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1" r:id="rId2"/>
  </p:sldMasterIdLst>
  <p:handoutMasterIdLst>
    <p:handoutMasterId r:id="rId53"/>
  </p:handoutMasterIdLst>
  <p:sldIdLst>
    <p:sldId id="256" r:id="rId3"/>
    <p:sldId id="257" r:id="rId4"/>
    <p:sldId id="258" r:id="rId5"/>
    <p:sldId id="292" r:id="rId6"/>
    <p:sldId id="259" r:id="rId7"/>
    <p:sldId id="260" r:id="rId8"/>
    <p:sldId id="261" r:id="rId9"/>
    <p:sldId id="307" r:id="rId10"/>
    <p:sldId id="293" r:id="rId11"/>
    <p:sldId id="262" r:id="rId12"/>
    <p:sldId id="294" r:id="rId13"/>
    <p:sldId id="263" r:id="rId14"/>
    <p:sldId id="264" r:id="rId15"/>
    <p:sldId id="265" r:id="rId16"/>
    <p:sldId id="266" r:id="rId17"/>
    <p:sldId id="267" r:id="rId18"/>
    <p:sldId id="268" r:id="rId19"/>
    <p:sldId id="305" r:id="rId20"/>
    <p:sldId id="269" r:id="rId21"/>
    <p:sldId id="270" r:id="rId22"/>
    <p:sldId id="271" r:id="rId23"/>
    <p:sldId id="272" r:id="rId24"/>
    <p:sldId id="273" r:id="rId25"/>
    <p:sldId id="274" r:id="rId26"/>
    <p:sldId id="275" r:id="rId27"/>
    <p:sldId id="276" r:id="rId28"/>
    <p:sldId id="277" r:id="rId29"/>
    <p:sldId id="299" r:id="rId30"/>
    <p:sldId id="306" r:id="rId31"/>
    <p:sldId id="300" r:id="rId32"/>
    <p:sldId id="301" r:id="rId33"/>
    <p:sldId id="278" r:id="rId34"/>
    <p:sldId id="279" r:id="rId35"/>
    <p:sldId id="280" r:id="rId36"/>
    <p:sldId id="281" r:id="rId37"/>
    <p:sldId id="282" r:id="rId38"/>
    <p:sldId id="295" r:id="rId39"/>
    <p:sldId id="302" r:id="rId40"/>
    <p:sldId id="283" r:id="rId41"/>
    <p:sldId id="303" r:id="rId42"/>
    <p:sldId id="304" r:id="rId43"/>
    <p:sldId id="284" r:id="rId44"/>
    <p:sldId id="296" r:id="rId45"/>
    <p:sldId id="285" r:id="rId46"/>
    <p:sldId id="286" r:id="rId47"/>
    <p:sldId id="287" r:id="rId48"/>
    <p:sldId id="291" r:id="rId49"/>
    <p:sldId id="288" r:id="rId50"/>
    <p:sldId id="289" r:id="rId51"/>
    <p:sldId id="290" r:id="rId5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51" autoAdjust="0"/>
    <p:restoredTop sz="96634" autoAdjust="0"/>
  </p:normalViewPr>
  <p:slideViewPr>
    <p:cSldViewPr>
      <p:cViewPr varScale="1">
        <p:scale>
          <a:sx n="78" d="100"/>
          <a:sy n="78" d="100"/>
        </p:scale>
        <p:origin x="-84" y="-6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089BEEE-E031-42AA-89A9-28C4899437E8}" type="datetimeFigureOut">
              <a:rPr lang="en-US" smtClean="0"/>
              <a:pPr/>
              <a:t>10/15/2017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5577FAB-CFFE-4FBC-872C-E43CA62B5AE5}" type="slidenum">
              <a:rPr lang="en-US" smtClean="0"/>
              <a:pPr/>
              <a:t>‹#›</a:t>
            </a:fld>
            <a:endParaRPr lang="en-US"/>
          </a:p>
        </p:txBody>
      </p:sp>
    </p:spTree>
    <p:extLst>
      <p:ext uri="{BB962C8B-B14F-4D97-AF65-F5344CB8AC3E}">
        <p14:creationId xmlns:p14="http://schemas.microsoft.com/office/powerpoint/2010/main" val="387025576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466" name="Picture 2" descr="56952Marieb8e_webdev.jpg                                       003A776AG5_01                          BF68DF3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62467"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62468"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62469"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62470"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pitchFamily="34" charset="0"/>
              </a:rPr>
              <a:t>PowerPoint</a:t>
            </a:r>
            <a:r>
              <a:rPr lang="en-US" sz="2000" baseline="30000">
                <a:solidFill>
                  <a:srgbClr val="2A3872"/>
                </a:solidFill>
                <a:latin typeface="Arial" pitchFamily="34" charset="0"/>
              </a:rPr>
              <a:t>®</a:t>
            </a:r>
            <a:r>
              <a:rPr lang="en-US" sz="2000">
                <a:solidFill>
                  <a:srgbClr val="2A3872"/>
                </a:solidFill>
                <a:latin typeface="Arial" pitchFamily="34" charset="0"/>
              </a:rPr>
              <a:t> Lecture Slides </a:t>
            </a:r>
          </a:p>
          <a:p>
            <a:r>
              <a:rPr lang="en-US" sz="2000">
                <a:latin typeface="Arial" pitchFamily="34" charset="0"/>
              </a:rPr>
              <a:t>prepared by </a:t>
            </a:r>
          </a:p>
          <a:p>
            <a:r>
              <a:rPr lang="en-US" sz="2000">
                <a:latin typeface="Arial" pitchFamily="34" charset="0"/>
              </a:rPr>
              <a:t>Janice Meeking, </a:t>
            </a:r>
          </a:p>
          <a:p>
            <a:r>
              <a:rPr lang="en-US" sz="2000">
                <a:latin typeface="Arial" pitchFamily="34" charset="0"/>
              </a:rPr>
              <a:t>Mount Royal College</a:t>
            </a:r>
          </a:p>
        </p:txBody>
      </p:sp>
      <p:sp>
        <p:nvSpPr>
          <p:cNvPr id="62471"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b="1">
                <a:latin typeface="Arial" pitchFamily="34" charset="0"/>
              </a:rPr>
              <a:t>C H A P T E R</a:t>
            </a:r>
          </a:p>
        </p:txBody>
      </p:sp>
      <p:sp>
        <p:nvSpPr>
          <p:cNvPr id="62472"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62473"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62474"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pitchFamily="34" charset="0"/>
              </a:rPr>
              <a:t>Copyright © 2010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4514" name="Picture 2" descr="56952Marieb8e_webdev.jpg                                       003A776AG5_01                          BF68DF3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64515"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64516"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64517"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64518"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pitchFamily="34" charset="0"/>
              </a:rPr>
              <a:t>PowerPoint</a:t>
            </a:r>
            <a:r>
              <a:rPr lang="en-US" sz="2000" baseline="30000">
                <a:solidFill>
                  <a:srgbClr val="2A3872"/>
                </a:solidFill>
                <a:latin typeface="Arial" pitchFamily="34" charset="0"/>
              </a:rPr>
              <a:t>®</a:t>
            </a:r>
            <a:r>
              <a:rPr lang="en-US" sz="2000">
                <a:solidFill>
                  <a:srgbClr val="2A3872"/>
                </a:solidFill>
                <a:latin typeface="Arial" pitchFamily="34" charset="0"/>
              </a:rPr>
              <a:t> Lecture Slides </a:t>
            </a:r>
          </a:p>
          <a:p>
            <a:r>
              <a:rPr lang="en-US" sz="2000">
                <a:solidFill>
                  <a:schemeClr val="bg1"/>
                </a:solidFill>
                <a:latin typeface="Arial" pitchFamily="34" charset="0"/>
              </a:rPr>
              <a:t>prepared by Vince Austin, </a:t>
            </a:r>
          </a:p>
          <a:p>
            <a:r>
              <a:rPr lang="en-US" sz="2000">
                <a:solidFill>
                  <a:schemeClr val="bg1"/>
                </a:solidFill>
                <a:latin typeface="Arial" pitchFamily="34" charset="0"/>
              </a:rPr>
              <a:t>Bluegrass Technical </a:t>
            </a:r>
            <a:br>
              <a:rPr lang="en-US" sz="2000">
                <a:solidFill>
                  <a:schemeClr val="bg1"/>
                </a:solidFill>
                <a:latin typeface="Arial" pitchFamily="34" charset="0"/>
              </a:rPr>
            </a:br>
            <a:r>
              <a:rPr lang="en-US" sz="2000">
                <a:solidFill>
                  <a:schemeClr val="bg1"/>
                </a:solidFill>
                <a:latin typeface="Arial" pitchFamily="34" charset="0"/>
              </a:rPr>
              <a:t>and Community College</a:t>
            </a:r>
          </a:p>
        </p:txBody>
      </p:sp>
      <p:sp>
        <p:nvSpPr>
          <p:cNvPr id="64519"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b="1">
                <a:latin typeface="Arial" pitchFamily="34" charset="0"/>
              </a:rPr>
              <a:t>C H A P T E R</a:t>
            </a:r>
          </a:p>
        </p:txBody>
      </p:sp>
      <p:sp>
        <p:nvSpPr>
          <p:cNvPr id="64520"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64521"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64522"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pitchFamily="34" charset="0"/>
              </a:rPr>
              <a:t>Copyright © 2010 Pearson Education,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0" y="0"/>
            <a:ext cx="9144000" cy="111125"/>
          </a:xfrm>
          <a:prstGeom prst="rect">
            <a:avLst/>
          </a:prstGeom>
          <a:solidFill>
            <a:srgbClr val="4587B1"/>
          </a:solidFill>
          <a:ln w="34925">
            <a:noFill/>
            <a:miter lim="800000"/>
            <a:headEnd/>
            <a:tailEnd/>
          </a:ln>
          <a:effectLst/>
        </p:spPr>
        <p:txBody>
          <a:bodyPr wrap="none" lIns="92075" tIns="46038" rIns="92075" bIns="46038" anchor="ctr"/>
          <a:lstStyle/>
          <a:p>
            <a:endParaRPr lang="en-US"/>
          </a:p>
        </p:txBody>
      </p:sp>
      <p:sp>
        <p:nvSpPr>
          <p:cNvPr id="61443" name="Rectangle 3"/>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61444" name="Rectangle 4"/>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45" name="Text Box 5"/>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pitchFamily="34"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pitchFamily="34" charset="0"/>
        </a:defRPr>
      </a:lvl2pPr>
      <a:lvl3pPr algn="l" rtl="0" fontAlgn="base">
        <a:spcBef>
          <a:spcPct val="0"/>
        </a:spcBef>
        <a:spcAft>
          <a:spcPct val="0"/>
        </a:spcAft>
        <a:defRPr sz="3000" b="1">
          <a:solidFill>
            <a:srgbClr val="053D76"/>
          </a:solidFill>
          <a:latin typeface="Arial" pitchFamily="34" charset="0"/>
        </a:defRPr>
      </a:lvl3pPr>
      <a:lvl4pPr algn="l" rtl="0" fontAlgn="base">
        <a:spcBef>
          <a:spcPct val="0"/>
        </a:spcBef>
        <a:spcAft>
          <a:spcPct val="0"/>
        </a:spcAft>
        <a:defRPr sz="3000" b="1">
          <a:solidFill>
            <a:srgbClr val="053D76"/>
          </a:solidFill>
          <a:latin typeface="Arial" pitchFamily="34" charset="0"/>
        </a:defRPr>
      </a:lvl4pPr>
      <a:lvl5pPr algn="l" rtl="0" fontAlgn="base">
        <a:spcBef>
          <a:spcPct val="0"/>
        </a:spcBef>
        <a:spcAft>
          <a:spcPct val="0"/>
        </a:spcAft>
        <a:defRPr sz="3000" b="1">
          <a:solidFill>
            <a:srgbClr val="053D76"/>
          </a:solidFill>
          <a:latin typeface="Arial" pitchFamily="34" charset="0"/>
        </a:defRPr>
      </a:lvl5pPr>
      <a:lvl6pPr marL="457200" algn="l" rtl="0" fontAlgn="base">
        <a:spcBef>
          <a:spcPct val="0"/>
        </a:spcBef>
        <a:spcAft>
          <a:spcPct val="0"/>
        </a:spcAft>
        <a:defRPr sz="3000" b="1">
          <a:solidFill>
            <a:srgbClr val="053D76"/>
          </a:solidFill>
          <a:latin typeface="Arial" pitchFamily="34" charset="0"/>
        </a:defRPr>
      </a:lvl6pPr>
      <a:lvl7pPr marL="914400" algn="l" rtl="0" fontAlgn="base">
        <a:spcBef>
          <a:spcPct val="0"/>
        </a:spcBef>
        <a:spcAft>
          <a:spcPct val="0"/>
        </a:spcAft>
        <a:defRPr sz="3000" b="1">
          <a:solidFill>
            <a:srgbClr val="053D76"/>
          </a:solidFill>
          <a:latin typeface="Arial" pitchFamily="34" charset="0"/>
        </a:defRPr>
      </a:lvl7pPr>
      <a:lvl8pPr marL="1371600" algn="l" rtl="0" fontAlgn="base">
        <a:spcBef>
          <a:spcPct val="0"/>
        </a:spcBef>
        <a:spcAft>
          <a:spcPct val="0"/>
        </a:spcAft>
        <a:defRPr sz="3000" b="1">
          <a:solidFill>
            <a:srgbClr val="053D76"/>
          </a:solidFill>
          <a:latin typeface="Arial" pitchFamily="34" charset="0"/>
        </a:defRPr>
      </a:lvl8pPr>
      <a:lvl9pPr marL="1828800" algn="l" rtl="0" fontAlgn="base">
        <a:spcBef>
          <a:spcPct val="0"/>
        </a:spcBef>
        <a:spcAft>
          <a:spcPct val="0"/>
        </a:spcAft>
        <a:defRPr sz="3000" b="1">
          <a:solidFill>
            <a:srgbClr val="053D76"/>
          </a:solidFill>
          <a:latin typeface="Arial" pitchFamily="34"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pitchFamily="34"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pitchFamily="34" charset="0"/>
        </a:defRPr>
      </a:lvl2pPr>
      <a:lvl3pPr algn="l" rtl="0" fontAlgn="base">
        <a:spcBef>
          <a:spcPct val="0"/>
        </a:spcBef>
        <a:spcAft>
          <a:spcPct val="0"/>
        </a:spcAft>
        <a:defRPr sz="3000" b="1">
          <a:solidFill>
            <a:srgbClr val="053D76"/>
          </a:solidFill>
          <a:latin typeface="Arial" pitchFamily="34" charset="0"/>
        </a:defRPr>
      </a:lvl3pPr>
      <a:lvl4pPr algn="l" rtl="0" fontAlgn="base">
        <a:spcBef>
          <a:spcPct val="0"/>
        </a:spcBef>
        <a:spcAft>
          <a:spcPct val="0"/>
        </a:spcAft>
        <a:defRPr sz="3000" b="1">
          <a:solidFill>
            <a:srgbClr val="053D76"/>
          </a:solidFill>
          <a:latin typeface="Arial" pitchFamily="34" charset="0"/>
        </a:defRPr>
      </a:lvl4pPr>
      <a:lvl5pPr algn="l" rtl="0" fontAlgn="base">
        <a:spcBef>
          <a:spcPct val="0"/>
        </a:spcBef>
        <a:spcAft>
          <a:spcPct val="0"/>
        </a:spcAft>
        <a:defRPr sz="3000" b="1">
          <a:solidFill>
            <a:srgbClr val="053D76"/>
          </a:solidFill>
          <a:latin typeface="Arial" pitchFamily="34" charset="0"/>
        </a:defRPr>
      </a:lvl5pPr>
      <a:lvl6pPr marL="457200" algn="l" rtl="0" fontAlgn="base">
        <a:spcBef>
          <a:spcPct val="0"/>
        </a:spcBef>
        <a:spcAft>
          <a:spcPct val="0"/>
        </a:spcAft>
        <a:defRPr sz="3000" b="1">
          <a:solidFill>
            <a:srgbClr val="053D76"/>
          </a:solidFill>
          <a:latin typeface="Arial" pitchFamily="34" charset="0"/>
        </a:defRPr>
      </a:lvl6pPr>
      <a:lvl7pPr marL="914400" algn="l" rtl="0" fontAlgn="base">
        <a:spcBef>
          <a:spcPct val="0"/>
        </a:spcBef>
        <a:spcAft>
          <a:spcPct val="0"/>
        </a:spcAft>
        <a:defRPr sz="3000" b="1">
          <a:solidFill>
            <a:srgbClr val="053D76"/>
          </a:solidFill>
          <a:latin typeface="Arial" pitchFamily="34" charset="0"/>
        </a:defRPr>
      </a:lvl7pPr>
      <a:lvl8pPr marL="1371600" algn="l" rtl="0" fontAlgn="base">
        <a:spcBef>
          <a:spcPct val="0"/>
        </a:spcBef>
        <a:spcAft>
          <a:spcPct val="0"/>
        </a:spcAft>
        <a:defRPr sz="3000" b="1">
          <a:solidFill>
            <a:srgbClr val="053D76"/>
          </a:solidFill>
          <a:latin typeface="Arial" pitchFamily="34" charset="0"/>
        </a:defRPr>
      </a:lvl8pPr>
      <a:lvl9pPr marL="1828800" algn="l" rtl="0" fontAlgn="base">
        <a:spcBef>
          <a:spcPct val="0"/>
        </a:spcBef>
        <a:spcAft>
          <a:spcPct val="0"/>
        </a:spcAft>
        <a:defRPr sz="3000" b="1">
          <a:solidFill>
            <a:srgbClr val="053D76"/>
          </a:solidFill>
          <a:latin typeface="Arial" pitchFamily="34"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a:t>9</a:t>
            </a:r>
          </a:p>
        </p:txBody>
      </p:sp>
      <p:sp>
        <p:nvSpPr>
          <p:cNvPr id="2053" name="Rectangle 5"/>
          <p:cNvSpPr>
            <a:spLocks noGrp="1" noChangeArrowheads="1"/>
          </p:cNvSpPr>
          <p:nvPr>
            <p:ph type="subTitle" idx="1"/>
          </p:nvPr>
        </p:nvSpPr>
        <p:spPr>
          <a:xfrm>
            <a:off x="5562600" y="4086225"/>
            <a:ext cx="3581400" cy="2286000"/>
          </a:xfrm>
        </p:spPr>
        <p:txBody>
          <a:bodyPr/>
          <a:lstStyle/>
          <a:p>
            <a:r>
              <a:rPr lang="en-US" dirty="0" smtClean="0"/>
              <a:t>Muscle 2</a:t>
            </a:r>
          </a:p>
          <a:p>
            <a:r>
              <a:rPr lang="en-US" dirty="0" smtClean="0"/>
              <a:t>Mike Clark, M.D.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a:t>Review Principles of Muscle Mechanics</a:t>
            </a:r>
          </a:p>
        </p:txBody>
      </p:sp>
      <p:sp>
        <p:nvSpPr>
          <p:cNvPr id="4101" name="Rectangle 5"/>
          <p:cNvSpPr>
            <a:spLocks noGrp="1" noChangeArrowheads="1"/>
          </p:cNvSpPr>
          <p:nvPr>
            <p:ph type="body" idx="1"/>
          </p:nvPr>
        </p:nvSpPr>
        <p:spPr/>
        <p:txBody>
          <a:bodyPr/>
          <a:lstStyle/>
          <a:p>
            <a:pPr marL="571500" indent="-571500">
              <a:buFont typeface="Times" charset="0"/>
              <a:buAutoNum type="arabicPeriod"/>
            </a:pPr>
            <a:r>
              <a:rPr lang="en-US"/>
              <a:t>Same principles apply to contraction of a single fiber and a whole muscle</a:t>
            </a:r>
          </a:p>
          <a:p>
            <a:pPr marL="571500" indent="-571500">
              <a:buFont typeface="Times" charset="0"/>
              <a:buAutoNum type="arabicPeriod"/>
            </a:pPr>
            <a:r>
              <a:rPr lang="en-US"/>
              <a:t>Contraction produces tension, the force exerted on the load or object to be moved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8"/>
          <p:cNvSpPr>
            <a:spLocks noGrp="1" noChangeArrowheads="1"/>
          </p:cNvSpPr>
          <p:nvPr>
            <p:ph type="title"/>
          </p:nvPr>
        </p:nvSpPr>
        <p:spPr/>
        <p:txBody>
          <a:bodyPr/>
          <a:lstStyle/>
          <a:p>
            <a:r>
              <a:rPr lang="en-US"/>
              <a:t>Review Principles of Muscle Mechanics</a:t>
            </a:r>
          </a:p>
        </p:txBody>
      </p:sp>
      <p:sp>
        <p:nvSpPr>
          <p:cNvPr id="6153" name="Rectangle 9"/>
          <p:cNvSpPr>
            <a:spLocks noGrp="1" noChangeArrowheads="1"/>
          </p:cNvSpPr>
          <p:nvPr>
            <p:ph type="body" idx="1"/>
          </p:nvPr>
        </p:nvSpPr>
        <p:spPr/>
        <p:txBody>
          <a:bodyPr/>
          <a:lstStyle/>
          <a:p>
            <a:pPr marL="571500" indent="-571500">
              <a:buFont typeface="Times" charset="0"/>
              <a:buAutoNum type="arabicPeriod" startAt="3"/>
            </a:pPr>
            <a:r>
              <a:rPr lang="en-US"/>
              <a:t>Contraction does not always shorten a muscle:</a:t>
            </a:r>
          </a:p>
          <a:p>
            <a:pPr marL="885825" lvl="1" indent="-533400"/>
            <a:r>
              <a:rPr lang="en-US"/>
              <a:t>Isometric contraction: no shortening; muscle tension increases but does not exceed the load </a:t>
            </a:r>
          </a:p>
          <a:p>
            <a:pPr marL="885825" lvl="1" indent="-533400"/>
            <a:r>
              <a:rPr lang="en-US"/>
              <a:t>Isotonic contraction: muscle shortens because muscle tension exceeds the load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p:txBody>
          <a:bodyPr/>
          <a:lstStyle/>
          <a:p>
            <a:r>
              <a:rPr lang="en-US"/>
              <a:t>Review Principles of Muscle Mechanics</a:t>
            </a:r>
          </a:p>
        </p:txBody>
      </p:sp>
      <p:sp>
        <p:nvSpPr>
          <p:cNvPr id="70661" name="Rectangle 5"/>
          <p:cNvSpPr>
            <a:spLocks noGrp="1" noChangeArrowheads="1"/>
          </p:cNvSpPr>
          <p:nvPr>
            <p:ph type="body" idx="1"/>
          </p:nvPr>
        </p:nvSpPr>
        <p:spPr/>
        <p:txBody>
          <a:bodyPr/>
          <a:lstStyle/>
          <a:p>
            <a:pPr marL="571500" indent="-571500">
              <a:buFont typeface="Times" charset="0"/>
              <a:buAutoNum type="arabicPeriod" startAt="4"/>
            </a:pPr>
            <a:r>
              <a:rPr lang="en-US"/>
              <a:t>Force and duration of contraction vary in response to stimuli of different frequencies and intensities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Rectangle 6"/>
          <p:cNvSpPr>
            <a:spLocks noGrp="1" noChangeArrowheads="1"/>
          </p:cNvSpPr>
          <p:nvPr>
            <p:ph type="title"/>
          </p:nvPr>
        </p:nvSpPr>
        <p:spPr/>
        <p:txBody>
          <a:bodyPr/>
          <a:lstStyle/>
          <a:p>
            <a:r>
              <a:rPr lang="en-US"/>
              <a:t>Motor Unit: The Nerve-Muscle Functional Unit</a:t>
            </a:r>
          </a:p>
        </p:txBody>
      </p:sp>
      <p:sp>
        <p:nvSpPr>
          <p:cNvPr id="8199" name="Rectangle 7"/>
          <p:cNvSpPr>
            <a:spLocks noGrp="1" noChangeArrowheads="1"/>
          </p:cNvSpPr>
          <p:nvPr>
            <p:ph type="body" idx="1"/>
          </p:nvPr>
        </p:nvSpPr>
        <p:spPr/>
        <p:txBody>
          <a:bodyPr/>
          <a:lstStyle/>
          <a:p>
            <a:r>
              <a:rPr lang="en-US" dirty="0"/>
              <a:t>Motor unit = a </a:t>
            </a:r>
            <a:r>
              <a:rPr lang="en-US" dirty="0" smtClean="0"/>
              <a:t>somatic motor </a:t>
            </a:r>
            <a:r>
              <a:rPr lang="en-US" dirty="0"/>
              <a:t>neuron and all (four to several hundred) muscle fibers it </a:t>
            </a:r>
            <a:r>
              <a:rPr lang="en-US" dirty="0" smtClean="0"/>
              <a:t>supplies (innervates)</a:t>
            </a:r>
          </a:p>
          <a:p>
            <a:r>
              <a:rPr lang="en-US" dirty="0" smtClean="0"/>
              <a:t>A </a:t>
            </a:r>
            <a:r>
              <a:rPr lang="en-US" dirty="0"/>
              <a:t>motor unit contracts in an all-or-none manner (if turned on all muscles will contract equally; if not turned on none will contract)</a:t>
            </a:r>
            <a:endParaRPr lang="en-US" dirty="0" smtClean="0"/>
          </a:p>
          <a:p>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9" name="Rectangle 9"/>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9.13a</a:t>
            </a:r>
          </a:p>
        </p:txBody>
      </p:sp>
      <p:grpSp>
        <p:nvGrpSpPr>
          <p:cNvPr id="10250" name="Group 10"/>
          <p:cNvGrpSpPr>
            <a:grpSpLocks/>
          </p:cNvGrpSpPr>
          <p:nvPr/>
        </p:nvGrpSpPr>
        <p:grpSpPr bwMode="auto">
          <a:xfrm>
            <a:off x="454025" y="346075"/>
            <a:ext cx="8232775" cy="6130925"/>
            <a:chOff x="286" y="293"/>
            <a:chExt cx="5186" cy="3862"/>
          </a:xfrm>
        </p:grpSpPr>
        <p:pic>
          <p:nvPicPr>
            <p:cNvPr id="10251" name="Picture 11" descr="fIgure_09_13a.eps-jLE                                          00021FF4ServDisk_02                    C4EF00F9:"/>
            <p:cNvPicPr>
              <a:picLocks noChangeAspect="1" noChangeArrowheads="1"/>
            </p:cNvPicPr>
            <p:nvPr/>
          </p:nvPicPr>
          <p:blipFill>
            <a:blip r:embed="rId2" cstate="print"/>
            <a:srcRect/>
            <a:stretch>
              <a:fillRect/>
            </a:stretch>
          </p:blipFill>
          <p:spPr bwMode="auto">
            <a:xfrm>
              <a:off x="287" y="331"/>
              <a:ext cx="5185" cy="3697"/>
            </a:xfrm>
            <a:prstGeom prst="rect">
              <a:avLst/>
            </a:prstGeom>
            <a:noFill/>
          </p:spPr>
        </p:pic>
        <p:sp>
          <p:nvSpPr>
            <p:cNvPr id="10252" name="Freeform 12"/>
            <p:cNvSpPr>
              <a:spLocks/>
            </p:cNvSpPr>
            <p:nvPr/>
          </p:nvSpPr>
          <p:spPr bwMode="auto">
            <a:xfrm>
              <a:off x="3446" y="496"/>
              <a:ext cx="212" cy="1204"/>
            </a:xfrm>
            <a:custGeom>
              <a:avLst/>
              <a:gdLst/>
              <a:ahLst/>
              <a:cxnLst>
                <a:cxn ang="0">
                  <a:pos x="56" y="0"/>
                </a:cxn>
                <a:cxn ang="0">
                  <a:pos x="0" y="0"/>
                </a:cxn>
                <a:cxn ang="0">
                  <a:pos x="212" y="1204"/>
                </a:cxn>
              </a:cxnLst>
              <a:rect l="0" t="0" r="r" b="b"/>
              <a:pathLst>
                <a:path w="212" h="1204">
                  <a:moveTo>
                    <a:pt x="56" y="0"/>
                  </a:moveTo>
                  <a:lnTo>
                    <a:pt x="0" y="0"/>
                  </a:lnTo>
                  <a:lnTo>
                    <a:pt x="212" y="1204"/>
                  </a:lnTo>
                </a:path>
              </a:pathLst>
            </a:custGeom>
            <a:noFill/>
            <a:ln w="12700">
              <a:solidFill>
                <a:srgbClr val="231F20"/>
              </a:solidFill>
              <a:prstDash val="solid"/>
              <a:round/>
              <a:headEnd/>
              <a:tailEnd/>
            </a:ln>
          </p:spPr>
          <p:txBody>
            <a:bodyPr/>
            <a:lstStyle/>
            <a:p>
              <a:endParaRPr lang="en-US"/>
            </a:p>
          </p:txBody>
        </p:sp>
        <p:sp>
          <p:nvSpPr>
            <p:cNvPr id="10253" name="Line 13"/>
            <p:cNvSpPr>
              <a:spLocks noChangeShapeType="1"/>
            </p:cNvSpPr>
            <p:nvPr/>
          </p:nvSpPr>
          <p:spPr bwMode="auto">
            <a:xfrm flipV="1">
              <a:off x="3280" y="496"/>
              <a:ext cx="166" cy="660"/>
            </a:xfrm>
            <a:prstGeom prst="line">
              <a:avLst/>
            </a:prstGeom>
            <a:noFill/>
            <a:ln w="12700">
              <a:solidFill>
                <a:srgbClr val="231F20"/>
              </a:solidFill>
              <a:round/>
              <a:headEnd/>
              <a:tailEnd/>
            </a:ln>
          </p:spPr>
          <p:txBody>
            <a:bodyPr/>
            <a:lstStyle/>
            <a:p>
              <a:endParaRPr lang="en-US"/>
            </a:p>
          </p:txBody>
        </p:sp>
        <p:sp>
          <p:nvSpPr>
            <p:cNvPr id="10254" name="Line 14"/>
            <p:cNvSpPr>
              <a:spLocks noChangeShapeType="1"/>
            </p:cNvSpPr>
            <p:nvPr/>
          </p:nvSpPr>
          <p:spPr bwMode="auto">
            <a:xfrm>
              <a:off x="1389" y="1084"/>
              <a:ext cx="1" cy="328"/>
            </a:xfrm>
            <a:prstGeom prst="line">
              <a:avLst/>
            </a:prstGeom>
            <a:noFill/>
            <a:ln w="12700">
              <a:solidFill>
                <a:srgbClr val="231F20"/>
              </a:solidFill>
              <a:round/>
              <a:headEnd/>
              <a:tailEnd/>
            </a:ln>
          </p:spPr>
          <p:txBody>
            <a:bodyPr/>
            <a:lstStyle/>
            <a:p>
              <a:endParaRPr lang="en-US"/>
            </a:p>
          </p:txBody>
        </p:sp>
        <p:sp>
          <p:nvSpPr>
            <p:cNvPr id="10255" name="Line 15"/>
            <p:cNvSpPr>
              <a:spLocks noChangeShapeType="1"/>
            </p:cNvSpPr>
            <p:nvPr/>
          </p:nvSpPr>
          <p:spPr bwMode="auto">
            <a:xfrm>
              <a:off x="1171" y="458"/>
              <a:ext cx="1" cy="168"/>
            </a:xfrm>
            <a:prstGeom prst="line">
              <a:avLst/>
            </a:prstGeom>
            <a:noFill/>
            <a:ln w="12700">
              <a:solidFill>
                <a:srgbClr val="231F20"/>
              </a:solidFill>
              <a:round/>
              <a:headEnd/>
              <a:tailEnd/>
            </a:ln>
          </p:spPr>
          <p:txBody>
            <a:bodyPr/>
            <a:lstStyle/>
            <a:p>
              <a:endParaRPr lang="en-US"/>
            </a:p>
          </p:txBody>
        </p:sp>
        <p:sp>
          <p:nvSpPr>
            <p:cNvPr id="10256" name="Line 16"/>
            <p:cNvSpPr>
              <a:spLocks noChangeShapeType="1"/>
            </p:cNvSpPr>
            <p:nvPr/>
          </p:nvSpPr>
          <p:spPr bwMode="auto">
            <a:xfrm>
              <a:off x="2117" y="1032"/>
              <a:ext cx="1" cy="186"/>
            </a:xfrm>
            <a:prstGeom prst="line">
              <a:avLst/>
            </a:prstGeom>
            <a:noFill/>
            <a:ln w="12700">
              <a:solidFill>
                <a:srgbClr val="231F20"/>
              </a:solidFill>
              <a:round/>
              <a:headEnd/>
              <a:tailEnd/>
            </a:ln>
          </p:spPr>
          <p:txBody>
            <a:bodyPr/>
            <a:lstStyle/>
            <a:p>
              <a:endParaRPr lang="en-US"/>
            </a:p>
          </p:txBody>
        </p:sp>
        <p:sp>
          <p:nvSpPr>
            <p:cNvPr id="10257" name="Line 17"/>
            <p:cNvSpPr>
              <a:spLocks noChangeShapeType="1"/>
            </p:cNvSpPr>
            <p:nvPr/>
          </p:nvSpPr>
          <p:spPr bwMode="auto">
            <a:xfrm>
              <a:off x="2457" y="822"/>
              <a:ext cx="1" cy="330"/>
            </a:xfrm>
            <a:prstGeom prst="line">
              <a:avLst/>
            </a:prstGeom>
            <a:noFill/>
            <a:ln w="12700">
              <a:solidFill>
                <a:srgbClr val="231F20"/>
              </a:solidFill>
              <a:round/>
              <a:headEnd/>
              <a:tailEnd/>
            </a:ln>
          </p:spPr>
          <p:txBody>
            <a:bodyPr/>
            <a:lstStyle/>
            <a:p>
              <a:endParaRPr lang="en-US"/>
            </a:p>
          </p:txBody>
        </p:sp>
        <p:sp>
          <p:nvSpPr>
            <p:cNvPr id="10258" name="Line 18"/>
            <p:cNvSpPr>
              <a:spLocks noChangeShapeType="1"/>
            </p:cNvSpPr>
            <p:nvPr/>
          </p:nvSpPr>
          <p:spPr bwMode="auto">
            <a:xfrm>
              <a:off x="2809" y="822"/>
              <a:ext cx="1" cy="180"/>
            </a:xfrm>
            <a:prstGeom prst="line">
              <a:avLst/>
            </a:prstGeom>
            <a:noFill/>
            <a:ln w="12700">
              <a:solidFill>
                <a:srgbClr val="231F20"/>
              </a:solidFill>
              <a:round/>
              <a:headEnd/>
              <a:tailEnd/>
            </a:ln>
          </p:spPr>
          <p:txBody>
            <a:bodyPr/>
            <a:lstStyle/>
            <a:p>
              <a:endParaRPr lang="en-US"/>
            </a:p>
          </p:txBody>
        </p:sp>
        <p:sp>
          <p:nvSpPr>
            <p:cNvPr id="10259" name="Freeform 19"/>
            <p:cNvSpPr>
              <a:spLocks/>
            </p:cNvSpPr>
            <p:nvPr/>
          </p:nvSpPr>
          <p:spPr bwMode="auto">
            <a:xfrm>
              <a:off x="1917" y="1304"/>
              <a:ext cx="652" cy="312"/>
            </a:xfrm>
            <a:custGeom>
              <a:avLst/>
              <a:gdLst/>
              <a:ahLst/>
              <a:cxnLst>
                <a:cxn ang="0">
                  <a:pos x="0" y="312"/>
                </a:cxn>
                <a:cxn ang="0">
                  <a:pos x="0" y="256"/>
                </a:cxn>
                <a:cxn ang="0">
                  <a:pos x="652" y="0"/>
                </a:cxn>
              </a:cxnLst>
              <a:rect l="0" t="0" r="r" b="b"/>
              <a:pathLst>
                <a:path w="652" h="312">
                  <a:moveTo>
                    <a:pt x="0" y="312"/>
                  </a:moveTo>
                  <a:lnTo>
                    <a:pt x="0" y="256"/>
                  </a:lnTo>
                  <a:lnTo>
                    <a:pt x="652" y="0"/>
                  </a:lnTo>
                </a:path>
              </a:pathLst>
            </a:custGeom>
            <a:noFill/>
            <a:ln w="12700">
              <a:solidFill>
                <a:srgbClr val="231F20"/>
              </a:solidFill>
              <a:prstDash val="solid"/>
              <a:round/>
              <a:headEnd/>
              <a:tailEnd/>
            </a:ln>
          </p:spPr>
          <p:txBody>
            <a:bodyPr/>
            <a:lstStyle/>
            <a:p>
              <a:endParaRPr lang="en-US"/>
            </a:p>
          </p:txBody>
        </p:sp>
        <p:sp>
          <p:nvSpPr>
            <p:cNvPr id="10260" name="Freeform 20"/>
            <p:cNvSpPr>
              <a:spLocks/>
            </p:cNvSpPr>
            <p:nvPr/>
          </p:nvSpPr>
          <p:spPr bwMode="auto">
            <a:xfrm>
              <a:off x="897" y="2106"/>
              <a:ext cx="304" cy="231"/>
            </a:xfrm>
            <a:custGeom>
              <a:avLst/>
              <a:gdLst/>
              <a:ahLst/>
              <a:cxnLst>
                <a:cxn ang="0">
                  <a:pos x="0" y="0"/>
                </a:cxn>
                <a:cxn ang="0">
                  <a:pos x="76" y="0"/>
                </a:cxn>
                <a:cxn ang="0">
                  <a:pos x="304" y="231"/>
                </a:cxn>
              </a:cxnLst>
              <a:rect l="0" t="0" r="r" b="b"/>
              <a:pathLst>
                <a:path w="304" h="231">
                  <a:moveTo>
                    <a:pt x="0" y="0"/>
                  </a:moveTo>
                  <a:lnTo>
                    <a:pt x="76" y="0"/>
                  </a:lnTo>
                  <a:lnTo>
                    <a:pt x="304" y="231"/>
                  </a:lnTo>
                </a:path>
              </a:pathLst>
            </a:custGeom>
            <a:noFill/>
            <a:ln w="12700">
              <a:solidFill>
                <a:srgbClr val="231F20"/>
              </a:solidFill>
              <a:prstDash val="solid"/>
              <a:round/>
              <a:headEnd/>
              <a:tailEnd/>
            </a:ln>
          </p:spPr>
          <p:txBody>
            <a:bodyPr/>
            <a:lstStyle/>
            <a:p>
              <a:endParaRPr lang="en-US"/>
            </a:p>
          </p:txBody>
        </p:sp>
        <p:sp>
          <p:nvSpPr>
            <p:cNvPr id="10261" name="Freeform 21"/>
            <p:cNvSpPr>
              <a:spLocks/>
            </p:cNvSpPr>
            <p:nvPr/>
          </p:nvSpPr>
          <p:spPr bwMode="auto">
            <a:xfrm>
              <a:off x="2523" y="2393"/>
              <a:ext cx="1003" cy="320"/>
            </a:xfrm>
            <a:custGeom>
              <a:avLst/>
              <a:gdLst/>
              <a:ahLst/>
              <a:cxnLst>
                <a:cxn ang="0">
                  <a:pos x="1003" y="320"/>
                </a:cxn>
                <a:cxn ang="0">
                  <a:pos x="348" y="320"/>
                </a:cxn>
                <a:cxn ang="0">
                  <a:pos x="0" y="0"/>
                </a:cxn>
              </a:cxnLst>
              <a:rect l="0" t="0" r="r" b="b"/>
              <a:pathLst>
                <a:path w="1003" h="320">
                  <a:moveTo>
                    <a:pt x="1003" y="320"/>
                  </a:moveTo>
                  <a:lnTo>
                    <a:pt x="348" y="320"/>
                  </a:lnTo>
                  <a:lnTo>
                    <a:pt x="0" y="0"/>
                  </a:lnTo>
                </a:path>
              </a:pathLst>
            </a:custGeom>
            <a:noFill/>
            <a:ln w="12700">
              <a:solidFill>
                <a:srgbClr val="231F20"/>
              </a:solidFill>
              <a:prstDash val="solid"/>
              <a:round/>
              <a:headEnd/>
              <a:tailEnd/>
            </a:ln>
          </p:spPr>
          <p:txBody>
            <a:bodyPr/>
            <a:lstStyle/>
            <a:p>
              <a:endParaRPr lang="en-US"/>
            </a:p>
          </p:txBody>
        </p:sp>
        <p:sp>
          <p:nvSpPr>
            <p:cNvPr id="10262" name="Line 22"/>
            <p:cNvSpPr>
              <a:spLocks noChangeShapeType="1"/>
            </p:cNvSpPr>
            <p:nvPr/>
          </p:nvSpPr>
          <p:spPr bwMode="auto">
            <a:xfrm>
              <a:off x="2613" y="2199"/>
              <a:ext cx="258" cy="514"/>
            </a:xfrm>
            <a:prstGeom prst="line">
              <a:avLst/>
            </a:prstGeom>
            <a:noFill/>
            <a:ln w="12700">
              <a:solidFill>
                <a:srgbClr val="231F20"/>
              </a:solidFill>
              <a:round/>
              <a:headEnd/>
              <a:tailEnd/>
            </a:ln>
          </p:spPr>
          <p:txBody>
            <a:bodyPr/>
            <a:lstStyle/>
            <a:p>
              <a:endParaRPr lang="en-US"/>
            </a:p>
          </p:txBody>
        </p:sp>
        <p:sp>
          <p:nvSpPr>
            <p:cNvPr id="10263" name="Rectangle 23"/>
            <p:cNvSpPr>
              <a:spLocks noChangeArrowheads="1"/>
            </p:cNvSpPr>
            <p:nvPr/>
          </p:nvSpPr>
          <p:spPr bwMode="auto">
            <a:xfrm>
              <a:off x="782" y="293"/>
              <a:ext cx="784" cy="17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Spinal cord</a:t>
              </a:r>
              <a:endParaRPr lang="en-US" sz="1800" b="1">
                <a:latin typeface="Arial" pitchFamily="34" charset="0"/>
              </a:endParaRPr>
            </a:p>
          </p:txBody>
        </p:sp>
        <p:sp>
          <p:nvSpPr>
            <p:cNvPr id="10264" name="Rectangle 24"/>
            <p:cNvSpPr>
              <a:spLocks noChangeArrowheads="1"/>
            </p:cNvSpPr>
            <p:nvPr/>
          </p:nvSpPr>
          <p:spPr bwMode="auto">
            <a:xfrm>
              <a:off x="618" y="1369"/>
              <a:ext cx="1048"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Motor neuron</a:t>
              </a:r>
            </a:p>
            <a:p>
              <a:r>
                <a:rPr lang="en-US" sz="1800">
                  <a:solidFill>
                    <a:srgbClr val="231F20"/>
                  </a:solidFill>
                  <a:latin typeface="Arial Black" pitchFamily="34" charset="0"/>
                </a:rPr>
                <a:t>cell body</a:t>
              </a:r>
              <a:endParaRPr lang="en-US" sz="1800">
                <a:latin typeface="Arial" pitchFamily="34" charset="0"/>
              </a:endParaRPr>
            </a:p>
          </p:txBody>
        </p:sp>
        <p:sp>
          <p:nvSpPr>
            <p:cNvPr id="10265" name="Rectangle 25"/>
            <p:cNvSpPr>
              <a:spLocks noChangeArrowheads="1"/>
            </p:cNvSpPr>
            <p:nvPr/>
          </p:nvSpPr>
          <p:spPr bwMode="auto">
            <a:xfrm>
              <a:off x="386" y="2023"/>
              <a:ext cx="488" cy="17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Muscle</a:t>
              </a:r>
              <a:endParaRPr lang="en-US" sz="1800" b="1">
                <a:latin typeface="Arial" pitchFamily="34" charset="0"/>
              </a:endParaRPr>
            </a:p>
          </p:txBody>
        </p:sp>
        <p:sp>
          <p:nvSpPr>
            <p:cNvPr id="10266" name="Rectangle 26"/>
            <p:cNvSpPr>
              <a:spLocks noChangeArrowheads="1"/>
            </p:cNvSpPr>
            <p:nvPr/>
          </p:nvSpPr>
          <p:spPr bwMode="auto">
            <a:xfrm>
              <a:off x="1914" y="1217"/>
              <a:ext cx="400" cy="17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Nerve</a:t>
              </a:r>
              <a:endParaRPr lang="en-US" sz="1800" b="1">
                <a:latin typeface="Arial" pitchFamily="34" charset="0"/>
              </a:endParaRPr>
            </a:p>
          </p:txBody>
        </p:sp>
        <p:sp>
          <p:nvSpPr>
            <p:cNvPr id="10267" name="Rectangle 27"/>
            <p:cNvSpPr>
              <a:spLocks noChangeArrowheads="1"/>
            </p:cNvSpPr>
            <p:nvPr/>
          </p:nvSpPr>
          <p:spPr bwMode="auto">
            <a:xfrm>
              <a:off x="2136" y="483"/>
              <a:ext cx="456"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Motor</a:t>
              </a:r>
            </a:p>
            <a:p>
              <a:r>
                <a:rPr lang="en-US" sz="1800">
                  <a:solidFill>
                    <a:srgbClr val="231F20"/>
                  </a:solidFill>
                  <a:latin typeface="Arial Black" pitchFamily="34" charset="0"/>
                </a:rPr>
                <a:t>unit 1</a:t>
              </a:r>
              <a:endParaRPr lang="en-US" sz="1800">
                <a:latin typeface="Arial" pitchFamily="34" charset="0"/>
              </a:endParaRPr>
            </a:p>
          </p:txBody>
        </p:sp>
        <p:sp>
          <p:nvSpPr>
            <p:cNvPr id="10268" name="Rectangle 28"/>
            <p:cNvSpPr>
              <a:spLocks noChangeArrowheads="1"/>
            </p:cNvSpPr>
            <p:nvPr/>
          </p:nvSpPr>
          <p:spPr bwMode="auto">
            <a:xfrm>
              <a:off x="2688" y="483"/>
              <a:ext cx="456"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Motor</a:t>
              </a:r>
            </a:p>
            <a:p>
              <a:r>
                <a:rPr lang="en-US" sz="1800">
                  <a:solidFill>
                    <a:srgbClr val="231F20"/>
                  </a:solidFill>
                  <a:latin typeface="Arial Black" pitchFamily="34" charset="0"/>
                </a:rPr>
                <a:t>unit 2</a:t>
              </a:r>
              <a:endParaRPr lang="en-US" sz="1800">
                <a:latin typeface="Arial" pitchFamily="34" charset="0"/>
              </a:endParaRPr>
            </a:p>
          </p:txBody>
        </p:sp>
        <p:sp>
          <p:nvSpPr>
            <p:cNvPr id="10269" name="Rectangle 29"/>
            <p:cNvSpPr>
              <a:spLocks noChangeArrowheads="1"/>
            </p:cNvSpPr>
            <p:nvPr/>
          </p:nvSpPr>
          <p:spPr bwMode="auto">
            <a:xfrm>
              <a:off x="3550" y="2599"/>
              <a:ext cx="560"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Muscle</a:t>
              </a:r>
            </a:p>
            <a:p>
              <a:r>
                <a:rPr lang="en-US" sz="1800">
                  <a:solidFill>
                    <a:srgbClr val="231F20"/>
                  </a:solidFill>
                  <a:latin typeface="Arial Black" pitchFamily="34" charset="0"/>
                </a:rPr>
                <a:t>fibers</a:t>
              </a:r>
              <a:endParaRPr lang="en-US" sz="1800">
                <a:latin typeface="Arial" pitchFamily="34" charset="0"/>
              </a:endParaRPr>
            </a:p>
          </p:txBody>
        </p:sp>
        <p:sp>
          <p:nvSpPr>
            <p:cNvPr id="10270" name="Rectangle 30"/>
            <p:cNvSpPr>
              <a:spLocks noChangeArrowheads="1"/>
            </p:cNvSpPr>
            <p:nvPr/>
          </p:nvSpPr>
          <p:spPr bwMode="auto">
            <a:xfrm>
              <a:off x="1662" y="1589"/>
              <a:ext cx="544" cy="609"/>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Motor</a:t>
              </a:r>
            </a:p>
            <a:p>
              <a:r>
                <a:rPr lang="en-US" sz="1800">
                  <a:solidFill>
                    <a:srgbClr val="231F20"/>
                  </a:solidFill>
                  <a:latin typeface="Arial Black" pitchFamily="34" charset="0"/>
                </a:rPr>
                <a:t>neuron</a:t>
              </a:r>
            </a:p>
            <a:p>
              <a:r>
                <a:rPr lang="en-US" sz="1800">
                  <a:solidFill>
                    <a:srgbClr val="231F20"/>
                  </a:solidFill>
                  <a:latin typeface="Arial Black" pitchFamily="34" charset="0"/>
                </a:rPr>
                <a:t>axon</a:t>
              </a:r>
              <a:endParaRPr lang="en-US" sz="1800">
                <a:latin typeface="Arial" pitchFamily="34" charset="0"/>
              </a:endParaRPr>
            </a:p>
          </p:txBody>
        </p:sp>
        <p:sp>
          <p:nvSpPr>
            <p:cNvPr id="10271" name="Rectangle 31"/>
            <p:cNvSpPr>
              <a:spLocks noChangeArrowheads="1"/>
            </p:cNvSpPr>
            <p:nvPr/>
          </p:nvSpPr>
          <p:spPr bwMode="auto">
            <a:xfrm>
              <a:off x="3520" y="391"/>
              <a:ext cx="1952"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Axon terminals at</a:t>
              </a:r>
            </a:p>
            <a:p>
              <a:r>
                <a:rPr lang="en-US" sz="1800">
                  <a:solidFill>
                    <a:srgbClr val="231F20"/>
                  </a:solidFill>
                  <a:latin typeface="Arial Black" pitchFamily="34" charset="0"/>
                </a:rPr>
                <a:t>neuromuscular junctions</a:t>
              </a:r>
              <a:endParaRPr lang="en-US" sz="1800">
                <a:latin typeface="Arial" pitchFamily="34" charset="0"/>
              </a:endParaRPr>
            </a:p>
          </p:txBody>
        </p:sp>
        <p:sp>
          <p:nvSpPr>
            <p:cNvPr id="10272" name="Rectangle 32"/>
            <p:cNvSpPr>
              <a:spLocks noChangeArrowheads="1"/>
            </p:cNvSpPr>
            <p:nvPr/>
          </p:nvSpPr>
          <p:spPr bwMode="auto">
            <a:xfrm>
              <a:off x="286" y="3343"/>
              <a:ext cx="4664" cy="81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 Axons of motor neurons extend from the spinal cord to the</a:t>
              </a:r>
            </a:p>
            <a:p>
              <a:r>
                <a:rPr lang="en-US" sz="1800">
                  <a:solidFill>
                    <a:srgbClr val="231F20"/>
                  </a:solidFill>
                  <a:latin typeface="Arial Black" pitchFamily="34" charset="0"/>
                </a:rPr>
                <a:t> muscle. There each axon divides into a number of axon</a:t>
              </a:r>
            </a:p>
            <a:p>
              <a:r>
                <a:rPr lang="en-US" sz="1800">
                  <a:solidFill>
                    <a:srgbClr val="231F20"/>
                  </a:solidFill>
                  <a:latin typeface="Arial Black" pitchFamily="34" charset="0"/>
                </a:rPr>
                <a:t> terminals that form neuromuscular junctions with muscle</a:t>
              </a:r>
            </a:p>
            <a:p>
              <a:r>
                <a:rPr lang="en-US" sz="1800">
                  <a:solidFill>
                    <a:srgbClr val="231F20"/>
                  </a:solidFill>
                  <a:latin typeface="Arial Black" pitchFamily="34" charset="0"/>
                </a:rPr>
                <a:t> fibers scattered throughout the muscle.</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Grp="1" noChangeArrowheads="1"/>
          </p:cNvSpPr>
          <p:nvPr>
            <p:ph type="title"/>
          </p:nvPr>
        </p:nvSpPr>
        <p:spPr/>
        <p:txBody>
          <a:bodyPr/>
          <a:lstStyle/>
          <a:p>
            <a:r>
              <a:rPr lang="en-US"/>
              <a:t>Motor Unit</a:t>
            </a:r>
          </a:p>
        </p:txBody>
      </p:sp>
      <p:sp>
        <p:nvSpPr>
          <p:cNvPr id="11271" name="Rectangle 7"/>
          <p:cNvSpPr>
            <a:spLocks noGrp="1" noChangeArrowheads="1"/>
          </p:cNvSpPr>
          <p:nvPr>
            <p:ph type="body" idx="1"/>
          </p:nvPr>
        </p:nvSpPr>
        <p:spPr>
          <a:xfrm>
            <a:off x="460375" y="1368425"/>
            <a:ext cx="8228013" cy="3965575"/>
          </a:xfrm>
        </p:spPr>
        <p:txBody>
          <a:bodyPr/>
          <a:lstStyle/>
          <a:p>
            <a:r>
              <a:rPr lang="en-US" dirty="0"/>
              <a:t>Small motor units in muscles that control fine movements (fingers, eyes) </a:t>
            </a:r>
          </a:p>
          <a:p>
            <a:r>
              <a:rPr lang="en-US" dirty="0"/>
              <a:t>Large motor units in large weight-bearing muscles (thighs, hips</a:t>
            </a:r>
            <a:r>
              <a:rPr lang="en-US" dirty="0" smtClean="0"/>
              <a:t>)</a:t>
            </a:r>
          </a:p>
          <a:p>
            <a:r>
              <a:rPr lang="en-US"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a:bodyPr>
          <a:lstStyle/>
          <a:p>
            <a:r>
              <a:rPr lang="en-US" dirty="0" smtClean="0"/>
              <a:t>Hypothetical </a:t>
            </a:r>
            <a:endParaRPr lang="en-US" dirty="0"/>
          </a:p>
        </p:txBody>
      </p:sp>
      <p:sp>
        <p:nvSpPr>
          <p:cNvPr id="3" name="Content Placeholder 2"/>
          <p:cNvSpPr>
            <a:spLocks noGrp="1"/>
          </p:cNvSpPr>
          <p:nvPr>
            <p:ph idx="1"/>
          </p:nvPr>
        </p:nvSpPr>
        <p:spPr>
          <a:xfrm>
            <a:off x="152400" y="838200"/>
            <a:ext cx="8839200" cy="5638800"/>
          </a:xfrm>
        </p:spPr>
        <p:txBody>
          <a:bodyPr>
            <a:normAutofit fontScale="85000" lnSpcReduction="10000"/>
          </a:bodyPr>
          <a:lstStyle/>
          <a:p>
            <a:r>
              <a:rPr lang="en-US" dirty="0" smtClean="0"/>
              <a:t>Let’s say that one muscle cell could lift ¼ pound (definitely not true, just for example)</a:t>
            </a:r>
          </a:p>
          <a:p>
            <a:r>
              <a:rPr lang="en-US" dirty="0" smtClean="0"/>
              <a:t>Let’s say that large motor units have 20 muscle cells.  Since a motor unit contracts in an all-or-none manner (if turned on all muscles will contract equally; if not turned on none will contract) So this motor unit will lift 5 pounds, no more and no less.</a:t>
            </a:r>
          </a:p>
          <a:p>
            <a:r>
              <a:rPr lang="en-US" dirty="0" smtClean="0"/>
              <a:t>Lets say a small motor unit is 4 muscle cells; one pound lifted, no more and no less</a:t>
            </a:r>
          </a:p>
          <a:p>
            <a:r>
              <a:rPr lang="en-US" dirty="0" smtClean="0"/>
              <a:t>Let’s say an entire muscle has 10 motor units. So the maximum that muscle could lift if it is made up of large motor units is 50 pounds (200 muscle cells X ¼ pound)</a:t>
            </a:r>
          </a:p>
          <a:p>
            <a:r>
              <a:rPr lang="en-US" dirty="0" smtClean="0"/>
              <a:t>Small motor units would max at 10 pounds.</a:t>
            </a:r>
            <a:endParaRPr lang="en-US" dirty="0"/>
          </a:p>
        </p:txBody>
      </p:sp>
    </p:spTree>
    <p:extLst>
      <p:ext uri="{BB962C8B-B14F-4D97-AF65-F5344CB8AC3E}">
        <p14:creationId xmlns:p14="http://schemas.microsoft.com/office/powerpoint/2010/main" val="1468627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p:txBody>
          <a:bodyPr/>
          <a:lstStyle/>
          <a:p>
            <a:r>
              <a:rPr lang="en-US"/>
              <a:t>Motor Unit</a:t>
            </a:r>
          </a:p>
        </p:txBody>
      </p:sp>
      <p:sp>
        <p:nvSpPr>
          <p:cNvPr id="71687" name="Rectangle 7"/>
          <p:cNvSpPr>
            <a:spLocks noGrp="1" noChangeArrowheads="1"/>
          </p:cNvSpPr>
          <p:nvPr>
            <p:ph type="body" idx="1"/>
          </p:nvPr>
        </p:nvSpPr>
        <p:spPr/>
        <p:txBody>
          <a:bodyPr/>
          <a:lstStyle/>
          <a:p>
            <a:r>
              <a:rPr lang="en-US"/>
              <a:t>Muscle fibers from a motor unit are spread throughout the muscle so that a single motor unit causes weak contraction of entire muscle</a:t>
            </a:r>
          </a:p>
          <a:p>
            <a:r>
              <a:rPr lang="en-US"/>
              <a:t>Motor units in a muscle usually contract asynchronously; helps prevent fatigue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6"/>
          <p:cNvSpPr>
            <a:spLocks noGrp="1" noChangeArrowheads="1"/>
          </p:cNvSpPr>
          <p:nvPr>
            <p:ph type="title"/>
          </p:nvPr>
        </p:nvSpPr>
        <p:spPr/>
        <p:txBody>
          <a:bodyPr/>
          <a:lstStyle/>
          <a:p>
            <a:r>
              <a:rPr lang="en-US"/>
              <a:t>Muscle Twitch</a:t>
            </a:r>
          </a:p>
        </p:txBody>
      </p:sp>
      <p:sp>
        <p:nvSpPr>
          <p:cNvPr id="13319" name="Rectangle 7"/>
          <p:cNvSpPr>
            <a:spLocks noGrp="1" noChangeArrowheads="1"/>
          </p:cNvSpPr>
          <p:nvPr>
            <p:ph type="body" idx="1"/>
          </p:nvPr>
        </p:nvSpPr>
        <p:spPr/>
        <p:txBody>
          <a:bodyPr/>
          <a:lstStyle/>
          <a:p>
            <a:r>
              <a:rPr lang="en-US"/>
              <a:t>Response of a muscle to a single, brief threshold stimulus</a:t>
            </a:r>
          </a:p>
          <a:p>
            <a:r>
              <a:rPr lang="en-US"/>
              <a:t>Simplest contraction observable in the lab (recorded as a myogram)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p:txBody>
          <a:bodyPr/>
          <a:lstStyle/>
          <a:p>
            <a:r>
              <a:rPr lang="en-US"/>
              <a:t>Muscle Twitch</a:t>
            </a:r>
          </a:p>
        </p:txBody>
      </p:sp>
      <p:sp>
        <p:nvSpPr>
          <p:cNvPr id="72709" name="Rectangle 5"/>
          <p:cNvSpPr>
            <a:spLocks noGrp="1" noChangeArrowheads="1"/>
          </p:cNvSpPr>
          <p:nvPr>
            <p:ph type="body" idx="1"/>
          </p:nvPr>
        </p:nvSpPr>
        <p:spPr/>
        <p:txBody>
          <a:bodyPr/>
          <a:lstStyle/>
          <a:p>
            <a:r>
              <a:rPr lang="en-US"/>
              <a:t>Three phases of a twitch:</a:t>
            </a:r>
          </a:p>
          <a:p>
            <a:pPr lvl="1"/>
            <a:r>
              <a:rPr lang="en-US"/>
              <a:t>Latent period: events of excitation-contraction coupling</a:t>
            </a:r>
          </a:p>
          <a:p>
            <a:pPr lvl="1"/>
            <a:r>
              <a:rPr lang="en-US"/>
              <a:t>Period of contraction: cross bridge formation; tension increases</a:t>
            </a:r>
          </a:p>
          <a:p>
            <a:pPr lvl="1"/>
            <a:r>
              <a:rPr lang="en-US"/>
              <a:t>Period of relaxation: Ca</a:t>
            </a:r>
            <a:r>
              <a:rPr lang="en-US" baseline="30000"/>
              <a:t>2+</a:t>
            </a:r>
            <a:r>
              <a:rPr lang="en-US"/>
              <a:t> reentry into the SR; tension declines to zero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8"/>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9.14a</a:t>
            </a:r>
          </a:p>
        </p:txBody>
      </p:sp>
      <p:grpSp>
        <p:nvGrpSpPr>
          <p:cNvPr id="15370" name="Group 10"/>
          <p:cNvGrpSpPr>
            <a:grpSpLocks/>
          </p:cNvGrpSpPr>
          <p:nvPr/>
        </p:nvGrpSpPr>
        <p:grpSpPr bwMode="auto">
          <a:xfrm>
            <a:off x="455613" y="381000"/>
            <a:ext cx="8231187" cy="5930900"/>
            <a:chOff x="287" y="295"/>
            <a:chExt cx="5185" cy="3736"/>
          </a:xfrm>
        </p:grpSpPr>
        <p:pic>
          <p:nvPicPr>
            <p:cNvPr id="15371" name="Picture 11" descr="09_14a"/>
            <p:cNvPicPr>
              <a:picLocks noChangeAspect="1" noChangeArrowheads="1"/>
            </p:cNvPicPr>
            <p:nvPr/>
          </p:nvPicPr>
          <p:blipFill>
            <a:blip r:embed="rId2" cstate="print"/>
            <a:srcRect/>
            <a:stretch>
              <a:fillRect/>
            </a:stretch>
          </p:blipFill>
          <p:spPr bwMode="auto">
            <a:xfrm>
              <a:off x="287" y="311"/>
              <a:ext cx="5185" cy="3697"/>
            </a:xfrm>
            <a:prstGeom prst="rect">
              <a:avLst/>
            </a:prstGeom>
            <a:noFill/>
          </p:spPr>
        </p:pic>
        <p:sp>
          <p:nvSpPr>
            <p:cNvPr id="15372" name="Rectangle 12"/>
            <p:cNvSpPr>
              <a:spLocks noChangeArrowheads="1"/>
            </p:cNvSpPr>
            <p:nvPr/>
          </p:nvSpPr>
          <p:spPr bwMode="auto">
            <a:xfrm>
              <a:off x="287" y="318"/>
              <a:ext cx="5185" cy="3695"/>
            </a:xfrm>
            <a:prstGeom prst="rect">
              <a:avLst/>
            </a:prstGeom>
            <a:noFill/>
            <a:ln w="9525">
              <a:noFill/>
              <a:miter lim="800000"/>
              <a:headEnd/>
              <a:tailEnd/>
            </a:ln>
          </p:spPr>
          <p:txBody>
            <a:bodyPr/>
            <a:lstStyle/>
            <a:p>
              <a:endParaRPr lang="en-US"/>
            </a:p>
          </p:txBody>
        </p:sp>
        <p:sp>
          <p:nvSpPr>
            <p:cNvPr id="15373" name="Freeform 13"/>
            <p:cNvSpPr>
              <a:spLocks/>
            </p:cNvSpPr>
            <p:nvPr/>
          </p:nvSpPr>
          <p:spPr bwMode="auto">
            <a:xfrm>
              <a:off x="751" y="746"/>
              <a:ext cx="246" cy="132"/>
            </a:xfrm>
            <a:custGeom>
              <a:avLst/>
              <a:gdLst/>
              <a:ahLst/>
              <a:cxnLst>
                <a:cxn ang="0">
                  <a:pos x="0" y="0"/>
                </a:cxn>
                <a:cxn ang="0">
                  <a:pos x="246" y="0"/>
                </a:cxn>
                <a:cxn ang="0">
                  <a:pos x="246" y="132"/>
                </a:cxn>
              </a:cxnLst>
              <a:rect l="0" t="0" r="r" b="b"/>
              <a:pathLst>
                <a:path w="246" h="132">
                  <a:moveTo>
                    <a:pt x="0" y="0"/>
                  </a:moveTo>
                  <a:lnTo>
                    <a:pt x="246" y="0"/>
                  </a:lnTo>
                  <a:lnTo>
                    <a:pt x="246" y="132"/>
                  </a:lnTo>
                </a:path>
              </a:pathLst>
            </a:custGeom>
            <a:noFill/>
            <a:ln w="22225">
              <a:solidFill>
                <a:srgbClr val="231F20"/>
              </a:solidFill>
              <a:prstDash val="solid"/>
              <a:round/>
              <a:headEnd/>
              <a:tailEnd/>
            </a:ln>
          </p:spPr>
          <p:txBody>
            <a:bodyPr/>
            <a:lstStyle/>
            <a:p>
              <a:endParaRPr lang="en-US"/>
            </a:p>
          </p:txBody>
        </p:sp>
        <p:sp>
          <p:nvSpPr>
            <p:cNvPr id="15374" name="Line 14"/>
            <p:cNvSpPr>
              <a:spLocks noChangeShapeType="1"/>
            </p:cNvSpPr>
            <p:nvPr/>
          </p:nvSpPr>
          <p:spPr bwMode="auto">
            <a:xfrm>
              <a:off x="1435" y="632"/>
              <a:ext cx="1" cy="114"/>
            </a:xfrm>
            <a:prstGeom prst="line">
              <a:avLst/>
            </a:prstGeom>
            <a:noFill/>
            <a:ln w="22225">
              <a:solidFill>
                <a:srgbClr val="231F20"/>
              </a:solidFill>
              <a:round/>
              <a:headEnd/>
              <a:tailEnd/>
            </a:ln>
          </p:spPr>
          <p:txBody>
            <a:bodyPr/>
            <a:lstStyle/>
            <a:p>
              <a:endParaRPr lang="en-US"/>
            </a:p>
          </p:txBody>
        </p:sp>
        <p:sp>
          <p:nvSpPr>
            <p:cNvPr id="15375" name="Line 15"/>
            <p:cNvSpPr>
              <a:spLocks noChangeShapeType="1"/>
            </p:cNvSpPr>
            <p:nvPr/>
          </p:nvSpPr>
          <p:spPr bwMode="auto">
            <a:xfrm>
              <a:off x="751" y="632"/>
              <a:ext cx="1" cy="114"/>
            </a:xfrm>
            <a:prstGeom prst="line">
              <a:avLst/>
            </a:prstGeom>
            <a:noFill/>
            <a:ln w="22225">
              <a:solidFill>
                <a:srgbClr val="231F20"/>
              </a:solidFill>
              <a:round/>
              <a:headEnd/>
              <a:tailEnd/>
            </a:ln>
          </p:spPr>
          <p:txBody>
            <a:bodyPr/>
            <a:lstStyle/>
            <a:p>
              <a:endParaRPr lang="en-US"/>
            </a:p>
          </p:txBody>
        </p:sp>
        <p:sp>
          <p:nvSpPr>
            <p:cNvPr id="15376" name="Line 16"/>
            <p:cNvSpPr>
              <a:spLocks noChangeShapeType="1"/>
            </p:cNvSpPr>
            <p:nvPr/>
          </p:nvSpPr>
          <p:spPr bwMode="auto">
            <a:xfrm>
              <a:off x="3524" y="632"/>
              <a:ext cx="1" cy="114"/>
            </a:xfrm>
            <a:prstGeom prst="line">
              <a:avLst/>
            </a:prstGeom>
            <a:noFill/>
            <a:ln w="22225">
              <a:solidFill>
                <a:srgbClr val="231F20"/>
              </a:solidFill>
              <a:round/>
              <a:headEnd/>
              <a:tailEnd/>
            </a:ln>
          </p:spPr>
          <p:txBody>
            <a:bodyPr/>
            <a:lstStyle/>
            <a:p>
              <a:endParaRPr lang="en-US"/>
            </a:p>
          </p:txBody>
        </p:sp>
        <p:sp>
          <p:nvSpPr>
            <p:cNvPr id="15377" name="Rectangle 17"/>
            <p:cNvSpPr>
              <a:spLocks noChangeArrowheads="1"/>
            </p:cNvSpPr>
            <p:nvPr/>
          </p:nvSpPr>
          <p:spPr bwMode="auto">
            <a:xfrm>
              <a:off x="528" y="295"/>
              <a:ext cx="465" cy="537"/>
            </a:xfrm>
            <a:prstGeom prst="rect">
              <a:avLst/>
            </a:prstGeom>
            <a:noFill/>
            <a:ln w="9525">
              <a:noFill/>
              <a:miter lim="800000"/>
              <a:headEnd/>
              <a:tailEnd/>
            </a:ln>
          </p:spPr>
          <p:txBody>
            <a:bodyPr wrap="none" lIns="0" tIns="0" rIns="0" bIns="0">
              <a:spAutoFit/>
            </a:bodyPr>
            <a:lstStyle/>
            <a:p>
              <a:r>
                <a:rPr lang="en-US" sz="1900" b="1">
                  <a:solidFill>
                    <a:srgbClr val="231F20"/>
                  </a:solidFill>
                  <a:latin typeface="Arial" pitchFamily="34" charset="0"/>
                </a:rPr>
                <a:t>Latent</a:t>
              </a:r>
            </a:p>
            <a:p>
              <a:r>
                <a:rPr lang="en-US" sz="1900" b="1">
                  <a:solidFill>
                    <a:srgbClr val="231F20"/>
                  </a:solidFill>
                  <a:latin typeface="Arial" pitchFamily="34" charset="0"/>
                </a:rPr>
                <a:t>period</a:t>
              </a:r>
              <a:endParaRPr lang="en-US" sz="1800" b="1">
                <a:latin typeface="Arial" pitchFamily="34" charset="0"/>
              </a:endParaRPr>
            </a:p>
            <a:p>
              <a:endParaRPr lang="en-US" sz="1800" b="1">
                <a:latin typeface="Arial" pitchFamily="34" charset="0"/>
              </a:endParaRPr>
            </a:p>
          </p:txBody>
        </p:sp>
        <p:sp>
          <p:nvSpPr>
            <p:cNvPr id="15378" name="Rectangle 18"/>
            <p:cNvSpPr>
              <a:spLocks noChangeArrowheads="1"/>
            </p:cNvSpPr>
            <p:nvPr/>
          </p:nvSpPr>
          <p:spPr bwMode="auto">
            <a:xfrm>
              <a:off x="308" y="3391"/>
              <a:ext cx="626" cy="364"/>
            </a:xfrm>
            <a:prstGeom prst="rect">
              <a:avLst/>
            </a:prstGeom>
            <a:noFill/>
            <a:ln w="9525">
              <a:noFill/>
              <a:miter lim="800000"/>
              <a:headEnd/>
              <a:tailEnd/>
            </a:ln>
          </p:spPr>
          <p:txBody>
            <a:bodyPr wrap="none" lIns="0" tIns="0" rIns="0" bIns="0">
              <a:spAutoFit/>
            </a:bodyPr>
            <a:lstStyle/>
            <a:p>
              <a:r>
                <a:rPr lang="en-US" sz="1900" b="1">
                  <a:solidFill>
                    <a:srgbClr val="231F20"/>
                  </a:solidFill>
                  <a:latin typeface="Arial" pitchFamily="34" charset="0"/>
                </a:rPr>
                <a:t>Single</a:t>
              </a:r>
            </a:p>
            <a:p>
              <a:r>
                <a:rPr lang="en-US" sz="1900" b="1">
                  <a:solidFill>
                    <a:srgbClr val="231F20"/>
                  </a:solidFill>
                  <a:latin typeface="Arial" pitchFamily="34" charset="0"/>
                </a:rPr>
                <a:t>stimulus</a:t>
              </a:r>
              <a:endParaRPr lang="en-US" sz="1800" b="1">
                <a:latin typeface="Arial" pitchFamily="34" charset="0"/>
              </a:endParaRPr>
            </a:p>
          </p:txBody>
        </p:sp>
        <p:sp>
          <p:nvSpPr>
            <p:cNvPr id="15379" name="Rectangle 19"/>
            <p:cNvSpPr>
              <a:spLocks noChangeArrowheads="1"/>
            </p:cNvSpPr>
            <p:nvPr/>
          </p:nvSpPr>
          <p:spPr bwMode="auto">
            <a:xfrm>
              <a:off x="1068" y="295"/>
              <a:ext cx="830" cy="364"/>
            </a:xfrm>
            <a:prstGeom prst="rect">
              <a:avLst/>
            </a:prstGeom>
            <a:noFill/>
            <a:ln w="9525">
              <a:noFill/>
              <a:miter lim="800000"/>
              <a:headEnd/>
              <a:tailEnd/>
            </a:ln>
          </p:spPr>
          <p:txBody>
            <a:bodyPr wrap="none" lIns="0" tIns="0" rIns="0" bIns="0">
              <a:spAutoFit/>
            </a:bodyPr>
            <a:lstStyle/>
            <a:p>
              <a:r>
                <a:rPr lang="en-US" sz="1900" b="1">
                  <a:solidFill>
                    <a:srgbClr val="231F20"/>
                  </a:solidFill>
                  <a:latin typeface="Arial" pitchFamily="34" charset="0"/>
                </a:rPr>
                <a:t>Period of</a:t>
              </a:r>
            </a:p>
            <a:p>
              <a:r>
                <a:rPr lang="en-US" sz="1900" b="1">
                  <a:solidFill>
                    <a:srgbClr val="231F20"/>
                  </a:solidFill>
                  <a:latin typeface="Arial" pitchFamily="34" charset="0"/>
                </a:rPr>
                <a:t>contraction</a:t>
              </a:r>
              <a:endParaRPr lang="en-US" sz="1800" b="1">
                <a:latin typeface="Arial" pitchFamily="34" charset="0"/>
              </a:endParaRPr>
            </a:p>
          </p:txBody>
        </p:sp>
        <p:sp>
          <p:nvSpPr>
            <p:cNvPr id="15380" name="Rectangle 20"/>
            <p:cNvSpPr>
              <a:spLocks noChangeArrowheads="1"/>
            </p:cNvSpPr>
            <p:nvPr/>
          </p:nvSpPr>
          <p:spPr bwMode="auto">
            <a:xfrm>
              <a:off x="3222" y="295"/>
              <a:ext cx="720" cy="364"/>
            </a:xfrm>
            <a:prstGeom prst="rect">
              <a:avLst/>
            </a:prstGeom>
            <a:noFill/>
            <a:ln w="9525">
              <a:noFill/>
              <a:miter lim="800000"/>
              <a:headEnd/>
              <a:tailEnd/>
            </a:ln>
          </p:spPr>
          <p:txBody>
            <a:bodyPr wrap="none" lIns="0" tIns="0" rIns="0" bIns="0">
              <a:spAutoFit/>
            </a:bodyPr>
            <a:lstStyle/>
            <a:p>
              <a:r>
                <a:rPr lang="en-US" sz="1900" b="1">
                  <a:solidFill>
                    <a:srgbClr val="231F20"/>
                  </a:solidFill>
                  <a:latin typeface="Arial" pitchFamily="34" charset="0"/>
                </a:rPr>
                <a:t>Period of</a:t>
              </a:r>
            </a:p>
            <a:p>
              <a:r>
                <a:rPr lang="en-US" sz="1900" b="1">
                  <a:solidFill>
                    <a:srgbClr val="231F20"/>
                  </a:solidFill>
                  <a:latin typeface="Arial" pitchFamily="34" charset="0"/>
                </a:rPr>
                <a:t>relaxation</a:t>
              </a:r>
              <a:endParaRPr lang="en-US" sz="1800" b="1">
                <a:latin typeface="Arial" pitchFamily="34" charset="0"/>
              </a:endParaRPr>
            </a:p>
          </p:txBody>
        </p:sp>
        <p:sp>
          <p:nvSpPr>
            <p:cNvPr id="15381" name="Rectangle 21"/>
            <p:cNvSpPr>
              <a:spLocks noChangeArrowheads="1"/>
            </p:cNvSpPr>
            <p:nvPr/>
          </p:nvSpPr>
          <p:spPr bwMode="auto">
            <a:xfrm>
              <a:off x="322" y="3817"/>
              <a:ext cx="5099" cy="214"/>
            </a:xfrm>
            <a:prstGeom prst="rect">
              <a:avLst/>
            </a:prstGeom>
            <a:noFill/>
            <a:ln w="9525">
              <a:noFill/>
              <a:miter lim="800000"/>
              <a:headEnd/>
              <a:tailEnd/>
            </a:ln>
          </p:spPr>
          <p:txBody>
            <a:bodyPr wrap="none" lIns="0" tIns="0" rIns="0" bIns="0">
              <a:spAutoFit/>
            </a:bodyPr>
            <a:lstStyle/>
            <a:p>
              <a:r>
                <a:rPr lang="en-US" sz="1900">
                  <a:solidFill>
                    <a:srgbClr val="231F20"/>
                  </a:solidFill>
                  <a:latin typeface="Arial Black" pitchFamily="34" charset="0"/>
                </a:rPr>
                <a:t>(a) Myogram showing the three phases of an isometric twitch</a:t>
              </a:r>
              <a:endParaRPr lang="en-US" sz="1800">
                <a:latin typeface="Arial" pitchFamily="34" charset="0"/>
              </a:endParaRPr>
            </a:p>
          </p:txBody>
        </p:sp>
        <p:sp>
          <p:nvSpPr>
            <p:cNvPr id="15382" name="AutoShape 22"/>
            <p:cNvSpPr>
              <a:spLocks/>
            </p:cNvSpPr>
            <p:nvPr/>
          </p:nvSpPr>
          <p:spPr bwMode="auto">
            <a:xfrm rot="16200000">
              <a:off x="1351" y="432"/>
              <a:ext cx="130" cy="746"/>
            </a:xfrm>
            <a:prstGeom prst="rightBracket">
              <a:avLst>
                <a:gd name="adj" fmla="val 0"/>
              </a:avLst>
            </a:prstGeom>
            <a:noFill/>
            <a:ln w="22225">
              <a:solidFill>
                <a:schemeClr val="tx1"/>
              </a:solidFill>
              <a:round/>
              <a:headEnd/>
              <a:tailEnd/>
            </a:ln>
            <a:effectLst/>
          </p:spPr>
          <p:txBody>
            <a:bodyPr wrap="none" anchor="ctr"/>
            <a:lstStyle/>
            <a:p>
              <a:endParaRPr lang="en-US"/>
            </a:p>
          </p:txBody>
        </p:sp>
        <p:sp>
          <p:nvSpPr>
            <p:cNvPr id="15383" name="AutoShape 23"/>
            <p:cNvSpPr>
              <a:spLocks/>
            </p:cNvSpPr>
            <p:nvPr/>
          </p:nvSpPr>
          <p:spPr bwMode="auto">
            <a:xfrm rot="16200000">
              <a:off x="3437" y="-868"/>
              <a:ext cx="130" cy="3357"/>
            </a:xfrm>
            <a:prstGeom prst="rightBracket">
              <a:avLst>
                <a:gd name="adj" fmla="val 0"/>
              </a:avLst>
            </a:prstGeom>
            <a:noFill/>
            <a:ln w="22225">
              <a:solidFill>
                <a:schemeClr val="tx1"/>
              </a:solidFill>
              <a:round/>
              <a:headEnd/>
              <a:tailEnd/>
            </a:ln>
            <a:effectLst/>
          </p:spPr>
          <p:txBody>
            <a:bodyPr wrap="none" anchor="ct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Grp="1" noChangeArrowheads="1"/>
          </p:cNvSpPr>
          <p:nvPr>
            <p:ph type="title"/>
          </p:nvPr>
        </p:nvSpPr>
        <p:spPr/>
        <p:txBody>
          <a:bodyPr/>
          <a:lstStyle/>
          <a:p>
            <a:r>
              <a:rPr lang="en-US"/>
              <a:t>Muscle Twitch Comparisons</a:t>
            </a:r>
          </a:p>
        </p:txBody>
      </p:sp>
      <p:sp>
        <p:nvSpPr>
          <p:cNvPr id="16391" name="Rectangle 7"/>
          <p:cNvSpPr>
            <a:spLocks noGrp="1" noChangeArrowheads="1"/>
          </p:cNvSpPr>
          <p:nvPr>
            <p:ph type="body" idx="1"/>
          </p:nvPr>
        </p:nvSpPr>
        <p:spPr/>
        <p:txBody>
          <a:bodyPr/>
          <a:lstStyle/>
          <a:p>
            <a:pPr marL="0" indent="0">
              <a:buFont typeface="Times" charset="0"/>
              <a:buNone/>
            </a:pPr>
            <a:r>
              <a:rPr lang="en-US"/>
              <a:t>Different strength and duration of twitches are due to variations in metabolic properties and enzymes between muscles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Rectangle 8"/>
          <p:cNvSpPr>
            <a:spLocks noChangeArrowheads="1"/>
          </p:cNvSpPr>
          <p:nvPr/>
        </p:nvSpPr>
        <p:spPr bwMode="auto">
          <a:xfrm>
            <a:off x="8058150" y="6583363"/>
            <a:ext cx="1082675"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9.14b</a:t>
            </a:r>
          </a:p>
        </p:txBody>
      </p:sp>
      <p:grpSp>
        <p:nvGrpSpPr>
          <p:cNvPr id="18442" name="Group 10"/>
          <p:cNvGrpSpPr>
            <a:grpSpLocks/>
          </p:cNvGrpSpPr>
          <p:nvPr/>
        </p:nvGrpSpPr>
        <p:grpSpPr bwMode="auto">
          <a:xfrm>
            <a:off x="455613" y="304800"/>
            <a:ext cx="8231187" cy="6132513"/>
            <a:chOff x="287" y="221"/>
            <a:chExt cx="5185" cy="3863"/>
          </a:xfrm>
        </p:grpSpPr>
        <p:pic>
          <p:nvPicPr>
            <p:cNvPr id="18443" name="Picture 11" descr="09_14b"/>
            <p:cNvPicPr>
              <a:picLocks noChangeAspect="1" noChangeArrowheads="1"/>
            </p:cNvPicPr>
            <p:nvPr/>
          </p:nvPicPr>
          <p:blipFill>
            <a:blip r:embed="rId2" cstate="print"/>
            <a:srcRect/>
            <a:stretch>
              <a:fillRect/>
            </a:stretch>
          </p:blipFill>
          <p:spPr bwMode="auto">
            <a:xfrm>
              <a:off x="287" y="221"/>
              <a:ext cx="5185" cy="3789"/>
            </a:xfrm>
            <a:prstGeom prst="rect">
              <a:avLst/>
            </a:prstGeom>
            <a:noFill/>
          </p:spPr>
        </p:pic>
        <p:sp>
          <p:nvSpPr>
            <p:cNvPr id="18444" name="Freeform 12"/>
            <p:cNvSpPr>
              <a:spLocks/>
            </p:cNvSpPr>
            <p:nvPr/>
          </p:nvSpPr>
          <p:spPr bwMode="auto">
            <a:xfrm>
              <a:off x="1145" y="357"/>
              <a:ext cx="130" cy="102"/>
            </a:xfrm>
            <a:custGeom>
              <a:avLst/>
              <a:gdLst/>
              <a:ahLst/>
              <a:cxnLst>
                <a:cxn ang="0">
                  <a:pos x="130" y="0"/>
                </a:cxn>
                <a:cxn ang="0">
                  <a:pos x="0" y="0"/>
                </a:cxn>
                <a:cxn ang="0">
                  <a:pos x="0" y="102"/>
                </a:cxn>
              </a:cxnLst>
              <a:rect l="0" t="0" r="r" b="b"/>
              <a:pathLst>
                <a:path w="130" h="102">
                  <a:moveTo>
                    <a:pt x="130" y="0"/>
                  </a:moveTo>
                  <a:lnTo>
                    <a:pt x="0" y="0"/>
                  </a:lnTo>
                  <a:lnTo>
                    <a:pt x="0" y="102"/>
                  </a:lnTo>
                </a:path>
              </a:pathLst>
            </a:custGeom>
            <a:noFill/>
            <a:ln w="19050">
              <a:solidFill>
                <a:srgbClr val="231F20"/>
              </a:solidFill>
              <a:prstDash val="solid"/>
              <a:round/>
              <a:headEnd/>
              <a:tailEnd/>
            </a:ln>
          </p:spPr>
          <p:txBody>
            <a:bodyPr/>
            <a:lstStyle/>
            <a:p>
              <a:endParaRPr lang="en-US"/>
            </a:p>
          </p:txBody>
        </p:sp>
        <p:sp>
          <p:nvSpPr>
            <p:cNvPr id="18445" name="Freeform 13"/>
            <p:cNvSpPr>
              <a:spLocks/>
            </p:cNvSpPr>
            <p:nvPr/>
          </p:nvSpPr>
          <p:spPr bwMode="auto">
            <a:xfrm>
              <a:off x="2958" y="1259"/>
              <a:ext cx="350" cy="190"/>
            </a:xfrm>
            <a:custGeom>
              <a:avLst/>
              <a:gdLst/>
              <a:ahLst/>
              <a:cxnLst>
                <a:cxn ang="0">
                  <a:pos x="0" y="190"/>
                </a:cxn>
                <a:cxn ang="0">
                  <a:pos x="190" y="0"/>
                </a:cxn>
                <a:cxn ang="0">
                  <a:pos x="350" y="0"/>
                </a:cxn>
              </a:cxnLst>
              <a:rect l="0" t="0" r="r" b="b"/>
              <a:pathLst>
                <a:path w="350" h="190">
                  <a:moveTo>
                    <a:pt x="0" y="190"/>
                  </a:moveTo>
                  <a:lnTo>
                    <a:pt x="190" y="0"/>
                  </a:lnTo>
                  <a:lnTo>
                    <a:pt x="350" y="0"/>
                  </a:lnTo>
                </a:path>
              </a:pathLst>
            </a:custGeom>
            <a:noFill/>
            <a:ln w="19050">
              <a:solidFill>
                <a:srgbClr val="231F20"/>
              </a:solidFill>
              <a:prstDash val="solid"/>
              <a:round/>
              <a:headEnd/>
              <a:tailEnd/>
            </a:ln>
          </p:spPr>
          <p:txBody>
            <a:bodyPr/>
            <a:lstStyle/>
            <a:p>
              <a:endParaRPr lang="en-US"/>
            </a:p>
          </p:txBody>
        </p:sp>
        <p:sp>
          <p:nvSpPr>
            <p:cNvPr id="18446" name="Freeform 14"/>
            <p:cNvSpPr>
              <a:spLocks/>
            </p:cNvSpPr>
            <p:nvPr/>
          </p:nvSpPr>
          <p:spPr bwMode="auto">
            <a:xfrm>
              <a:off x="1631" y="987"/>
              <a:ext cx="140" cy="186"/>
            </a:xfrm>
            <a:custGeom>
              <a:avLst/>
              <a:gdLst/>
              <a:ahLst/>
              <a:cxnLst>
                <a:cxn ang="0">
                  <a:pos x="0" y="186"/>
                </a:cxn>
                <a:cxn ang="0">
                  <a:pos x="58" y="0"/>
                </a:cxn>
                <a:cxn ang="0">
                  <a:pos x="140" y="0"/>
                </a:cxn>
              </a:cxnLst>
              <a:rect l="0" t="0" r="r" b="b"/>
              <a:pathLst>
                <a:path w="140" h="186">
                  <a:moveTo>
                    <a:pt x="0" y="186"/>
                  </a:moveTo>
                  <a:lnTo>
                    <a:pt x="58" y="0"/>
                  </a:lnTo>
                  <a:lnTo>
                    <a:pt x="140" y="0"/>
                  </a:lnTo>
                </a:path>
              </a:pathLst>
            </a:custGeom>
            <a:noFill/>
            <a:ln w="19050">
              <a:solidFill>
                <a:srgbClr val="231F20"/>
              </a:solidFill>
              <a:prstDash val="solid"/>
              <a:round/>
              <a:headEnd/>
              <a:tailEnd/>
            </a:ln>
          </p:spPr>
          <p:txBody>
            <a:bodyPr/>
            <a:lstStyle/>
            <a:p>
              <a:endParaRPr lang="en-US"/>
            </a:p>
          </p:txBody>
        </p:sp>
        <p:sp>
          <p:nvSpPr>
            <p:cNvPr id="18447" name="Freeform 15"/>
            <p:cNvSpPr>
              <a:spLocks/>
            </p:cNvSpPr>
            <p:nvPr/>
          </p:nvSpPr>
          <p:spPr bwMode="auto">
            <a:xfrm>
              <a:off x="1323" y="685"/>
              <a:ext cx="90" cy="488"/>
            </a:xfrm>
            <a:custGeom>
              <a:avLst/>
              <a:gdLst/>
              <a:ahLst/>
              <a:cxnLst>
                <a:cxn ang="0">
                  <a:pos x="0" y="488"/>
                </a:cxn>
                <a:cxn ang="0">
                  <a:pos x="0" y="0"/>
                </a:cxn>
                <a:cxn ang="0">
                  <a:pos x="90" y="0"/>
                </a:cxn>
              </a:cxnLst>
              <a:rect l="0" t="0" r="r" b="b"/>
              <a:pathLst>
                <a:path w="90" h="488">
                  <a:moveTo>
                    <a:pt x="0" y="488"/>
                  </a:moveTo>
                  <a:lnTo>
                    <a:pt x="0" y="0"/>
                  </a:lnTo>
                  <a:lnTo>
                    <a:pt x="90" y="0"/>
                  </a:lnTo>
                </a:path>
              </a:pathLst>
            </a:custGeom>
            <a:noFill/>
            <a:ln w="19050">
              <a:solidFill>
                <a:srgbClr val="231F20"/>
              </a:solidFill>
              <a:prstDash val="solid"/>
              <a:round/>
              <a:headEnd/>
              <a:tailEnd/>
            </a:ln>
          </p:spPr>
          <p:txBody>
            <a:bodyPr/>
            <a:lstStyle/>
            <a:p>
              <a:endParaRPr lang="en-US"/>
            </a:p>
          </p:txBody>
        </p:sp>
        <p:sp>
          <p:nvSpPr>
            <p:cNvPr id="18448" name="Rectangle 16"/>
            <p:cNvSpPr>
              <a:spLocks noChangeArrowheads="1"/>
            </p:cNvSpPr>
            <p:nvPr/>
          </p:nvSpPr>
          <p:spPr bwMode="auto">
            <a:xfrm>
              <a:off x="1308" y="282"/>
              <a:ext cx="862" cy="1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Latent period</a:t>
              </a:r>
              <a:endParaRPr lang="en-US" sz="1800" b="1">
                <a:latin typeface="Arial" pitchFamily="34" charset="0"/>
              </a:endParaRPr>
            </a:p>
          </p:txBody>
        </p:sp>
        <p:sp>
          <p:nvSpPr>
            <p:cNvPr id="18449" name="Rectangle 17"/>
            <p:cNvSpPr>
              <a:spLocks noChangeArrowheads="1"/>
            </p:cNvSpPr>
            <p:nvPr/>
          </p:nvSpPr>
          <p:spPr bwMode="auto">
            <a:xfrm>
              <a:off x="1452" y="616"/>
              <a:ext cx="2235" cy="1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Extraocular muscle (lateral rectus)</a:t>
              </a:r>
              <a:endParaRPr lang="en-US" sz="1800" b="1">
                <a:latin typeface="Arial" pitchFamily="34" charset="0"/>
              </a:endParaRPr>
            </a:p>
          </p:txBody>
        </p:sp>
        <p:sp>
          <p:nvSpPr>
            <p:cNvPr id="18450" name="Rectangle 18"/>
            <p:cNvSpPr>
              <a:spLocks noChangeArrowheads="1"/>
            </p:cNvSpPr>
            <p:nvPr/>
          </p:nvSpPr>
          <p:spPr bwMode="auto">
            <a:xfrm>
              <a:off x="1808" y="920"/>
              <a:ext cx="992" cy="1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Gastrocnemius</a:t>
              </a:r>
              <a:endParaRPr lang="en-US" sz="1800" b="1">
                <a:latin typeface="Arial" pitchFamily="34" charset="0"/>
              </a:endParaRPr>
            </a:p>
          </p:txBody>
        </p:sp>
        <p:sp>
          <p:nvSpPr>
            <p:cNvPr id="18451" name="Rectangle 19"/>
            <p:cNvSpPr>
              <a:spLocks noChangeArrowheads="1"/>
            </p:cNvSpPr>
            <p:nvPr/>
          </p:nvSpPr>
          <p:spPr bwMode="auto">
            <a:xfrm>
              <a:off x="3334" y="1184"/>
              <a:ext cx="447" cy="1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Soleus</a:t>
              </a:r>
              <a:endParaRPr lang="en-US" sz="1800" b="1">
                <a:latin typeface="Arial" pitchFamily="34" charset="0"/>
              </a:endParaRPr>
            </a:p>
          </p:txBody>
        </p:sp>
        <p:sp>
          <p:nvSpPr>
            <p:cNvPr id="18452" name="Rectangle 20"/>
            <p:cNvSpPr>
              <a:spLocks noChangeArrowheads="1"/>
            </p:cNvSpPr>
            <p:nvPr/>
          </p:nvSpPr>
          <p:spPr bwMode="auto">
            <a:xfrm>
              <a:off x="576" y="3320"/>
              <a:ext cx="560" cy="326"/>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Single</a:t>
              </a:r>
            </a:p>
            <a:p>
              <a:r>
                <a:rPr lang="en-US" sz="1700" b="1">
                  <a:solidFill>
                    <a:srgbClr val="231F20"/>
                  </a:solidFill>
                  <a:latin typeface="Arial" pitchFamily="34" charset="0"/>
                </a:rPr>
                <a:t>stimulus</a:t>
              </a:r>
              <a:endParaRPr lang="en-US" sz="1800" b="1">
                <a:latin typeface="Arial" pitchFamily="34" charset="0"/>
              </a:endParaRPr>
            </a:p>
          </p:txBody>
        </p:sp>
        <p:sp>
          <p:nvSpPr>
            <p:cNvPr id="18453" name="Rectangle 21"/>
            <p:cNvSpPr>
              <a:spLocks noChangeArrowheads="1"/>
            </p:cNvSpPr>
            <p:nvPr/>
          </p:nvSpPr>
          <p:spPr bwMode="auto">
            <a:xfrm>
              <a:off x="588" y="3700"/>
              <a:ext cx="4586" cy="384"/>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pitchFamily="34" charset="0"/>
                </a:rPr>
                <a:t>(b) Comparison of the relative duration of twitch responses of</a:t>
              </a:r>
            </a:p>
            <a:p>
              <a:r>
                <a:rPr lang="en-US" sz="1600">
                  <a:solidFill>
                    <a:srgbClr val="231F20"/>
                  </a:solidFill>
                  <a:latin typeface="Arial Black" pitchFamily="34" charset="0"/>
                </a:rPr>
                <a:t>      </a:t>
              </a:r>
              <a:r>
                <a:rPr lang="en-US" sz="1700">
                  <a:solidFill>
                    <a:srgbClr val="231F20"/>
                  </a:solidFill>
                  <a:latin typeface="Arial Black" pitchFamily="34" charset="0"/>
                </a:rPr>
                <a:t>three muscles</a:t>
              </a:r>
              <a:endParaRPr lang="en-US" sz="1800">
                <a:latin typeface="Arial" pitchFamily="34" charset="0"/>
              </a:endParaRPr>
            </a:p>
          </p:txBody>
        </p:sp>
        <p:sp>
          <p:nvSpPr>
            <p:cNvPr id="18454" name="Rectangle 22"/>
            <p:cNvSpPr>
              <a:spLocks noChangeArrowheads="1"/>
            </p:cNvSpPr>
            <p:nvPr/>
          </p:nvSpPr>
          <p:spPr bwMode="auto">
            <a:xfrm>
              <a:off x="816" y="3852"/>
              <a:ext cx="45" cy="192"/>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pitchFamily="34" charset="0"/>
                </a:rPr>
                <a:t> </a:t>
              </a:r>
              <a:endParaRPr lang="en-US" sz="1800">
                <a:latin typeface="Arial" pitchFamily="34" charset="0"/>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6"/>
          <p:cNvSpPr>
            <a:spLocks noGrp="1" noChangeArrowheads="1"/>
          </p:cNvSpPr>
          <p:nvPr>
            <p:ph type="title"/>
          </p:nvPr>
        </p:nvSpPr>
        <p:spPr/>
        <p:txBody>
          <a:bodyPr/>
          <a:lstStyle/>
          <a:p>
            <a:r>
              <a:rPr lang="en-US"/>
              <a:t>Graded Muscle Responses</a:t>
            </a:r>
          </a:p>
        </p:txBody>
      </p:sp>
      <p:sp>
        <p:nvSpPr>
          <p:cNvPr id="19463" name="Rectangle 7"/>
          <p:cNvSpPr>
            <a:spLocks noGrp="1" noChangeArrowheads="1"/>
          </p:cNvSpPr>
          <p:nvPr>
            <p:ph type="body" idx="1"/>
          </p:nvPr>
        </p:nvSpPr>
        <p:spPr>
          <a:xfrm>
            <a:off x="460375" y="914401"/>
            <a:ext cx="8228013" cy="5397500"/>
          </a:xfrm>
        </p:spPr>
        <p:txBody>
          <a:bodyPr/>
          <a:lstStyle/>
          <a:p>
            <a:pPr marL="236538" indent="-236538"/>
            <a:r>
              <a:rPr lang="en-US" dirty="0"/>
              <a:t>Variations in the degree of muscle contraction</a:t>
            </a:r>
          </a:p>
          <a:p>
            <a:pPr marL="236538" indent="-236538"/>
            <a:r>
              <a:rPr lang="en-US" dirty="0"/>
              <a:t>Required for proper control of skeletal movement</a:t>
            </a:r>
          </a:p>
          <a:p>
            <a:pPr marL="236538" indent="-236538">
              <a:buFont typeface="Times" charset="0"/>
              <a:buNone/>
            </a:pPr>
            <a:r>
              <a:rPr lang="en-US" dirty="0"/>
              <a:t>Responses are graded by:</a:t>
            </a:r>
          </a:p>
          <a:p>
            <a:pPr marL="768350" lvl="1" indent="-417513">
              <a:buFont typeface="Times" charset="0"/>
              <a:buAutoNum type="arabicPeriod"/>
            </a:pPr>
            <a:r>
              <a:rPr lang="en-US" dirty="0"/>
              <a:t>Changing the frequency of </a:t>
            </a:r>
            <a:r>
              <a:rPr lang="en-US" dirty="0" smtClean="0"/>
              <a:t>stimulation (Temporal Summation)</a:t>
            </a:r>
            <a:endParaRPr lang="en-US" dirty="0"/>
          </a:p>
          <a:p>
            <a:pPr marL="768350" lvl="1" indent="-417513">
              <a:buFont typeface="Times" charset="0"/>
              <a:buAutoNum type="arabicPeriod"/>
            </a:pPr>
            <a:r>
              <a:rPr lang="en-US" dirty="0"/>
              <a:t>Changing the strength of the </a:t>
            </a:r>
            <a:r>
              <a:rPr lang="en-US" dirty="0" smtClean="0"/>
              <a:t>stimulus (Spatial Summation) </a:t>
            </a:r>
          </a:p>
          <a:p>
            <a:pPr marL="768350" lvl="1" indent="-417513">
              <a:buFont typeface="Times" charset="0"/>
              <a:buAutoNum type="arabicPeriod"/>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Rectangle 6"/>
          <p:cNvSpPr>
            <a:spLocks noGrp="1" noChangeArrowheads="1"/>
          </p:cNvSpPr>
          <p:nvPr>
            <p:ph type="title"/>
          </p:nvPr>
        </p:nvSpPr>
        <p:spPr/>
        <p:txBody>
          <a:bodyPr/>
          <a:lstStyle/>
          <a:p>
            <a:r>
              <a:rPr lang="en-US"/>
              <a:t>Response to Change in Stimulus Frequency</a:t>
            </a:r>
          </a:p>
        </p:txBody>
      </p:sp>
      <p:sp>
        <p:nvSpPr>
          <p:cNvPr id="21511" name="Rectangle 7"/>
          <p:cNvSpPr>
            <a:spLocks noGrp="1" noChangeArrowheads="1"/>
          </p:cNvSpPr>
          <p:nvPr>
            <p:ph type="body" idx="1"/>
          </p:nvPr>
        </p:nvSpPr>
        <p:spPr/>
        <p:txBody>
          <a:bodyPr/>
          <a:lstStyle/>
          <a:p>
            <a:r>
              <a:rPr lang="en-US"/>
              <a:t>A single stimulus results in a single contractile response—a muscle twitch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Rectangle 8"/>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9.15a</a:t>
            </a:r>
          </a:p>
        </p:txBody>
      </p:sp>
      <p:grpSp>
        <p:nvGrpSpPr>
          <p:cNvPr id="23562" name="Group 10"/>
          <p:cNvGrpSpPr>
            <a:grpSpLocks/>
          </p:cNvGrpSpPr>
          <p:nvPr/>
        </p:nvGrpSpPr>
        <p:grpSpPr bwMode="auto">
          <a:xfrm>
            <a:off x="417513" y="576263"/>
            <a:ext cx="8624887" cy="5886450"/>
            <a:chOff x="263" y="363"/>
            <a:chExt cx="5433" cy="3708"/>
          </a:xfrm>
        </p:grpSpPr>
        <p:pic>
          <p:nvPicPr>
            <p:cNvPr id="23563" name="Picture 11" descr="fIgure_09_15a.eps-jLE                                          00021FF4ServDisk_02                    C4EF00F9:"/>
            <p:cNvPicPr>
              <a:picLocks noChangeAspect="1" noChangeArrowheads="1"/>
            </p:cNvPicPr>
            <p:nvPr/>
          </p:nvPicPr>
          <p:blipFill>
            <a:blip r:embed="rId2" cstate="print"/>
            <a:srcRect t="5820"/>
            <a:stretch>
              <a:fillRect/>
            </a:stretch>
          </p:blipFill>
          <p:spPr bwMode="auto">
            <a:xfrm>
              <a:off x="263" y="363"/>
              <a:ext cx="5433" cy="3625"/>
            </a:xfrm>
            <a:prstGeom prst="rect">
              <a:avLst/>
            </a:prstGeom>
            <a:noFill/>
          </p:spPr>
        </p:pic>
        <p:sp>
          <p:nvSpPr>
            <p:cNvPr id="23564" name="Freeform 12"/>
            <p:cNvSpPr>
              <a:spLocks/>
            </p:cNvSpPr>
            <p:nvPr/>
          </p:nvSpPr>
          <p:spPr bwMode="auto">
            <a:xfrm>
              <a:off x="1175" y="1964"/>
              <a:ext cx="86" cy="333"/>
            </a:xfrm>
            <a:custGeom>
              <a:avLst/>
              <a:gdLst/>
              <a:ahLst/>
              <a:cxnLst>
                <a:cxn ang="0">
                  <a:pos x="86" y="333"/>
                </a:cxn>
                <a:cxn ang="0">
                  <a:pos x="0" y="76"/>
                </a:cxn>
                <a:cxn ang="0">
                  <a:pos x="0" y="0"/>
                </a:cxn>
              </a:cxnLst>
              <a:rect l="0" t="0" r="r" b="b"/>
              <a:pathLst>
                <a:path w="86" h="333">
                  <a:moveTo>
                    <a:pt x="86" y="333"/>
                  </a:moveTo>
                  <a:lnTo>
                    <a:pt x="0" y="76"/>
                  </a:lnTo>
                  <a:lnTo>
                    <a:pt x="0" y="0"/>
                  </a:lnTo>
                </a:path>
              </a:pathLst>
            </a:custGeom>
            <a:noFill/>
            <a:ln w="25400">
              <a:solidFill>
                <a:srgbClr val="000203"/>
              </a:solidFill>
              <a:prstDash val="solid"/>
              <a:round/>
              <a:headEnd/>
              <a:tailEnd/>
            </a:ln>
          </p:spPr>
          <p:txBody>
            <a:bodyPr/>
            <a:lstStyle/>
            <a:p>
              <a:endParaRPr lang="en-US"/>
            </a:p>
          </p:txBody>
        </p:sp>
        <p:sp>
          <p:nvSpPr>
            <p:cNvPr id="23565" name="Freeform 13"/>
            <p:cNvSpPr>
              <a:spLocks/>
            </p:cNvSpPr>
            <p:nvPr/>
          </p:nvSpPr>
          <p:spPr bwMode="auto">
            <a:xfrm>
              <a:off x="1659" y="2158"/>
              <a:ext cx="516" cy="193"/>
            </a:xfrm>
            <a:custGeom>
              <a:avLst/>
              <a:gdLst/>
              <a:ahLst/>
              <a:cxnLst>
                <a:cxn ang="0">
                  <a:pos x="0" y="193"/>
                </a:cxn>
                <a:cxn ang="0">
                  <a:pos x="248" y="0"/>
                </a:cxn>
                <a:cxn ang="0">
                  <a:pos x="516" y="0"/>
                </a:cxn>
              </a:cxnLst>
              <a:rect l="0" t="0" r="r" b="b"/>
              <a:pathLst>
                <a:path w="516" h="193">
                  <a:moveTo>
                    <a:pt x="0" y="193"/>
                  </a:moveTo>
                  <a:lnTo>
                    <a:pt x="248" y="0"/>
                  </a:lnTo>
                  <a:lnTo>
                    <a:pt x="516" y="0"/>
                  </a:lnTo>
                </a:path>
              </a:pathLst>
            </a:custGeom>
            <a:noFill/>
            <a:ln w="25400">
              <a:solidFill>
                <a:srgbClr val="000203"/>
              </a:solidFill>
              <a:prstDash val="solid"/>
              <a:round/>
              <a:headEnd/>
              <a:tailEnd/>
            </a:ln>
          </p:spPr>
          <p:txBody>
            <a:bodyPr/>
            <a:lstStyle/>
            <a:p>
              <a:endParaRPr lang="en-US"/>
            </a:p>
          </p:txBody>
        </p:sp>
        <p:sp>
          <p:nvSpPr>
            <p:cNvPr id="23566" name="Rectangle 14"/>
            <p:cNvSpPr>
              <a:spLocks noChangeArrowheads="1"/>
            </p:cNvSpPr>
            <p:nvPr/>
          </p:nvSpPr>
          <p:spPr bwMode="auto">
            <a:xfrm>
              <a:off x="808" y="1751"/>
              <a:ext cx="990" cy="211"/>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pitchFamily="34" charset="0"/>
                </a:rPr>
                <a:t>Contraction</a:t>
              </a:r>
              <a:endParaRPr lang="en-US" sz="1800" b="1">
                <a:latin typeface="Arial" pitchFamily="34" charset="0"/>
              </a:endParaRPr>
            </a:p>
          </p:txBody>
        </p:sp>
        <p:sp>
          <p:nvSpPr>
            <p:cNvPr id="23567" name="Rectangle 15"/>
            <p:cNvSpPr>
              <a:spLocks noChangeArrowheads="1"/>
            </p:cNvSpPr>
            <p:nvPr/>
          </p:nvSpPr>
          <p:spPr bwMode="auto">
            <a:xfrm>
              <a:off x="2204" y="2055"/>
              <a:ext cx="892" cy="211"/>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pitchFamily="34" charset="0"/>
                </a:rPr>
                <a:t>Relaxation</a:t>
              </a:r>
              <a:endParaRPr lang="en-US" sz="1800" b="1">
                <a:latin typeface="Arial" pitchFamily="34" charset="0"/>
              </a:endParaRPr>
            </a:p>
          </p:txBody>
        </p:sp>
        <p:sp>
          <p:nvSpPr>
            <p:cNvPr id="23568" name="Rectangle 16"/>
            <p:cNvSpPr>
              <a:spLocks noChangeArrowheads="1"/>
            </p:cNvSpPr>
            <p:nvPr/>
          </p:nvSpPr>
          <p:spPr bwMode="auto">
            <a:xfrm>
              <a:off x="1092" y="2827"/>
              <a:ext cx="744" cy="211"/>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pitchFamily="34" charset="0"/>
                </a:rPr>
                <a:t>Stimulus</a:t>
              </a:r>
              <a:endParaRPr lang="en-US" sz="1800" b="1">
                <a:latin typeface="Arial" pitchFamily="34" charset="0"/>
              </a:endParaRPr>
            </a:p>
          </p:txBody>
        </p:sp>
        <p:sp>
          <p:nvSpPr>
            <p:cNvPr id="23569" name="Rectangle 17"/>
            <p:cNvSpPr>
              <a:spLocks noChangeArrowheads="1"/>
            </p:cNvSpPr>
            <p:nvPr/>
          </p:nvSpPr>
          <p:spPr bwMode="auto">
            <a:xfrm>
              <a:off x="1540" y="455"/>
              <a:ext cx="1477" cy="248"/>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pitchFamily="34" charset="0"/>
                </a:rPr>
                <a:t>Single stimulus</a:t>
              </a:r>
              <a:endParaRPr lang="en-US" sz="1800">
                <a:latin typeface="Arial" pitchFamily="34" charset="0"/>
              </a:endParaRPr>
            </a:p>
          </p:txBody>
        </p:sp>
        <p:sp>
          <p:nvSpPr>
            <p:cNvPr id="23570" name="Rectangle 18"/>
            <p:cNvSpPr>
              <a:spLocks noChangeArrowheads="1"/>
            </p:cNvSpPr>
            <p:nvPr/>
          </p:nvSpPr>
          <p:spPr bwMode="auto">
            <a:xfrm>
              <a:off x="3310" y="455"/>
              <a:ext cx="1251" cy="248"/>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pitchFamily="34" charset="0"/>
                </a:rPr>
                <a:t>single twitch</a:t>
              </a:r>
              <a:endParaRPr lang="en-US" sz="1800">
                <a:latin typeface="Arial" pitchFamily="34" charset="0"/>
              </a:endParaRPr>
            </a:p>
          </p:txBody>
        </p:sp>
        <p:sp>
          <p:nvSpPr>
            <p:cNvPr id="23571" name="Rectangle 19"/>
            <p:cNvSpPr>
              <a:spLocks noChangeArrowheads="1"/>
            </p:cNvSpPr>
            <p:nvPr/>
          </p:nvSpPr>
          <p:spPr bwMode="auto">
            <a:xfrm>
              <a:off x="299" y="3575"/>
              <a:ext cx="4119" cy="496"/>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pitchFamily="34" charset="0"/>
                </a:rPr>
                <a:t> A single stimulus is delivered. The muscle</a:t>
              </a:r>
            </a:p>
            <a:p>
              <a:r>
                <a:rPr lang="en-US" sz="2200">
                  <a:latin typeface="Arial Black" pitchFamily="34" charset="0"/>
                </a:rPr>
                <a:t>     contracts and relaxes</a:t>
              </a:r>
              <a:endParaRPr lang="en-US" sz="1800">
                <a:latin typeface="Arial" pitchFamily="34"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Rectangle 8"/>
          <p:cNvSpPr>
            <a:spLocks noChangeArrowheads="1"/>
          </p:cNvSpPr>
          <p:nvPr/>
        </p:nvSpPr>
        <p:spPr bwMode="auto">
          <a:xfrm>
            <a:off x="8058150" y="6583363"/>
            <a:ext cx="1082675"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9.14b</a:t>
            </a:r>
          </a:p>
        </p:txBody>
      </p:sp>
      <p:grpSp>
        <p:nvGrpSpPr>
          <p:cNvPr id="18442" name="Group 10"/>
          <p:cNvGrpSpPr>
            <a:grpSpLocks/>
          </p:cNvGrpSpPr>
          <p:nvPr/>
        </p:nvGrpSpPr>
        <p:grpSpPr bwMode="auto">
          <a:xfrm>
            <a:off x="455613" y="304800"/>
            <a:ext cx="8231187" cy="6132513"/>
            <a:chOff x="287" y="221"/>
            <a:chExt cx="5185" cy="3863"/>
          </a:xfrm>
        </p:grpSpPr>
        <p:pic>
          <p:nvPicPr>
            <p:cNvPr id="18443" name="Picture 11" descr="09_14b"/>
            <p:cNvPicPr>
              <a:picLocks noChangeAspect="1" noChangeArrowheads="1"/>
            </p:cNvPicPr>
            <p:nvPr/>
          </p:nvPicPr>
          <p:blipFill>
            <a:blip r:embed="rId2" cstate="print"/>
            <a:srcRect/>
            <a:stretch>
              <a:fillRect/>
            </a:stretch>
          </p:blipFill>
          <p:spPr bwMode="auto">
            <a:xfrm>
              <a:off x="287" y="221"/>
              <a:ext cx="5185" cy="3789"/>
            </a:xfrm>
            <a:prstGeom prst="rect">
              <a:avLst/>
            </a:prstGeom>
            <a:noFill/>
          </p:spPr>
        </p:pic>
        <p:sp>
          <p:nvSpPr>
            <p:cNvPr id="18444" name="Freeform 12"/>
            <p:cNvSpPr>
              <a:spLocks/>
            </p:cNvSpPr>
            <p:nvPr/>
          </p:nvSpPr>
          <p:spPr bwMode="auto">
            <a:xfrm>
              <a:off x="1145" y="357"/>
              <a:ext cx="130" cy="102"/>
            </a:xfrm>
            <a:custGeom>
              <a:avLst/>
              <a:gdLst/>
              <a:ahLst/>
              <a:cxnLst>
                <a:cxn ang="0">
                  <a:pos x="130" y="0"/>
                </a:cxn>
                <a:cxn ang="0">
                  <a:pos x="0" y="0"/>
                </a:cxn>
                <a:cxn ang="0">
                  <a:pos x="0" y="102"/>
                </a:cxn>
              </a:cxnLst>
              <a:rect l="0" t="0" r="r" b="b"/>
              <a:pathLst>
                <a:path w="130" h="102">
                  <a:moveTo>
                    <a:pt x="130" y="0"/>
                  </a:moveTo>
                  <a:lnTo>
                    <a:pt x="0" y="0"/>
                  </a:lnTo>
                  <a:lnTo>
                    <a:pt x="0" y="102"/>
                  </a:lnTo>
                </a:path>
              </a:pathLst>
            </a:custGeom>
            <a:noFill/>
            <a:ln w="19050">
              <a:solidFill>
                <a:srgbClr val="231F20"/>
              </a:solidFill>
              <a:prstDash val="solid"/>
              <a:round/>
              <a:headEnd/>
              <a:tailEnd/>
            </a:ln>
          </p:spPr>
          <p:txBody>
            <a:bodyPr/>
            <a:lstStyle/>
            <a:p>
              <a:endParaRPr lang="en-US"/>
            </a:p>
          </p:txBody>
        </p:sp>
        <p:sp>
          <p:nvSpPr>
            <p:cNvPr id="18445" name="Freeform 13"/>
            <p:cNvSpPr>
              <a:spLocks/>
            </p:cNvSpPr>
            <p:nvPr/>
          </p:nvSpPr>
          <p:spPr bwMode="auto">
            <a:xfrm>
              <a:off x="2958" y="1259"/>
              <a:ext cx="350" cy="190"/>
            </a:xfrm>
            <a:custGeom>
              <a:avLst/>
              <a:gdLst/>
              <a:ahLst/>
              <a:cxnLst>
                <a:cxn ang="0">
                  <a:pos x="0" y="190"/>
                </a:cxn>
                <a:cxn ang="0">
                  <a:pos x="190" y="0"/>
                </a:cxn>
                <a:cxn ang="0">
                  <a:pos x="350" y="0"/>
                </a:cxn>
              </a:cxnLst>
              <a:rect l="0" t="0" r="r" b="b"/>
              <a:pathLst>
                <a:path w="350" h="190">
                  <a:moveTo>
                    <a:pt x="0" y="190"/>
                  </a:moveTo>
                  <a:lnTo>
                    <a:pt x="190" y="0"/>
                  </a:lnTo>
                  <a:lnTo>
                    <a:pt x="350" y="0"/>
                  </a:lnTo>
                </a:path>
              </a:pathLst>
            </a:custGeom>
            <a:noFill/>
            <a:ln w="19050">
              <a:solidFill>
                <a:srgbClr val="231F20"/>
              </a:solidFill>
              <a:prstDash val="solid"/>
              <a:round/>
              <a:headEnd/>
              <a:tailEnd/>
            </a:ln>
          </p:spPr>
          <p:txBody>
            <a:bodyPr/>
            <a:lstStyle/>
            <a:p>
              <a:endParaRPr lang="en-US"/>
            </a:p>
          </p:txBody>
        </p:sp>
        <p:sp>
          <p:nvSpPr>
            <p:cNvPr id="18446" name="Freeform 14"/>
            <p:cNvSpPr>
              <a:spLocks/>
            </p:cNvSpPr>
            <p:nvPr/>
          </p:nvSpPr>
          <p:spPr bwMode="auto">
            <a:xfrm>
              <a:off x="1631" y="987"/>
              <a:ext cx="140" cy="186"/>
            </a:xfrm>
            <a:custGeom>
              <a:avLst/>
              <a:gdLst/>
              <a:ahLst/>
              <a:cxnLst>
                <a:cxn ang="0">
                  <a:pos x="0" y="186"/>
                </a:cxn>
                <a:cxn ang="0">
                  <a:pos x="58" y="0"/>
                </a:cxn>
                <a:cxn ang="0">
                  <a:pos x="140" y="0"/>
                </a:cxn>
              </a:cxnLst>
              <a:rect l="0" t="0" r="r" b="b"/>
              <a:pathLst>
                <a:path w="140" h="186">
                  <a:moveTo>
                    <a:pt x="0" y="186"/>
                  </a:moveTo>
                  <a:lnTo>
                    <a:pt x="58" y="0"/>
                  </a:lnTo>
                  <a:lnTo>
                    <a:pt x="140" y="0"/>
                  </a:lnTo>
                </a:path>
              </a:pathLst>
            </a:custGeom>
            <a:noFill/>
            <a:ln w="19050">
              <a:solidFill>
                <a:srgbClr val="231F20"/>
              </a:solidFill>
              <a:prstDash val="solid"/>
              <a:round/>
              <a:headEnd/>
              <a:tailEnd/>
            </a:ln>
          </p:spPr>
          <p:txBody>
            <a:bodyPr/>
            <a:lstStyle/>
            <a:p>
              <a:endParaRPr lang="en-US"/>
            </a:p>
          </p:txBody>
        </p:sp>
        <p:sp>
          <p:nvSpPr>
            <p:cNvPr id="18447" name="Freeform 15"/>
            <p:cNvSpPr>
              <a:spLocks/>
            </p:cNvSpPr>
            <p:nvPr/>
          </p:nvSpPr>
          <p:spPr bwMode="auto">
            <a:xfrm>
              <a:off x="1323" y="685"/>
              <a:ext cx="90" cy="488"/>
            </a:xfrm>
            <a:custGeom>
              <a:avLst/>
              <a:gdLst/>
              <a:ahLst/>
              <a:cxnLst>
                <a:cxn ang="0">
                  <a:pos x="0" y="488"/>
                </a:cxn>
                <a:cxn ang="0">
                  <a:pos x="0" y="0"/>
                </a:cxn>
                <a:cxn ang="0">
                  <a:pos x="90" y="0"/>
                </a:cxn>
              </a:cxnLst>
              <a:rect l="0" t="0" r="r" b="b"/>
              <a:pathLst>
                <a:path w="90" h="488">
                  <a:moveTo>
                    <a:pt x="0" y="488"/>
                  </a:moveTo>
                  <a:lnTo>
                    <a:pt x="0" y="0"/>
                  </a:lnTo>
                  <a:lnTo>
                    <a:pt x="90" y="0"/>
                  </a:lnTo>
                </a:path>
              </a:pathLst>
            </a:custGeom>
            <a:noFill/>
            <a:ln w="19050">
              <a:solidFill>
                <a:srgbClr val="231F20"/>
              </a:solidFill>
              <a:prstDash val="solid"/>
              <a:round/>
              <a:headEnd/>
              <a:tailEnd/>
            </a:ln>
          </p:spPr>
          <p:txBody>
            <a:bodyPr/>
            <a:lstStyle/>
            <a:p>
              <a:endParaRPr lang="en-US"/>
            </a:p>
          </p:txBody>
        </p:sp>
        <p:sp>
          <p:nvSpPr>
            <p:cNvPr id="18448" name="Rectangle 16"/>
            <p:cNvSpPr>
              <a:spLocks noChangeArrowheads="1"/>
            </p:cNvSpPr>
            <p:nvPr/>
          </p:nvSpPr>
          <p:spPr bwMode="auto">
            <a:xfrm>
              <a:off x="1308" y="282"/>
              <a:ext cx="862" cy="1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Latent period</a:t>
              </a:r>
              <a:endParaRPr lang="en-US" sz="1800" b="1">
                <a:latin typeface="Arial" pitchFamily="34" charset="0"/>
              </a:endParaRPr>
            </a:p>
          </p:txBody>
        </p:sp>
        <p:sp>
          <p:nvSpPr>
            <p:cNvPr id="18449" name="Rectangle 17"/>
            <p:cNvSpPr>
              <a:spLocks noChangeArrowheads="1"/>
            </p:cNvSpPr>
            <p:nvPr/>
          </p:nvSpPr>
          <p:spPr bwMode="auto">
            <a:xfrm>
              <a:off x="1452" y="616"/>
              <a:ext cx="2235" cy="1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Extraocular muscle (lateral rectus)</a:t>
              </a:r>
              <a:endParaRPr lang="en-US" sz="1800" b="1">
                <a:latin typeface="Arial" pitchFamily="34" charset="0"/>
              </a:endParaRPr>
            </a:p>
          </p:txBody>
        </p:sp>
        <p:sp>
          <p:nvSpPr>
            <p:cNvPr id="18450" name="Rectangle 18"/>
            <p:cNvSpPr>
              <a:spLocks noChangeArrowheads="1"/>
            </p:cNvSpPr>
            <p:nvPr/>
          </p:nvSpPr>
          <p:spPr bwMode="auto">
            <a:xfrm>
              <a:off x="1808" y="920"/>
              <a:ext cx="992" cy="1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Gastrocnemius</a:t>
              </a:r>
              <a:endParaRPr lang="en-US" sz="1800" b="1">
                <a:latin typeface="Arial" pitchFamily="34" charset="0"/>
              </a:endParaRPr>
            </a:p>
          </p:txBody>
        </p:sp>
        <p:sp>
          <p:nvSpPr>
            <p:cNvPr id="18451" name="Rectangle 19"/>
            <p:cNvSpPr>
              <a:spLocks noChangeArrowheads="1"/>
            </p:cNvSpPr>
            <p:nvPr/>
          </p:nvSpPr>
          <p:spPr bwMode="auto">
            <a:xfrm>
              <a:off x="3334" y="1184"/>
              <a:ext cx="447" cy="1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Soleus</a:t>
              </a:r>
              <a:endParaRPr lang="en-US" sz="1800" b="1">
                <a:latin typeface="Arial" pitchFamily="34" charset="0"/>
              </a:endParaRPr>
            </a:p>
          </p:txBody>
        </p:sp>
        <p:sp>
          <p:nvSpPr>
            <p:cNvPr id="18452" name="Rectangle 20"/>
            <p:cNvSpPr>
              <a:spLocks noChangeArrowheads="1"/>
            </p:cNvSpPr>
            <p:nvPr/>
          </p:nvSpPr>
          <p:spPr bwMode="auto">
            <a:xfrm>
              <a:off x="576" y="3320"/>
              <a:ext cx="560" cy="326"/>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pitchFamily="34" charset="0"/>
                </a:rPr>
                <a:t>Single</a:t>
              </a:r>
            </a:p>
            <a:p>
              <a:r>
                <a:rPr lang="en-US" sz="1700" b="1">
                  <a:solidFill>
                    <a:srgbClr val="231F20"/>
                  </a:solidFill>
                  <a:latin typeface="Arial" pitchFamily="34" charset="0"/>
                </a:rPr>
                <a:t>stimulus</a:t>
              </a:r>
              <a:endParaRPr lang="en-US" sz="1800" b="1">
                <a:latin typeface="Arial" pitchFamily="34" charset="0"/>
              </a:endParaRPr>
            </a:p>
          </p:txBody>
        </p:sp>
        <p:sp>
          <p:nvSpPr>
            <p:cNvPr id="18453" name="Rectangle 21"/>
            <p:cNvSpPr>
              <a:spLocks noChangeArrowheads="1"/>
            </p:cNvSpPr>
            <p:nvPr/>
          </p:nvSpPr>
          <p:spPr bwMode="auto">
            <a:xfrm>
              <a:off x="588" y="3700"/>
              <a:ext cx="4586" cy="384"/>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pitchFamily="34" charset="0"/>
                </a:rPr>
                <a:t>(b) Comparison of the relative duration of twitch responses of</a:t>
              </a:r>
            </a:p>
            <a:p>
              <a:r>
                <a:rPr lang="en-US" sz="1600">
                  <a:solidFill>
                    <a:srgbClr val="231F20"/>
                  </a:solidFill>
                  <a:latin typeface="Arial Black" pitchFamily="34" charset="0"/>
                </a:rPr>
                <a:t>      </a:t>
              </a:r>
              <a:r>
                <a:rPr lang="en-US" sz="1700">
                  <a:solidFill>
                    <a:srgbClr val="231F20"/>
                  </a:solidFill>
                  <a:latin typeface="Arial Black" pitchFamily="34" charset="0"/>
                </a:rPr>
                <a:t>three muscles</a:t>
              </a:r>
              <a:endParaRPr lang="en-US" sz="1800">
                <a:latin typeface="Arial" pitchFamily="34" charset="0"/>
              </a:endParaRPr>
            </a:p>
          </p:txBody>
        </p:sp>
        <p:sp>
          <p:nvSpPr>
            <p:cNvPr id="18454" name="Rectangle 22"/>
            <p:cNvSpPr>
              <a:spLocks noChangeArrowheads="1"/>
            </p:cNvSpPr>
            <p:nvPr/>
          </p:nvSpPr>
          <p:spPr bwMode="auto">
            <a:xfrm>
              <a:off x="816" y="3852"/>
              <a:ext cx="45" cy="192"/>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pitchFamily="34" charset="0"/>
                </a:rPr>
                <a:t> </a:t>
              </a:r>
              <a:endParaRPr lang="en-US" sz="1800">
                <a:latin typeface="Arial" pitchFamily="34" charset="0"/>
              </a:endParaRPr>
            </a:p>
          </p:txBody>
        </p:sp>
      </p:grpSp>
    </p:spTree>
    <p:extLst>
      <p:ext uri="{BB962C8B-B14F-4D97-AF65-F5344CB8AC3E}">
        <p14:creationId xmlns:p14="http://schemas.microsoft.com/office/powerpoint/2010/main" val="2574581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4" name="Rectangle 8"/>
          <p:cNvSpPr>
            <a:spLocks noGrp="1" noChangeArrowheads="1"/>
          </p:cNvSpPr>
          <p:nvPr>
            <p:ph type="title"/>
          </p:nvPr>
        </p:nvSpPr>
        <p:spPr/>
        <p:txBody>
          <a:bodyPr/>
          <a:lstStyle/>
          <a:p>
            <a:r>
              <a:rPr lang="en-US"/>
              <a:t>Response to Change in Stimulus Frequency</a:t>
            </a:r>
          </a:p>
        </p:txBody>
      </p:sp>
      <p:sp>
        <p:nvSpPr>
          <p:cNvPr id="24585" name="Rectangle 9"/>
          <p:cNvSpPr>
            <a:spLocks noGrp="1" noChangeArrowheads="1"/>
          </p:cNvSpPr>
          <p:nvPr>
            <p:ph type="body" idx="1"/>
          </p:nvPr>
        </p:nvSpPr>
        <p:spPr/>
        <p:txBody>
          <a:bodyPr/>
          <a:lstStyle/>
          <a:p>
            <a:r>
              <a:rPr lang="en-US"/>
              <a:t>Increase frequency of stimulus </a:t>
            </a:r>
            <a:r>
              <a:rPr lang="en-US">
                <a:sym typeface="Symbol" pitchFamily="18" charset="2"/>
              </a:rPr>
              <a:t>(</a:t>
            </a:r>
            <a:r>
              <a:rPr lang="en-US"/>
              <a:t>muscle does not have time to completely relax between stimuli)</a:t>
            </a:r>
          </a:p>
          <a:p>
            <a:r>
              <a:rPr lang="en-US"/>
              <a:t>Ca</a:t>
            </a:r>
            <a:r>
              <a:rPr lang="en-US" baseline="30000"/>
              <a:t>2+</a:t>
            </a:r>
            <a:r>
              <a:rPr lang="en-US"/>
              <a:t> release stimulates further contraction </a:t>
            </a:r>
            <a:r>
              <a:rPr lang="en-US">
                <a:sym typeface="Symbol" pitchFamily="18" charset="2"/>
              </a:rPr>
              <a:t></a:t>
            </a:r>
            <a:r>
              <a:rPr lang="en-US"/>
              <a:t> temporal (wave) summation</a:t>
            </a:r>
          </a:p>
          <a:p>
            <a:r>
              <a:rPr lang="en-US"/>
              <a:t>Further increase in stimulus frequency </a:t>
            </a:r>
            <a:r>
              <a:rPr lang="en-US">
                <a:sym typeface="Symbol" pitchFamily="18" charset="2"/>
              </a:rPr>
              <a:t></a:t>
            </a:r>
            <a:r>
              <a:rPr lang="en-US"/>
              <a:t> unfused (incomplete) tetanus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2" name="Rectangle 8"/>
          <p:cNvSpPr>
            <a:spLocks noChangeArrowheads="1"/>
          </p:cNvSpPr>
          <p:nvPr/>
        </p:nvSpPr>
        <p:spPr bwMode="auto">
          <a:xfrm>
            <a:off x="8058150" y="6583363"/>
            <a:ext cx="1082675"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9.15b</a:t>
            </a:r>
          </a:p>
        </p:txBody>
      </p:sp>
      <p:grpSp>
        <p:nvGrpSpPr>
          <p:cNvPr id="26634" name="Group 10"/>
          <p:cNvGrpSpPr>
            <a:grpSpLocks/>
          </p:cNvGrpSpPr>
          <p:nvPr/>
        </p:nvGrpSpPr>
        <p:grpSpPr bwMode="auto">
          <a:xfrm>
            <a:off x="449263" y="385763"/>
            <a:ext cx="8243887" cy="6210300"/>
            <a:chOff x="283" y="278"/>
            <a:chExt cx="5193" cy="3912"/>
          </a:xfrm>
        </p:grpSpPr>
        <p:pic>
          <p:nvPicPr>
            <p:cNvPr id="26635" name="Picture 11" descr="fIgure_09_15b.eps-jLE                                          00021FF4ServDisk_02                    C4EF00F9:"/>
            <p:cNvPicPr>
              <a:picLocks noChangeAspect="1" noChangeArrowheads="1"/>
            </p:cNvPicPr>
            <p:nvPr/>
          </p:nvPicPr>
          <p:blipFill>
            <a:blip r:embed="rId2" cstate="print"/>
            <a:srcRect t="5977"/>
            <a:stretch>
              <a:fillRect/>
            </a:stretch>
          </p:blipFill>
          <p:spPr bwMode="auto">
            <a:xfrm>
              <a:off x="283" y="278"/>
              <a:ext cx="5193" cy="3728"/>
            </a:xfrm>
            <a:prstGeom prst="rect">
              <a:avLst/>
            </a:prstGeom>
            <a:noFill/>
          </p:spPr>
        </p:pic>
        <p:sp>
          <p:nvSpPr>
            <p:cNvPr id="26636" name="Freeform 12"/>
            <p:cNvSpPr>
              <a:spLocks/>
            </p:cNvSpPr>
            <p:nvPr/>
          </p:nvSpPr>
          <p:spPr bwMode="auto">
            <a:xfrm>
              <a:off x="1641" y="1474"/>
              <a:ext cx="218" cy="486"/>
            </a:xfrm>
            <a:custGeom>
              <a:avLst/>
              <a:gdLst/>
              <a:ahLst/>
              <a:cxnLst>
                <a:cxn ang="0">
                  <a:pos x="0" y="486"/>
                </a:cxn>
                <a:cxn ang="0">
                  <a:pos x="218" y="308"/>
                </a:cxn>
                <a:cxn ang="0">
                  <a:pos x="218" y="0"/>
                </a:cxn>
              </a:cxnLst>
              <a:rect l="0" t="0" r="r" b="b"/>
              <a:pathLst>
                <a:path w="218" h="486">
                  <a:moveTo>
                    <a:pt x="0" y="486"/>
                  </a:moveTo>
                  <a:lnTo>
                    <a:pt x="218" y="308"/>
                  </a:lnTo>
                  <a:lnTo>
                    <a:pt x="218" y="0"/>
                  </a:lnTo>
                </a:path>
              </a:pathLst>
            </a:custGeom>
            <a:noFill/>
            <a:ln w="22225">
              <a:solidFill>
                <a:srgbClr val="000203"/>
              </a:solidFill>
              <a:prstDash val="solid"/>
              <a:round/>
              <a:headEnd/>
              <a:tailEnd/>
            </a:ln>
          </p:spPr>
          <p:txBody>
            <a:bodyPr/>
            <a:lstStyle/>
            <a:p>
              <a:endParaRPr lang="en-US"/>
            </a:p>
          </p:txBody>
        </p:sp>
        <p:sp>
          <p:nvSpPr>
            <p:cNvPr id="26637" name="Rectangle 13"/>
            <p:cNvSpPr>
              <a:spLocks noChangeArrowheads="1"/>
            </p:cNvSpPr>
            <p:nvPr/>
          </p:nvSpPr>
          <p:spPr bwMode="auto">
            <a:xfrm>
              <a:off x="1924" y="2301"/>
              <a:ext cx="532" cy="192"/>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Stimuli</a:t>
              </a:r>
              <a:endParaRPr lang="en-US" sz="1800" b="1">
                <a:latin typeface="Arial" pitchFamily="34" charset="0"/>
              </a:endParaRPr>
            </a:p>
          </p:txBody>
        </p:sp>
        <p:sp>
          <p:nvSpPr>
            <p:cNvPr id="26638" name="Rectangle 14"/>
            <p:cNvSpPr>
              <a:spLocks noChangeArrowheads="1"/>
            </p:cNvSpPr>
            <p:nvPr/>
          </p:nvSpPr>
          <p:spPr bwMode="auto">
            <a:xfrm>
              <a:off x="1290" y="1299"/>
              <a:ext cx="1287" cy="192"/>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Partial relaxation</a:t>
              </a:r>
              <a:endParaRPr lang="en-US" sz="1800" b="1">
                <a:latin typeface="Arial" pitchFamily="34" charset="0"/>
              </a:endParaRPr>
            </a:p>
          </p:txBody>
        </p:sp>
        <p:sp>
          <p:nvSpPr>
            <p:cNvPr id="26639" name="Rectangle 15"/>
            <p:cNvSpPr>
              <a:spLocks noChangeArrowheads="1"/>
            </p:cNvSpPr>
            <p:nvPr/>
          </p:nvSpPr>
          <p:spPr bwMode="auto">
            <a:xfrm>
              <a:off x="962" y="333"/>
              <a:ext cx="2331" cy="226"/>
            </a:xfrm>
            <a:prstGeom prst="rect">
              <a:avLst/>
            </a:prstGeom>
            <a:noFill/>
            <a:ln w="9525">
              <a:noFill/>
              <a:miter lim="800000"/>
              <a:headEnd/>
              <a:tailEnd/>
            </a:ln>
          </p:spPr>
          <p:txBody>
            <a:bodyPr wrap="none" lIns="0" tIns="0" rIns="0" bIns="0">
              <a:spAutoFit/>
            </a:bodyPr>
            <a:lstStyle/>
            <a:p>
              <a:r>
                <a:rPr lang="en-US" sz="2000">
                  <a:solidFill>
                    <a:srgbClr val="231F20"/>
                  </a:solidFill>
                  <a:latin typeface="Arial Black" pitchFamily="34" charset="0"/>
                </a:rPr>
                <a:t>Low stimulation frequency</a:t>
              </a:r>
              <a:endParaRPr lang="en-US" sz="1800">
                <a:latin typeface="Arial" pitchFamily="34" charset="0"/>
              </a:endParaRPr>
            </a:p>
          </p:txBody>
        </p:sp>
        <p:sp>
          <p:nvSpPr>
            <p:cNvPr id="26640" name="Rectangle 16"/>
            <p:cNvSpPr>
              <a:spLocks noChangeArrowheads="1"/>
            </p:cNvSpPr>
            <p:nvPr/>
          </p:nvSpPr>
          <p:spPr bwMode="auto">
            <a:xfrm>
              <a:off x="2490" y="517"/>
              <a:ext cx="2572" cy="226"/>
            </a:xfrm>
            <a:prstGeom prst="rect">
              <a:avLst/>
            </a:prstGeom>
            <a:noFill/>
            <a:ln w="9525">
              <a:noFill/>
              <a:miter lim="800000"/>
              <a:headEnd/>
              <a:tailEnd/>
            </a:ln>
          </p:spPr>
          <p:txBody>
            <a:bodyPr wrap="none" lIns="0" tIns="0" rIns="0" bIns="0">
              <a:spAutoFit/>
            </a:bodyPr>
            <a:lstStyle/>
            <a:p>
              <a:r>
                <a:rPr lang="en-US" sz="2000">
                  <a:solidFill>
                    <a:srgbClr val="231F20"/>
                  </a:solidFill>
                  <a:latin typeface="Arial Black" pitchFamily="34" charset="0"/>
                </a:rPr>
                <a:t>unfused (incomplete) tetanus</a:t>
              </a:r>
              <a:endParaRPr lang="en-US" sz="1800">
                <a:latin typeface="Arial" pitchFamily="34" charset="0"/>
              </a:endParaRPr>
            </a:p>
          </p:txBody>
        </p:sp>
        <p:sp>
          <p:nvSpPr>
            <p:cNvPr id="26641" name="Text Box 17"/>
            <p:cNvSpPr txBox="1">
              <a:spLocks noChangeArrowheads="1"/>
            </p:cNvSpPr>
            <p:nvPr/>
          </p:nvSpPr>
          <p:spPr bwMode="auto">
            <a:xfrm>
              <a:off x="424" y="3228"/>
              <a:ext cx="4721" cy="962"/>
            </a:xfrm>
            <a:prstGeom prst="rect">
              <a:avLst/>
            </a:prstGeom>
            <a:noFill/>
            <a:ln w="9525">
              <a:noFill/>
              <a:miter lim="800000"/>
              <a:headEnd/>
              <a:tailEnd/>
            </a:ln>
            <a:effectLst/>
          </p:spPr>
          <p:txBody>
            <a:bodyPr wrap="none">
              <a:spAutoFit/>
            </a:bodyPr>
            <a:lstStyle/>
            <a:p>
              <a:r>
                <a:rPr lang="en-US" sz="2000">
                  <a:latin typeface="Arial Black" pitchFamily="34" charset="0"/>
                </a:rPr>
                <a:t>(b) If another stimulus is applied before the muscle</a:t>
              </a:r>
            </a:p>
            <a:p>
              <a:r>
                <a:rPr lang="en-US" sz="2000">
                  <a:latin typeface="Arial Black" pitchFamily="34" charset="0"/>
                </a:rPr>
                <a:t>     relaxes completely, then more tension results.</a:t>
              </a:r>
            </a:p>
            <a:p>
              <a:r>
                <a:rPr lang="en-US" sz="2000">
                  <a:latin typeface="Arial Black" pitchFamily="34" charset="0"/>
                </a:rPr>
                <a:t>     This is temporal (or wave) summation and results</a:t>
              </a:r>
            </a:p>
            <a:p>
              <a:r>
                <a:rPr lang="en-US" sz="2000">
                  <a:latin typeface="Arial Black" pitchFamily="34" charset="0"/>
                </a:rPr>
                <a:t>     in unfused (or incomplete) tetanus.</a:t>
              </a:r>
            </a:p>
          </p:txBody>
        </p:sp>
      </p:grpSp>
      <p:sp>
        <p:nvSpPr>
          <p:cNvPr id="2" name="TextBox 1"/>
          <p:cNvSpPr txBox="1"/>
          <p:nvPr/>
        </p:nvSpPr>
        <p:spPr>
          <a:xfrm>
            <a:off x="2605088" y="1371600"/>
            <a:ext cx="1044260" cy="461665"/>
          </a:xfrm>
          <a:prstGeom prst="rect">
            <a:avLst/>
          </a:prstGeom>
          <a:noFill/>
        </p:spPr>
        <p:txBody>
          <a:bodyPr wrap="none" rtlCol="0">
            <a:spAutoFit/>
          </a:bodyPr>
          <a:lstStyle/>
          <a:p>
            <a:r>
              <a:rPr lang="en-US" dirty="0" smtClean="0"/>
              <a:t>Treppe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Grp="1" noChangeArrowheads="1"/>
          </p:cNvSpPr>
          <p:nvPr>
            <p:ph type="title"/>
          </p:nvPr>
        </p:nvSpPr>
        <p:spPr/>
        <p:txBody>
          <a:bodyPr/>
          <a:lstStyle/>
          <a:p>
            <a:r>
              <a:rPr lang="en-US"/>
              <a:t>Response to Change in Stimulus Frequency</a:t>
            </a:r>
          </a:p>
        </p:txBody>
      </p:sp>
      <p:sp>
        <p:nvSpPr>
          <p:cNvPr id="27655" name="Rectangle 7"/>
          <p:cNvSpPr>
            <a:spLocks noGrp="1" noChangeArrowheads="1"/>
          </p:cNvSpPr>
          <p:nvPr>
            <p:ph type="body" idx="1"/>
          </p:nvPr>
        </p:nvSpPr>
        <p:spPr/>
        <p:txBody>
          <a:bodyPr/>
          <a:lstStyle/>
          <a:p>
            <a:r>
              <a:rPr lang="en-US"/>
              <a:t>If stimuli are given quickly enough, fused (complete) tetany results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4" name="Rectangle 8"/>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9.15c</a:t>
            </a:r>
          </a:p>
        </p:txBody>
      </p:sp>
      <p:grpSp>
        <p:nvGrpSpPr>
          <p:cNvPr id="29706" name="Group 10"/>
          <p:cNvGrpSpPr>
            <a:grpSpLocks/>
          </p:cNvGrpSpPr>
          <p:nvPr/>
        </p:nvGrpSpPr>
        <p:grpSpPr bwMode="auto">
          <a:xfrm>
            <a:off x="365125" y="693738"/>
            <a:ext cx="8405813" cy="5478462"/>
            <a:chOff x="185" y="659"/>
            <a:chExt cx="5295" cy="3451"/>
          </a:xfrm>
        </p:grpSpPr>
        <p:pic>
          <p:nvPicPr>
            <p:cNvPr id="29707" name="Picture 11" descr="fIgure_09_15c.eps-jLE                                          00021FF4ServDisk_02                    C4EF00F9:"/>
            <p:cNvPicPr>
              <a:picLocks noChangeAspect="1" noChangeArrowheads="1"/>
            </p:cNvPicPr>
            <p:nvPr/>
          </p:nvPicPr>
          <p:blipFill>
            <a:blip r:embed="rId2" cstate="print"/>
            <a:srcRect t="9413"/>
            <a:stretch>
              <a:fillRect/>
            </a:stretch>
          </p:blipFill>
          <p:spPr bwMode="auto">
            <a:xfrm>
              <a:off x="279" y="659"/>
              <a:ext cx="5201" cy="3349"/>
            </a:xfrm>
            <a:prstGeom prst="rect">
              <a:avLst/>
            </a:prstGeom>
            <a:noFill/>
          </p:spPr>
        </p:pic>
        <p:sp>
          <p:nvSpPr>
            <p:cNvPr id="29708" name="Rectangle 12"/>
            <p:cNvSpPr>
              <a:spLocks noChangeArrowheads="1"/>
            </p:cNvSpPr>
            <p:nvPr/>
          </p:nvSpPr>
          <p:spPr bwMode="auto">
            <a:xfrm>
              <a:off x="1959" y="2679"/>
              <a:ext cx="532" cy="192"/>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Stimuli</a:t>
              </a:r>
              <a:endParaRPr lang="en-US" sz="1800" b="1">
                <a:latin typeface="Arial" pitchFamily="34" charset="0"/>
              </a:endParaRPr>
            </a:p>
          </p:txBody>
        </p:sp>
        <p:sp>
          <p:nvSpPr>
            <p:cNvPr id="29709" name="Rectangle 13"/>
            <p:cNvSpPr>
              <a:spLocks noChangeArrowheads="1"/>
            </p:cNvSpPr>
            <p:nvPr/>
          </p:nvSpPr>
          <p:spPr bwMode="auto">
            <a:xfrm>
              <a:off x="765" y="701"/>
              <a:ext cx="2366" cy="226"/>
            </a:xfrm>
            <a:prstGeom prst="rect">
              <a:avLst/>
            </a:prstGeom>
            <a:noFill/>
            <a:ln w="9525">
              <a:noFill/>
              <a:miter lim="800000"/>
              <a:headEnd/>
              <a:tailEnd/>
            </a:ln>
          </p:spPr>
          <p:txBody>
            <a:bodyPr wrap="none" lIns="0" tIns="0" rIns="0" bIns="0">
              <a:spAutoFit/>
            </a:bodyPr>
            <a:lstStyle/>
            <a:p>
              <a:r>
                <a:rPr lang="en-US" sz="2000">
                  <a:solidFill>
                    <a:srgbClr val="231F20"/>
                  </a:solidFill>
                  <a:latin typeface="Arial Black" pitchFamily="34" charset="0"/>
                </a:rPr>
                <a:t>High stimulation frequency</a:t>
              </a:r>
              <a:endParaRPr lang="en-US" sz="1800">
                <a:latin typeface="Arial" pitchFamily="34" charset="0"/>
              </a:endParaRPr>
            </a:p>
          </p:txBody>
        </p:sp>
        <p:sp>
          <p:nvSpPr>
            <p:cNvPr id="29710" name="Rectangle 14"/>
            <p:cNvSpPr>
              <a:spLocks noChangeArrowheads="1"/>
            </p:cNvSpPr>
            <p:nvPr/>
          </p:nvSpPr>
          <p:spPr bwMode="auto">
            <a:xfrm>
              <a:off x="2553" y="879"/>
              <a:ext cx="2198" cy="226"/>
            </a:xfrm>
            <a:prstGeom prst="rect">
              <a:avLst/>
            </a:prstGeom>
            <a:noFill/>
            <a:ln w="9525">
              <a:noFill/>
              <a:miter lim="800000"/>
              <a:headEnd/>
              <a:tailEnd/>
            </a:ln>
          </p:spPr>
          <p:txBody>
            <a:bodyPr wrap="none" lIns="0" tIns="0" rIns="0" bIns="0">
              <a:spAutoFit/>
            </a:bodyPr>
            <a:lstStyle/>
            <a:p>
              <a:r>
                <a:rPr lang="en-US" sz="2000">
                  <a:solidFill>
                    <a:srgbClr val="231F20"/>
                  </a:solidFill>
                  <a:latin typeface="Arial Black" pitchFamily="34" charset="0"/>
                </a:rPr>
                <a:t>fused (complete) tetanus</a:t>
              </a:r>
              <a:endParaRPr lang="en-US" sz="1800">
                <a:latin typeface="Arial" pitchFamily="34" charset="0"/>
              </a:endParaRPr>
            </a:p>
          </p:txBody>
        </p:sp>
        <p:sp>
          <p:nvSpPr>
            <p:cNvPr id="29711" name="Text Box 15"/>
            <p:cNvSpPr txBox="1">
              <a:spLocks noChangeArrowheads="1"/>
            </p:cNvSpPr>
            <p:nvPr/>
          </p:nvSpPr>
          <p:spPr bwMode="auto">
            <a:xfrm>
              <a:off x="185" y="3600"/>
              <a:ext cx="5271" cy="510"/>
            </a:xfrm>
            <a:prstGeom prst="rect">
              <a:avLst/>
            </a:prstGeom>
            <a:noFill/>
            <a:ln w="9525">
              <a:noFill/>
              <a:miter lim="800000"/>
              <a:headEnd/>
              <a:tailEnd/>
            </a:ln>
            <a:effectLst/>
          </p:spPr>
          <p:txBody>
            <a:bodyPr wrap="none">
              <a:spAutoFit/>
            </a:bodyPr>
            <a:lstStyle/>
            <a:p>
              <a:r>
                <a:rPr lang="en-US" sz="2000">
                  <a:latin typeface="Arial Black" pitchFamily="34" charset="0"/>
                </a:rPr>
                <a:t>(c) At higher stimulus frequencies, there is no relaxation</a:t>
              </a:r>
            </a:p>
            <a:p>
              <a:r>
                <a:rPr lang="en-US" sz="2000">
                  <a:latin typeface="Arial Black" pitchFamily="34" charset="0"/>
                </a:rPr>
                <a:t>     at all between stimuli. This is fused (complete) tetanus.</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Rectangle 6"/>
          <p:cNvSpPr>
            <a:spLocks noGrp="1" noChangeArrowheads="1"/>
          </p:cNvSpPr>
          <p:nvPr>
            <p:ph type="title"/>
          </p:nvPr>
        </p:nvSpPr>
        <p:spPr/>
        <p:txBody>
          <a:bodyPr/>
          <a:lstStyle/>
          <a:p>
            <a:r>
              <a:rPr lang="en-US"/>
              <a:t>Response to Change in Stimulus Strength</a:t>
            </a:r>
          </a:p>
        </p:txBody>
      </p:sp>
      <p:sp>
        <p:nvSpPr>
          <p:cNvPr id="30727" name="Rectangle 7"/>
          <p:cNvSpPr>
            <a:spLocks noGrp="1" noChangeArrowheads="1"/>
          </p:cNvSpPr>
          <p:nvPr>
            <p:ph type="body" idx="1"/>
          </p:nvPr>
        </p:nvSpPr>
        <p:spPr/>
        <p:txBody>
          <a:bodyPr/>
          <a:lstStyle/>
          <a:p>
            <a:r>
              <a:rPr lang="en-US"/>
              <a:t>Threshold stimulus: stimulus strength at which the first observable muscle contraction occurs</a:t>
            </a:r>
          </a:p>
          <a:p>
            <a:r>
              <a:rPr lang="en-US"/>
              <a:t>Muscle contracts more vigorously as stimulus strength is increased above threshold</a:t>
            </a:r>
          </a:p>
          <a:p>
            <a:r>
              <a:rPr lang="en-US"/>
              <a:t>Contraction force is precisely controlled by recruitment (multiple motor unit summation), which brings more and more muscle fibers into action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6" name="Rectangle 8"/>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9.16</a:t>
            </a:r>
          </a:p>
        </p:txBody>
      </p:sp>
      <p:grpSp>
        <p:nvGrpSpPr>
          <p:cNvPr id="32778" name="Group 10"/>
          <p:cNvGrpSpPr>
            <a:grpSpLocks/>
          </p:cNvGrpSpPr>
          <p:nvPr/>
        </p:nvGrpSpPr>
        <p:grpSpPr bwMode="auto">
          <a:xfrm>
            <a:off x="76201" y="55563"/>
            <a:ext cx="8610600" cy="6516687"/>
            <a:chOff x="287" y="35"/>
            <a:chExt cx="5185" cy="4105"/>
          </a:xfrm>
        </p:grpSpPr>
        <p:pic>
          <p:nvPicPr>
            <p:cNvPr id="32779" name="Picture 11" descr="09_16"/>
            <p:cNvPicPr>
              <a:picLocks noChangeAspect="1" noChangeArrowheads="1"/>
            </p:cNvPicPr>
            <p:nvPr/>
          </p:nvPicPr>
          <p:blipFill>
            <a:blip r:embed="rId2" cstate="print"/>
            <a:srcRect/>
            <a:stretch>
              <a:fillRect/>
            </a:stretch>
          </p:blipFill>
          <p:spPr bwMode="auto">
            <a:xfrm>
              <a:off x="287" y="35"/>
              <a:ext cx="5185" cy="4105"/>
            </a:xfrm>
            <a:prstGeom prst="rect">
              <a:avLst/>
            </a:prstGeom>
            <a:noFill/>
          </p:spPr>
        </p:pic>
        <p:sp>
          <p:nvSpPr>
            <p:cNvPr id="32780" name="Rectangle 12"/>
            <p:cNvSpPr>
              <a:spLocks noChangeArrowheads="1"/>
            </p:cNvSpPr>
            <p:nvPr/>
          </p:nvSpPr>
          <p:spPr bwMode="auto">
            <a:xfrm>
              <a:off x="287" y="310"/>
              <a:ext cx="5185" cy="3695"/>
            </a:xfrm>
            <a:prstGeom prst="rect">
              <a:avLst/>
            </a:prstGeom>
            <a:noFill/>
            <a:ln w="9525">
              <a:noFill/>
              <a:miter lim="800000"/>
              <a:headEnd/>
              <a:tailEnd/>
            </a:ln>
          </p:spPr>
          <p:txBody>
            <a:bodyPr/>
            <a:lstStyle/>
            <a:p>
              <a:endParaRPr lang="en-US"/>
            </a:p>
          </p:txBody>
        </p:sp>
        <p:sp>
          <p:nvSpPr>
            <p:cNvPr id="32781" name="Rectangle 13"/>
            <p:cNvSpPr>
              <a:spLocks noChangeArrowheads="1"/>
            </p:cNvSpPr>
            <p:nvPr/>
          </p:nvSpPr>
          <p:spPr bwMode="auto">
            <a:xfrm>
              <a:off x="2408" y="347"/>
              <a:ext cx="1090" cy="158"/>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Stimulus strength</a:t>
              </a:r>
              <a:endParaRPr lang="en-US" sz="1800">
                <a:latin typeface="Arial" pitchFamily="34" charset="0"/>
              </a:endParaRPr>
            </a:p>
          </p:txBody>
        </p:sp>
        <p:sp>
          <p:nvSpPr>
            <p:cNvPr id="32782" name="Rectangle 14"/>
            <p:cNvSpPr>
              <a:spLocks noChangeArrowheads="1"/>
            </p:cNvSpPr>
            <p:nvPr/>
          </p:nvSpPr>
          <p:spPr bwMode="auto">
            <a:xfrm>
              <a:off x="1914" y="2067"/>
              <a:ext cx="2039" cy="158"/>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Proportion of motor units excited</a:t>
              </a:r>
              <a:endParaRPr lang="en-US" sz="1800">
                <a:latin typeface="Arial" pitchFamily="34" charset="0"/>
              </a:endParaRPr>
            </a:p>
          </p:txBody>
        </p:sp>
        <p:sp>
          <p:nvSpPr>
            <p:cNvPr id="32783" name="Rectangle 15"/>
            <p:cNvSpPr>
              <a:spLocks noChangeArrowheads="1"/>
            </p:cNvSpPr>
            <p:nvPr/>
          </p:nvSpPr>
          <p:spPr bwMode="auto">
            <a:xfrm>
              <a:off x="1996" y="2757"/>
              <a:ext cx="1915" cy="158"/>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Strength of muscle contraction</a:t>
              </a:r>
              <a:endParaRPr lang="en-US" sz="1800">
                <a:latin typeface="Arial" pitchFamily="34" charset="0"/>
              </a:endParaRPr>
            </a:p>
          </p:txBody>
        </p:sp>
        <p:sp>
          <p:nvSpPr>
            <p:cNvPr id="32784" name="Rectangle 16"/>
            <p:cNvSpPr>
              <a:spLocks noChangeArrowheads="1"/>
            </p:cNvSpPr>
            <p:nvPr/>
          </p:nvSpPr>
          <p:spPr bwMode="auto">
            <a:xfrm>
              <a:off x="3202" y="2943"/>
              <a:ext cx="1079" cy="134"/>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Maximal contraction</a:t>
              </a:r>
              <a:endParaRPr lang="en-US" sz="1800" b="1">
                <a:latin typeface="Arial" pitchFamily="34" charset="0"/>
              </a:endParaRPr>
            </a:p>
          </p:txBody>
        </p:sp>
        <p:sp>
          <p:nvSpPr>
            <p:cNvPr id="32785" name="Rectangle 17"/>
            <p:cNvSpPr>
              <a:spLocks noChangeArrowheads="1"/>
            </p:cNvSpPr>
            <p:nvPr/>
          </p:nvSpPr>
          <p:spPr bwMode="auto">
            <a:xfrm>
              <a:off x="3121" y="597"/>
              <a:ext cx="459" cy="268"/>
            </a:xfrm>
            <a:prstGeom prst="rect">
              <a:avLst/>
            </a:prstGeom>
            <a:noFill/>
            <a:ln w="9525">
              <a:noFill/>
              <a:miter lim="800000"/>
              <a:headEnd/>
              <a:tailEnd/>
            </a:ln>
          </p:spPr>
          <p:txBody>
            <a:bodyPr wrap="none" lIns="0" tIns="0" rIns="0" bIns="0">
              <a:spAutoFit/>
            </a:bodyPr>
            <a:lstStyle/>
            <a:p>
              <a:pPr algn="ctr"/>
              <a:r>
                <a:rPr lang="en-US" sz="1400" b="1">
                  <a:solidFill>
                    <a:srgbClr val="231F20"/>
                  </a:solidFill>
                  <a:latin typeface="Arial" pitchFamily="34" charset="0"/>
                </a:rPr>
                <a:t>Maximal</a:t>
              </a:r>
            </a:p>
            <a:p>
              <a:pPr algn="ctr"/>
              <a:r>
                <a:rPr lang="en-US" sz="1400" b="1">
                  <a:solidFill>
                    <a:srgbClr val="231F20"/>
                  </a:solidFill>
                  <a:latin typeface="Arial" pitchFamily="34" charset="0"/>
                </a:rPr>
                <a:t>stimulus</a:t>
              </a:r>
              <a:endParaRPr lang="en-US" sz="1800" b="1">
                <a:latin typeface="Arial" pitchFamily="34" charset="0"/>
              </a:endParaRPr>
            </a:p>
          </p:txBody>
        </p:sp>
        <p:sp>
          <p:nvSpPr>
            <p:cNvPr id="32786" name="Rectangle 18"/>
            <p:cNvSpPr>
              <a:spLocks noChangeArrowheads="1"/>
            </p:cNvSpPr>
            <p:nvPr/>
          </p:nvSpPr>
          <p:spPr bwMode="auto">
            <a:xfrm>
              <a:off x="1613" y="1017"/>
              <a:ext cx="539" cy="268"/>
            </a:xfrm>
            <a:prstGeom prst="rect">
              <a:avLst/>
            </a:prstGeom>
            <a:noFill/>
            <a:ln w="9525">
              <a:noFill/>
              <a:miter lim="800000"/>
              <a:headEnd/>
              <a:tailEnd/>
            </a:ln>
          </p:spPr>
          <p:txBody>
            <a:bodyPr wrap="none" lIns="0" tIns="0" rIns="0" bIns="0">
              <a:spAutoFit/>
            </a:bodyPr>
            <a:lstStyle/>
            <a:p>
              <a:pPr algn="ctr"/>
              <a:r>
                <a:rPr lang="en-US" sz="1400" b="1">
                  <a:solidFill>
                    <a:srgbClr val="231F20"/>
                  </a:solidFill>
                  <a:latin typeface="Arial" pitchFamily="34" charset="0"/>
                </a:rPr>
                <a:t>Threshold</a:t>
              </a:r>
            </a:p>
            <a:p>
              <a:pPr algn="ctr"/>
              <a:r>
                <a:rPr lang="en-US" sz="1400" b="1">
                  <a:solidFill>
                    <a:srgbClr val="231F20"/>
                  </a:solidFill>
                  <a:latin typeface="Arial" pitchFamily="34" charset="0"/>
                </a:rPr>
                <a:t>stimulus</a:t>
              </a:r>
              <a:endParaRPr lang="en-US" sz="1800" b="1">
                <a:latin typeface="Arial" pitchFamily="34" charset="0"/>
              </a:endParaRPr>
            </a:p>
          </p:txBody>
        </p:sp>
      </p:grpSp>
      <p:sp>
        <p:nvSpPr>
          <p:cNvPr id="2" name="TextBox 1"/>
          <p:cNvSpPr txBox="1"/>
          <p:nvPr/>
        </p:nvSpPr>
        <p:spPr>
          <a:xfrm>
            <a:off x="76200" y="1160463"/>
            <a:ext cx="1702710" cy="461665"/>
          </a:xfrm>
          <a:prstGeom prst="rect">
            <a:avLst/>
          </a:prstGeom>
          <a:noFill/>
        </p:spPr>
        <p:txBody>
          <a:bodyPr wrap="none" rtlCol="0">
            <a:spAutoFit/>
          </a:bodyPr>
          <a:lstStyle/>
          <a:p>
            <a:r>
              <a:rPr lang="en-US" dirty="0" smtClean="0"/>
              <a:t>Recruitment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6"/>
          <p:cNvSpPr>
            <a:spLocks noGrp="1" noChangeArrowheads="1"/>
          </p:cNvSpPr>
          <p:nvPr>
            <p:ph type="title"/>
          </p:nvPr>
        </p:nvSpPr>
        <p:spPr/>
        <p:txBody>
          <a:bodyPr/>
          <a:lstStyle/>
          <a:p>
            <a:r>
              <a:rPr lang="en-US"/>
              <a:t>Response to Change in Stimulus Strength</a:t>
            </a:r>
          </a:p>
        </p:txBody>
      </p:sp>
      <p:sp>
        <p:nvSpPr>
          <p:cNvPr id="33799" name="Rectangle 7"/>
          <p:cNvSpPr>
            <a:spLocks noGrp="1" noChangeArrowheads="1"/>
          </p:cNvSpPr>
          <p:nvPr>
            <p:ph type="body" idx="1"/>
          </p:nvPr>
        </p:nvSpPr>
        <p:spPr/>
        <p:txBody>
          <a:bodyPr/>
          <a:lstStyle/>
          <a:p>
            <a:r>
              <a:rPr lang="en-US"/>
              <a:t>Size principle: motor units with larger and larger fibers are recruited as stimulus intensity increases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9" name="Rectangle 9"/>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9.17</a:t>
            </a:r>
          </a:p>
        </p:txBody>
      </p:sp>
      <p:grpSp>
        <p:nvGrpSpPr>
          <p:cNvPr id="35850" name="Group 10"/>
          <p:cNvGrpSpPr>
            <a:grpSpLocks/>
          </p:cNvGrpSpPr>
          <p:nvPr/>
        </p:nvGrpSpPr>
        <p:grpSpPr bwMode="auto">
          <a:xfrm>
            <a:off x="311150" y="365125"/>
            <a:ext cx="8732838" cy="6011863"/>
            <a:chOff x="129" y="308"/>
            <a:chExt cx="5501" cy="3787"/>
          </a:xfrm>
        </p:grpSpPr>
        <p:pic>
          <p:nvPicPr>
            <p:cNvPr id="35851" name="Picture 11" descr="09_17"/>
            <p:cNvPicPr>
              <a:picLocks noChangeAspect="1" noChangeArrowheads="1"/>
            </p:cNvPicPr>
            <p:nvPr/>
          </p:nvPicPr>
          <p:blipFill>
            <a:blip r:embed="rId2" cstate="print"/>
            <a:srcRect/>
            <a:stretch>
              <a:fillRect/>
            </a:stretch>
          </p:blipFill>
          <p:spPr bwMode="auto">
            <a:xfrm>
              <a:off x="129" y="309"/>
              <a:ext cx="5501" cy="3701"/>
            </a:xfrm>
            <a:prstGeom prst="rect">
              <a:avLst/>
            </a:prstGeom>
            <a:noFill/>
          </p:spPr>
        </p:pic>
        <p:sp>
          <p:nvSpPr>
            <p:cNvPr id="35852" name="Rectangle 12"/>
            <p:cNvSpPr>
              <a:spLocks noChangeArrowheads="1"/>
            </p:cNvSpPr>
            <p:nvPr/>
          </p:nvSpPr>
          <p:spPr bwMode="auto">
            <a:xfrm>
              <a:off x="287" y="308"/>
              <a:ext cx="5185" cy="3695"/>
            </a:xfrm>
            <a:prstGeom prst="rect">
              <a:avLst/>
            </a:prstGeom>
            <a:noFill/>
            <a:ln w="9525">
              <a:noFill/>
              <a:miter lim="800000"/>
              <a:headEnd/>
              <a:tailEnd/>
            </a:ln>
          </p:spPr>
          <p:txBody>
            <a:bodyPr/>
            <a:lstStyle/>
            <a:p>
              <a:endParaRPr lang="en-US"/>
            </a:p>
          </p:txBody>
        </p:sp>
        <p:sp>
          <p:nvSpPr>
            <p:cNvPr id="35853" name="Rectangle 13"/>
            <p:cNvSpPr>
              <a:spLocks noChangeArrowheads="1"/>
            </p:cNvSpPr>
            <p:nvPr/>
          </p:nvSpPr>
          <p:spPr bwMode="auto">
            <a:xfrm>
              <a:off x="1646" y="3085"/>
              <a:ext cx="774" cy="1010"/>
            </a:xfrm>
            <a:prstGeom prst="rect">
              <a:avLst/>
            </a:prstGeom>
            <a:noFill/>
            <a:ln w="9525">
              <a:noFill/>
              <a:miter lim="800000"/>
              <a:headEnd/>
              <a:tailEnd/>
            </a:ln>
          </p:spPr>
          <p:txBody>
            <a:bodyPr wrap="none" lIns="0" tIns="0" rIns="0" bIns="0">
              <a:spAutoFit/>
            </a:bodyPr>
            <a:lstStyle/>
            <a:p>
              <a:r>
                <a:rPr lang="en-US" sz="2100" b="1">
                  <a:solidFill>
                    <a:srgbClr val="231F20"/>
                  </a:solidFill>
                  <a:latin typeface="Arial" pitchFamily="34" charset="0"/>
                </a:rPr>
                <a:t>Motor</a:t>
              </a:r>
            </a:p>
            <a:p>
              <a:r>
                <a:rPr lang="en-US" sz="2100" b="1">
                  <a:solidFill>
                    <a:srgbClr val="231F20"/>
                  </a:solidFill>
                  <a:latin typeface="Arial" pitchFamily="34" charset="0"/>
                </a:rPr>
                <a:t>unit 1</a:t>
              </a:r>
            </a:p>
            <a:p>
              <a:r>
                <a:rPr lang="en-US" sz="2100" b="1">
                  <a:solidFill>
                    <a:srgbClr val="231F20"/>
                  </a:solidFill>
                  <a:latin typeface="Arial" pitchFamily="34" charset="0"/>
                </a:rPr>
                <a:t>Recruited</a:t>
              </a:r>
            </a:p>
            <a:p>
              <a:r>
                <a:rPr lang="en-US" sz="2100" b="1">
                  <a:solidFill>
                    <a:srgbClr val="231F20"/>
                  </a:solidFill>
                  <a:latin typeface="Arial" pitchFamily="34" charset="0"/>
                </a:rPr>
                <a:t>(small</a:t>
              </a:r>
              <a:endParaRPr lang="en-US" sz="1800" b="1">
                <a:latin typeface="Arial" pitchFamily="34" charset="0"/>
              </a:endParaRPr>
            </a:p>
            <a:p>
              <a:r>
                <a:rPr lang="en-US" sz="2100" b="1">
                  <a:solidFill>
                    <a:srgbClr val="231F20"/>
                  </a:solidFill>
                  <a:latin typeface="Arial" pitchFamily="34" charset="0"/>
                </a:rPr>
                <a:t>fibers)</a:t>
              </a:r>
              <a:endParaRPr lang="en-US" sz="1800" b="1">
                <a:latin typeface="Arial" pitchFamily="34" charset="0"/>
              </a:endParaRPr>
            </a:p>
          </p:txBody>
        </p:sp>
        <p:sp>
          <p:nvSpPr>
            <p:cNvPr id="35854" name="Rectangle 14"/>
            <p:cNvSpPr>
              <a:spLocks noChangeArrowheads="1"/>
            </p:cNvSpPr>
            <p:nvPr/>
          </p:nvSpPr>
          <p:spPr bwMode="auto">
            <a:xfrm>
              <a:off x="2720" y="3085"/>
              <a:ext cx="718" cy="1010"/>
            </a:xfrm>
            <a:prstGeom prst="rect">
              <a:avLst/>
            </a:prstGeom>
            <a:noFill/>
            <a:ln w="9525">
              <a:noFill/>
              <a:miter lim="800000"/>
              <a:headEnd/>
              <a:tailEnd/>
            </a:ln>
          </p:spPr>
          <p:txBody>
            <a:bodyPr wrap="none" lIns="0" tIns="0" rIns="0" bIns="0">
              <a:spAutoFit/>
            </a:bodyPr>
            <a:lstStyle/>
            <a:p>
              <a:r>
                <a:rPr lang="en-US" sz="2100" b="1">
                  <a:solidFill>
                    <a:srgbClr val="231F20"/>
                  </a:solidFill>
                  <a:latin typeface="Arial" pitchFamily="34" charset="0"/>
                </a:rPr>
                <a:t>Motor</a:t>
              </a:r>
            </a:p>
            <a:p>
              <a:r>
                <a:rPr lang="en-US" sz="2100" b="1">
                  <a:solidFill>
                    <a:srgbClr val="231F20"/>
                  </a:solidFill>
                  <a:latin typeface="Arial" pitchFamily="34" charset="0"/>
                </a:rPr>
                <a:t>unit 2</a:t>
              </a:r>
              <a:endParaRPr lang="en-US" sz="1800" b="1">
                <a:latin typeface="Arial" pitchFamily="34" charset="0"/>
              </a:endParaRPr>
            </a:p>
            <a:p>
              <a:r>
                <a:rPr lang="en-US" sz="2100" b="1">
                  <a:solidFill>
                    <a:srgbClr val="231F20"/>
                  </a:solidFill>
                  <a:latin typeface="Arial" pitchFamily="34" charset="0"/>
                </a:rPr>
                <a:t>recruited</a:t>
              </a:r>
              <a:endParaRPr lang="en-US" sz="1800" b="1">
                <a:latin typeface="Arial" pitchFamily="34" charset="0"/>
              </a:endParaRPr>
            </a:p>
            <a:p>
              <a:r>
                <a:rPr lang="en-US" sz="2100" b="1">
                  <a:solidFill>
                    <a:srgbClr val="231F20"/>
                  </a:solidFill>
                  <a:latin typeface="Arial" pitchFamily="34" charset="0"/>
                </a:rPr>
                <a:t>(medium</a:t>
              </a:r>
              <a:endParaRPr lang="en-US" sz="1800" b="1">
                <a:latin typeface="Arial" pitchFamily="34" charset="0"/>
              </a:endParaRPr>
            </a:p>
            <a:p>
              <a:r>
                <a:rPr lang="en-US" sz="2100" b="1">
                  <a:solidFill>
                    <a:srgbClr val="231F20"/>
                  </a:solidFill>
                  <a:latin typeface="Arial" pitchFamily="34" charset="0"/>
                </a:rPr>
                <a:t>fibers)</a:t>
              </a:r>
              <a:endParaRPr lang="en-US" sz="1800" b="1">
                <a:latin typeface="Arial" pitchFamily="34" charset="0"/>
              </a:endParaRPr>
            </a:p>
          </p:txBody>
        </p:sp>
        <p:sp>
          <p:nvSpPr>
            <p:cNvPr id="35855" name="Rectangle 15"/>
            <p:cNvSpPr>
              <a:spLocks noChangeArrowheads="1"/>
            </p:cNvSpPr>
            <p:nvPr/>
          </p:nvSpPr>
          <p:spPr bwMode="auto">
            <a:xfrm>
              <a:off x="3790" y="3085"/>
              <a:ext cx="718" cy="1010"/>
            </a:xfrm>
            <a:prstGeom prst="rect">
              <a:avLst/>
            </a:prstGeom>
            <a:noFill/>
            <a:ln w="9525">
              <a:noFill/>
              <a:miter lim="800000"/>
              <a:headEnd/>
              <a:tailEnd/>
            </a:ln>
          </p:spPr>
          <p:txBody>
            <a:bodyPr wrap="none" lIns="0" tIns="0" rIns="0" bIns="0">
              <a:spAutoFit/>
            </a:bodyPr>
            <a:lstStyle/>
            <a:p>
              <a:r>
                <a:rPr lang="en-US" sz="2100" b="1">
                  <a:solidFill>
                    <a:srgbClr val="231F20"/>
                  </a:solidFill>
                  <a:latin typeface="Arial" pitchFamily="34" charset="0"/>
                </a:rPr>
                <a:t>Motor</a:t>
              </a:r>
            </a:p>
            <a:p>
              <a:r>
                <a:rPr lang="en-US" sz="2100" b="1">
                  <a:solidFill>
                    <a:srgbClr val="231F20"/>
                  </a:solidFill>
                  <a:latin typeface="Arial" pitchFamily="34" charset="0"/>
                </a:rPr>
                <a:t>unit 3</a:t>
              </a:r>
              <a:endParaRPr lang="en-US" sz="1800" b="1">
                <a:latin typeface="Arial" pitchFamily="34" charset="0"/>
              </a:endParaRPr>
            </a:p>
            <a:p>
              <a:r>
                <a:rPr lang="en-US" sz="2100" b="1">
                  <a:solidFill>
                    <a:srgbClr val="231F20"/>
                  </a:solidFill>
                  <a:latin typeface="Arial" pitchFamily="34" charset="0"/>
                </a:rPr>
                <a:t>recruited</a:t>
              </a:r>
              <a:endParaRPr lang="en-US" sz="1800" b="1">
                <a:latin typeface="Arial" pitchFamily="34" charset="0"/>
              </a:endParaRPr>
            </a:p>
            <a:p>
              <a:r>
                <a:rPr lang="en-US" sz="2100" b="1">
                  <a:solidFill>
                    <a:srgbClr val="231F20"/>
                  </a:solidFill>
                  <a:latin typeface="Arial" pitchFamily="34" charset="0"/>
                </a:rPr>
                <a:t>(large</a:t>
              </a:r>
              <a:endParaRPr lang="en-US" sz="1800" b="1">
                <a:latin typeface="Arial" pitchFamily="34" charset="0"/>
              </a:endParaRPr>
            </a:p>
            <a:p>
              <a:r>
                <a:rPr lang="en-US" sz="2100" b="1">
                  <a:solidFill>
                    <a:srgbClr val="231F20"/>
                  </a:solidFill>
                  <a:latin typeface="Arial" pitchFamily="34" charset="0"/>
                </a:rPr>
                <a:t>fibers)</a:t>
              </a:r>
              <a:endParaRPr lang="en-US" sz="1800" b="1">
                <a:latin typeface="Arial" pitchFamily="34" charset="0"/>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6"/>
          <p:cNvSpPr>
            <a:spLocks noGrp="1" noChangeArrowheads="1"/>
          </p:cNvSpPr>
          <p:nvPr>
            <p:ph type="title"/>
          </p:nvPr>
        </p:nvSpPr>
        <p:spPr/>
        <p:txBody>
          <a:bodyPr/>
          <a:lstStyle/>
          <a:p>
            <a:r>
              <a:rPr lang="en-US" dirty="0"/>
              <a:t>Muscle </a:t>
            </a:r>
            <a:r>
              <a:rPr lang="en-US" dirty="0" smtClean="0"/>
              <a:t>Tone (Tonus) </a:t>
            </a:r>
            <a:endParaRPr lang="en-US" dirty="0"/>
          </a:p>
        </p:txBody>
      </p:sp>
      <p:sp>
        <p:nvSpPr>
          <p:cNvPr id="36871" name="Rectangle 7"/>
          <p:cNvSpPr>
            <a:spLocks noGrp="1" noChangeArrowheads="1"/>
          </p:cNvSpPr>
          <p:nvPr>
            <p:ph type="body" idx="1"/>
          </p:nvPr>
        </p:nvSpPr>
        <p:spPr/>
        <p:txBody>
          <a:bodyPr/>
          <a:lstStyle/>
          <a:p>
            <a:r>
              <a:rPr lang="en-US" dirty="0"/>
              <a:t>Constant, slightly contracted state of all muscles</a:t>
            </a:r>
          </a:p>
          <a:p>
            <a:r>
              <a:rPr lang="en-US" dirty="0"/>
              <a:t>Due to spinal reflexes that activate groups of motor units alternately in response to input from stretch receptors in muscles</a:t>
            </a:r>
          </a:p>
          <a:p>
            <a:r>
              <a:rPr lang="en-US" dirty="0"/>
              <a:t>Keeps muscles firm, healthy, and ready to </a:t>
            </a:r>
            <a:r>
              <a:rPr lang="en-US" dirty="0" smtClean="0"/>
              <a:t>respond</a:t>
            </a:r>
          </a:p>
          <a:p>
            <a:r>
              <a:rPr lang="en-US" dirty="0" smtClean="0"/>
              <a:t>If no tonus, the muscle if flaccid. </a:t>
            </a:r>
            <a:r>
              <a:rPr lang="en-US" dirty="0" smtClean="0"/>
              <a:t>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9" name="Rectangle 9"/>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9.13a</a:t>
            </a:r>
          </a:p>
        </p:txBody>
      </p:sp>
      <p:grpSp>
        <p:nvGrpSpPr>
          <p:cNvPr id="2" name="Group 10"/>
          <p:cNvGrpSpPr>
            <a:grpSpLocks/>
          </p:cNvGrpSpPr>
          <p:nvPr/>
        </p:nvGrpSpPr>
        <p:grpSpPr bwMode="auto">
          <a:xfrm>
            <a:off x="454025" y="346075"/>
            <a:ext cx="8232775" cy="6130925"/>
            <a:chOff x="286" y="293"/>
            <a:chExt cx="5186" cy="3862"/>
          </a:xfrm>
        </p:grpSpPr>
        <p:pic>
          <p:nvPicPr>
            <p:cNvPr id="10251" name="Picture 11" descr="fIgure_09_13a.eps-jLE                                          00021FF4ServDisk_02                    C4EF00F9:"/>
            <p:cNvPicPr>
              <a:picLocks noChangeAspect="1" noChangeArrowheads="1"/>
            </p:cNvPicPr>
            <p:nvPr/>
          </p:nvPicPr>
          <p:blipFill>
            <a:blip r:embed="rId2" cstate="print"/>
            <a:srcRect/>
            <a:stretch>
              <a:fillRect/>
            </a:stretch>
          </p:blipFill>
          <p:spPr bwMode="auto">
            <a:xfrm>
              <a:off x="287" y="331"/>
              <a:ext cx="5185" cy="3697"/>
            </a:xfrm>
            <a:prstGeom prst="rect">
              <a:avLst/>
            </a:prstGeom>
            <a:noFill/>
          </p:spPr>
        </p:pic>
        <p:sp>
          <p:nvSpPr>
            <p:cNvPr id="10252" name="Freeform 12"/>
            <p:cNvSpPr>
              <a:spLocks/>
            </p:cNvSpPr>
            <p:nvPr/>
          </p:nvSpPr>
          <p:spPr bwMode="auto">
            <a:xfrm>
              <a:off x="3446" y="496"/>
              <a:ext cx="212" cy="1204"/>
            </a:xfrm>
            <a:custGeom>
              <a:avLst/>
              <a:gdLst/>
              <a:ahLst/>
              <a:cxnLst>
                <a:cxn ang="0">
                  <a:pos x="56" y="0"/>
                </a:cxn>
                <a:cxn ang="0">
                  <a:pos x="0" y="0"/>
                </a:cxn>
                <a:cxn ang="0">
                  <a:pos x="212" y="1204"/>
                </a:cxn>
              </a:cxnLst>
              <a:rect l="0" t="0" r="r" b="b"/>
              <a:pathLst>
                <a:path w="212" h="1204">
                  <a:moveTo>
                    <a:pt x="56" y="0"/>
                  </a:moveTo>
                  <a:lnTo>
                    <a:pt x="0" y="0"/>
                  </a:lnTo>
                  <a:lnTo>
                    <a:pt x="212" y="1204"/>
                  </a:lnTo>
                </a:path>
              </a:pathLst>
            </a:custGeom>
            <a:noFill/>
            <a:ln w="12700">
              <a:solidFill>
                <a:srgbClr val="231F20"/>
              </a:solidFill>
              <a:prstDash val="solid"/>
              <a:round/>
              <a:headEnd/>
              <a:tailEnd/>
            </a:ln>
          </p:spPr>
          <p:txBody>
            <a:bodyPr/>
            <a:lstStyle/>
            <a:p>
              <a:endParaRPr lang="en-US"/>
            </a:p>
          </p:txBody>
        </p:sp>
        <p:sp>
          <p:nvSpPr>
            <p:cNvPr id="10253" name="Line 13"/>
            <p:cNvSpPr>
              <a:spLocks noChangeShapeType="1"/>
            </p:cNvSpPr>
            <p:nvPr/>
          </p:nvSpPr>
          <p:spPr bwMode="auto">
            <a:xfrm flipV="1">
              <a:off x="3280" y="496"/>
              <a:ext cx="166" cy="660"/>
            </a:xfrm>
            <a:prstGeom prst="line">
              <a:avLst/>
            </a:prstGeom>
            <a:noFill/>
            <a:ln w="12700">
              <a:solidFill>
                <a:srgbClr val="231F20"/>
              </a:solidFill>
              <a:round/>
              <a:headEnd/>
              <a:tailEnd/>
            </a:ln>
          </p:spPr>
          <p:txBody>
            <a:bodyPr/>
            <a:lstStyle/>
            <a:p>
              <a:endParaRPr lang="en-US"/>
            </a:p>
          </p:txBody>
        </p:sp>
        <p:sp>
          <p:nvSpPr>
            <p:cNvPr id="10254" name="Line 14"/>
            <p:cNvSpPr>
              <a:spLocks noChangeShapeType="1"/>
            </p:cNvSpPr>
            <p:nvPr/>
          </p:nvSpPr>
          <p:spPr bwMode="auto">
            <a:xfrm>
              <a:off x="1389" y="1084"/>
              <a:ext cx="1" cy="328"/>
            </a:xfrm>
            <a:prstGeom prst="line">
              <a:avLst/>
            </a:prstGeom>
            <a:noFill/>
            <a:ln w="12700">
              <a:solidFill>
                <a:srgbClr val="231F20"/>
              </a:solidFill>
              <a:round/>
              <a:headEnd/>
              <a:tailEnd/>
            </a:ln>
          </p:spPr>
          <p:txBody>
            <a:bodyPr/>
            <a:lstStyle/>
            <a:p>
              <a:endParaRPr lang="en-US"/>
            </a:p>
          </p:txBody>
        </p:sp>
        <p:sp>
          <p:nvSpPr>
            <p:cNvPr id="10255" name="Line 15"/>
            <p:cNvSpPr>
              <a:spLocks noChangeShapeType="1"/>
            </p:cNvSpPr>
            <p:nvPr/>
          </p:nvSpPr>
          <p:spPr bwMode="auto">
            <a:xfrm>
              <a:off x="1171" y="458"/>
              <a:ext cx="1" cy="168"/>
            </a:xfrm>
            <a:prstGeom prst="line">
              <a:avLst/>
            </a:prstGeom>
            <a:noFill/>
            <a:ln w="12700">
              <a:solidFill>
                <a:srgbClr val="231F20"/>
              </a:solidFill>
              <a:round/>
              <a:headEnd/>
              <a:tailEnd/>
            </a:ln>
          </p:spPr>
          <p:txBody>
            <a:bodyPr/>
            <a:lstStyle/>
            <a:p>
              <a:endParaRPr lang="en-US"/>
            </a:p>
          </p:txBody>
        </p:sp>
        <p:sp>
          <p:nvSpPr>
            <p:cNvPr id="10256" name="Line 16"/>
            <p:cNvSpPr>
              <a:spLocks noChangeShapeType="1"/>
            </p:cNvSpPr>
            <p:nvPr/>
          </p:nvSpPr>
          <p:spPr bwMode="auto">
            <a:xfrm>
              <a:off x="2117" y="1032"/>
              <a:ext cx="1" cy="186"/>
            </a:xfrm>
            <a:prstGeom prst="line">
              <a:avLst/>
            </a:prstGeom>
            <a:noFill/>
            <a:ln w="12700">
              <a:solidFill>
                <a:srgbClr val="231F20"/>
              </a:solidFill>
              <a:round/>
              <a:headEnd/>
              <a:tailEnd/>
            </a:ln>
          </p:spPr>
          <p:txBody>
            <a:bodyPr/>
            <a:lstStyle/>
            <a:p>
              <a:endParaRPr lang="en-US"/>
            </a:p>
          </p:txBody>
        </p:sp>
        <p:sp>
          <p:nvSpPr>
            <p:cNvPr id="10257" name="Line 17"/>
            <p:cNvSpPr>
              <a:spLocks noChangeShapeType="1"/>
            </p:cNvSpPr>
            <p:nvPr/>
          </p:nvSpPr>
          <p:spPr bwMode="auto">
            <a:xfrm>
              <a:off x="2457" y="822"/>
              <a:ext cx="1" cy="330"/>
            </a:xfrm>
            <a:prstGeom prst="line">
              <a:avLst/>
            </a:prstGeom>
            <a:noFill/>
            <a:ln w="12700">
              <a:solidFill>
                <a:srgbClr val="231F20"/>
              </a:solidFill>
              <a:round/>
              <a:headEnd/>
              <a:tailEnd/>
            </a:ln>
          </p:spPr>
          <p:txBody>
            <a:bodyPr/>
            <a:lstStyle/>
            <a:p>
              <a:endParaRPr lang="en-US"/>
            </a:p>
          </p:txBody>
        </p:sp>
        <p:sp>
          <p:nvSpPr>
            <p:cNvPr id="10258" name="Line 18"/>
            <p:cNvSpPr>
              <a:spLocks noChangeShapeType="1"/>
            </p:cNvSpPr>
            <p:nvPr/>
          </p:nvSpPr>
          <p:spPr bwMode="auto">
            <a:xfrm>
              <a:off x="2809" y="822"/>
              <a:ext cx="1" cy="180"/>
            </a:xfrm>
            <a:prstGeom prst="line">
              <a:avLst/>
            </a:prstGeom>
            <a:noFill/>
            <a:ln w="12700">
              <a:solidFill>
                <a:srgbClr val="231F20"/>
              </a:solidFill>
              <a:round/>
              <a:headEnd/>
              <a:tailEnd/>
            </a:ln>
          </p:spPr>
          <p:txBody>
            <a:bodyPr/>
            <a:lstStyle/>
            <a:p>
              <a:endParaRPr lang="en-US"/>
            </a:p>
          </p:txBody>
        </p:sp>
        <p:sp>
          <p:nvSpPr>
            <p:cNvPr id="10259" name="Freeform 19"/>
            <p:cNvSpPr>
              <a:spLocks/>
            </p:cNvSpPr>
            <p:nvPr/>
          </p:nvSpPr>
          <p:spPr bwMode="auto">
            <a:xfrm>
              <a:off x="1917" y="1304"/>
              <a:ext cx="652" cy="312"/>
            </a:xfrm>
            <a:custGeom>
              <a:avLst/>
              <a:gdLst/>
              <a:ahLst/>
              <a:cxnLst>
                <a:cxn ang="0">
                  <a:pos x="0" y="312"/>
                </a:cxn>
                <a:cxn ang="0">
                  <a:pos x="0" y="256"/>
                </a:cxn>
                <a:cxn ang="0">
                  <a:pos x="652" y="0"/>
                </a:cxn>
              </a:cxnLst>
              <a:rect l="0" t="0" r="r" b="b"/>
              <a:pathLst>
                <a:path w="652" h="312">
                  <a:moveTo>
                    <a:pt x="0" y="312"/>
                  </a:moveTo>
                  <a:lnTo>
                    <a:pt x="0" y="256"/>
                  </a:lnTo>
                  <a:lnTo>
                    <a:pt x="652" y="0"/>
                  </a:lnTo>
                </a:path>
              </a:pathLst>
            </a:custGeom>
            <a:noFill/>
            <a:ln w="12700">
              <a:solidFill>
                <a:srgbClr val="231F20"/>
              </a:solidFill>
              <a:prstDash val="solid"/>
              <a:round/>
              <a:headEnd/>
              <a:tailEnd/>
            </a:ln>
          </p:spPr>
          <p:txBody>
            <a:bodyPr/>
            <a:lstStyle/>
            <a:p>
              <a:endParaRPr lang="en-US"/>
            </a:p>
          </p:txBody>
        </p:sp>
        <p:sp>
          <p:nvSpPr>
            <p:cNvPr id="10260" name="Freeform 20"/>
            <p:cNvSpPr>
              <a:spLocks/>
            </p:cNvSpPr>
            <p:nvPr/>
          </p:nvSpPr>
          <p:spPr bwMode="auto">
            <a:xfrm>
              <a:off x="897" y="2106"/>
              <a:ext cx="304" cy="231"/>
            </a:xfrm>
            <a:custGeom>
              <a:avLst/>
              <a:gdLst/>
              <a:ahLst/>
              <a:cxnLst>
                <a:cxn ang="0">
                  <a:pos x="0" y="0"/>
                </a:cxn>
                <a:cxn ang="0">
                  <a:pos x="76" y="0"/>
                </a:cxn>
                <a:cxn ang="0">
                  <a:pos x="304" y="231"/>
                </a:cxn>
              </a:cxnLst>
              <a:rect l="0" t="0" r="r" b="b"/>
              <a:pathLst>
                <a:path w="304" h="231">
                  <a:moveTo>
                    <a:pt x="0" y="0"/>
                  </a:moveTo>
                  <a:lnTo>
                    <a:pt x="76" y="0"/>
                  </a:lnTo>
                  <a:lnTo>
                    <a:pt x="304" y="231"/>
                  </a:lnTo>
                </a:path>
              </a:pathLst>
            </a:custGeom>
            <a:noFill/>
            <a:ln w="12700">
              <a:solidFill>
                <a:srgbClr val="231F20"/>
              </a:solidFill>
              <a:prstDash val="solid"/>
              <a:round/>
              <a:headEnd/>
              <a:tailEnd/>
            </a:ln>
          </p:spPr>
          <p:txBody>
            <a:bodyPr/>
            <a:lstStyle/>
            <a:p>
              <a:endParaRPr lang="en-US"/>
            </a:p>
          </p:txBody>
        </p:sp>
        <p:sp>
          <p:nvSpPr>
            <p:cNvPr id="10261" name="Freeform 21"/>
            <p:cNvSpPr>
              <a:spLocks/>
            </p:cNvSpPr>
            <p:nvPr/>
          </p:nvSpPr>
          <p:spPr bwMode="auto">
            <a:xfrm>
              <a:off x="2523" y="2393"/>
              <a:ext cx="1003" cy="320"/>
            </a:xfrm>
            <a:custGeom>
              <a:avLst/>
              <a:gdLst/>
              <a:ahLst/>
              <a:cxnLst>
                <a:cxn ang="0">
                  <a:pos x="1003" y="320"/>
                </a:cxn>
                <a:cxn ang="0">
                  <a:pos x="348" y="320"/>
                </a:cxn>
                <a:cxn ang="0">
                  <a:pos x="0" y="0"/>
                </a:cxn>
              </a:cxnLst>
              <a:rect l="0" t="0" r="r" b="b"/>
              <a:pathLst>
                <a:path w="1003" h="320">
                  <a:moveTo>
                    <a:pt x="1003" y="320"/>
                  </a:moveTo>
                  <a:lnTo>
                    <a:pt x="348" y="320"/>
                  </a:lnTo>
                  <a:lnTo>
                    <a:pt x="0" y="0"/>
                  </a:lnTo>
                </a:path>
              </a:pathLst>
            </a:custGeom>
            <a:noFill/>
            <a:ln w="12700">
              <a:solidFill>
                <a:srgbClr val="231F20"/>
              </a:solidFill>
              <a:prstDash val="solid"/>
              <a:round/>
              <a:headEnd/>
              <a:tailEnd/>
            </a:ln>
          </p:spPr>
          <p:txBody>
            <a:bodyPr/>
            <a:lstStyle/>
            <a:p>
              <a:endParaRPr lang="en-US"/>
            </a:p>
          </p:txBody>
        </p:sp>
        <p:sp>
          <p:nvSpPr>
            <p:cNvPr id="10262" name="Line 22"/>
            <p:cNvSpPr>
              <a:spLocks noChangeShapeType="1"/>
            </p:cNvSpPr>
            <p:nvPr/>
          </p:nvSpPr>
          <p:spPr bwMode="auto">
            <a:xfrm>
              <a:off x="2613" y="2199"/>
              <a:ext cx="258" cy="514"/>
            </a:xfrm>
            <a:prstGeom prst="line">
              <a:avLst/>
            </a:prstGeom>
            <a:noFill/>
            <a:ln w="12700">
              <a:solidFill>
                <a:srgbClr val="231F20"/>
              </a:solidFill>
              <a:round/>
              <a:headEnd/>
              <a:tailEnd/>
            </a:ln>
          </p:spPr>
          <p:txBody>
            <a:bodyPr/>
            <a:lstStyle/>
            <a:p>
              <a:endParaRPr lang="en-US"/>
            </a:p>
          </p:txBody>
        </p:sp>
        <p:sp>
          <p:nvSpPr>
            <p:cNvPr id="10263" name="Rectangle 23"/>
            <p:cNvSpPr>
              <a:spLocks noChangeArrowheads="1"/>
            </p:cNvSpPr>
            <p:nvPr/>
          </p:nvSpPr>
          <p:spPr bwMode="auto">
            <a:xfrm>
              <a:off x="782" y="293"/>
              <a:ext cx="784" cy="17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Spinal cord</a:t>
              </a:r>
              <a:endParaRPr lang="en-US" sz="1800" b="1">
                <a:latin typeface="Arial" pitchFamily="34" charset="0"/>
              </a:endParaRPr>
            </a:p>
          </p:txBody>
        </p:sp>
        <p:sp>
          <p:nvSpPr>
            <p:cNvPr id="10264" name="Rectangle 24"/>
            <p:cNvSpPr>
              <a:spLocks noChangeArrowheads="1"/>
            </p:cNvSpPr>
            <p:nvPr/>
          </p:nvSpPr>
          <p:spPr bwMode="auto">
            <a:xfrm>
              <a:off x="618" y="1369"/>
              <a:ext cx="1048"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Motor neuron</a:t>
              </a:r>
            </a:p>
            <a:p>
              <a:r>
                <a:rPr lang="en-US" sz="1800">
                  <a:solidFill>
                    <a:srgbClr val="231F20"/>
                  </a:solidFill>
                  <a:latin typeface="Arial Black" pitchFamily="34" charset="0"/>
                </a:rPr>
                <a:t>cell body</a:t>
              </a:r>
              <a:endParaRPr lang="en-US" sz="1800">
                <a:latin typeface="Arial" pitchFamily="34" charset="0"/>
              </a:endParaRPr>
            </a:p>
          </p:txBody>
        </p:sp>
        <p:sp>
          <p:nvSpPr>
            <p:cNvPr id="10265" name="Rectangle 25"/>
            <p:cNvSpPr>
              <a:spLocks noChangeArrowheads="1"/>
            </p:cNvSpPr>
            <p:nvPr/>
          </p:nvSpPr>
          <p:spPr bwMode="auto">
            <a:xfrm>
              <a:off x="386" y="2023"/>
              <a:ext cx="488" cy="17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Muscle</a:t>
              </a:r>
              <a:endParaRPr lang="en-US" sz="1800" b="1">
                <a:latin typeface="Arial" pitchFamily="34" charset="0"/>
              </a:endParaRPr>
            </a:p>
          </p:txBody>
        </p:sp>
        <p:sp>
          <p:nvSpPr>
            <p:cNvPr id="10266" name="Rectangle 26"/>
            <p:cNvSpPr>
              <a:spLocks noChangeArrowheads="1"/>
            </p:cNvSpPr>
            <p:nvPr/>
          </p:nvSpPr>
          <p:spPr bwMode="auto">
            <a:xfrm>
              <a:off x="1914" y="1217"/>
              <a:ext cx="400" cy="17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Nerve</a:t>
              </a:r>
              <a:endParaRPr lang="en-US" sz="1800" b="1">
                <a:latin typeface="Arial" pitchFamily="34" charset="0"/>
              </a:endParaRPr>
            </a:p>
          </p:txBody>
        </p:sp>
        <p:sp>
          <p:nvSpPr>
            <p:cNvPr id="10267" name="Rectangle 27"/>
            <p:cNvSpPr>
              <a:spLocks noChangeArrowheads="1"/>
            </p:cNvSpPr>
            <p:nvPr/>
          </p:nvSpPr>
          <p:spPr bwMode="auto">
            <a:xfrm>
              <a:off x="2136" y="483"/>
              <a:ext cx="456"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Motor</a:t>
              </a:r>
            </a:p>
            <a:p>
              <a:r>
                <a:rPr lang="en-US" sz="1800">
                  <a:solidFill>
                    <a:srgbClr val="231F20"/>
                  </a:solidFill>
                  <a:latin typeface="Arial Black" pitchFamily="34" charset="0"/>
                </a:rPr>
                <a:t>unit 1</a:t>
              </a:r>
              <a:endParaRPr lang="en-US" sz="1800">
                <a:latin typeface="Arial" pitchFamily="34" charset="0"/>
              </a:endParaRPr>
            </a:p>
          </p:txBody>
        </p:sp>
        <p:sp>
          <p:nvSpPr>
            <p:cNvPr id="10268" name="Rectangle 28"/>
            <p:cNvSpPr>
              <a:spLocks noChangeArrowheads="1"/>
            </p:cNvSpPr>
            <p:nvPr/>
          </p:nvSpPr>
          <p:spPr bwMode="auto">
            <a:xfrm>
              <a:off x="2688" y="483"/>
              <a:ext cx="456"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Motor</a:t>
              </a:r>
            </a:p>
            <a:p>
              <a:r>
                <a:rPr lang="en-US" sz="1800">
                  <a:solidFill>
                    <a:srgbClr val="231F20"/>
                  </a:solidFill>
                  <a:latin typeface="Arial Black" pitchFamily="34" charset="0"/>
                </a:rPr>
                <a:t>unit 2</a:t>
              </a:r>
              <a:endParaRPr lang="en-US" sz="1800">
                <a:latin typeface="Arial" pitchFamily="34" charset="0"/>
              </a:endParaRPr>
            </a:p>
          </p:txBody>
        </p:sp>
        <p:sp>
          <p:nvSpPr>
            <p:cNvPr id="10269" name="Rectangle 29"/>
            <p:cNvSpPr>
              <a:spLocks noChangeArrowheads="1"/>
            </p:cNvSpPr>
            <p:nvPr/>
          </p:nvSpPr>
          <p:spPr bwMode="auto">
            <a:xfrm>
              <a:off x="3550" y="2599"/>
              <a:ext cx="560"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Muscle</a:t>
              </a:r>
            </a:p>
            <a:p>
              <a:r>
                <a:rPr lang="en-US" sz="1800">
                  <a:solidFill>
                    <a:srgbClr val="231F20"/>
                  </a:solidFill>
                  <a:latin typeface="Arial Black" pitchFamily="34" charset="0"/>
                </a:rPr>
                <a:t>fibers</a:t>
              </a:r>
              <a:endParaRPr lang="en-US" sz="1800">
                <a:latin typeface="Arial" pitchFamily="34" charset="0"/>
              </a:endParaRPr>
            </a:p>
          </p:txBody>
        </p:sp>
        <p:sp>
          <p:nvSpPr>
            <p:cNvPr id="10270" name="Rectangle 30"/>
            <p:cNvSpPr>
              <a:spLocks noChangeArrowheads="1"/>
            </p:cNvSpPr>
            <p:nvPr/>
          </p:nvSpPr>
          <p:spPr bwMode="auto">
            <a:xfrm>
              <a:off x="1662" y="1589"/>
              <a:ext cx="544" cy="609"/>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Motor</a:t>
              </a:r>
            </a:p>
            <a:p>
              <a:r>
                <a:rPr lang="en-US" sz="1800">
                  <a:solidFill>
                    <a:srgbClr val="231F20"/>
                  </a:solidFill>
                  <a:latin typeface="Arial Black" pitchFamily="34" charset="0"/>
                </a:rPr>
                <a:t>neuron</a:t>
              </a:r>
            </a:p>
            <a:p>
              <a:r>
                <a:rPr lang="en-US" sz="1800">
                  <a:solidFill>
                    <a:srgbClr val="231F20"/>
                  </a:solidFill>
                  <a:latin typeface="Arial Black" pitchFamily="34" charset="0"/>
                </a:rPr>
                <a:t>axon</a:t>
              </a:r>
              <a:endParaRPr lang="en-US" sz="1800">
                <a:latin typeface="Arial" pitchFamily="34" charset="0"/>
              </a:endParaRPr>
            </a:p>
          </p:txBody>
        </p:sp>
        <p:sp>
          <p:nvSpPr>
            <p:cNvPr id="10271" name="Rectangle 31"/>
            <p:cNvSpPr>
              <a:spLocks noChangeArrowheads="1"/>
            </p:cNvSpPr>
            <p:nvPr/>
          </p:nvSpPr>
          <p:spPr bwMode="auto">
            <a:xfrm>
              <a:off x="3520" y="391"/>
              <a:ext cx="1952" cy="40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Axon terminals at</a:t>
              </a:r>
            </a:p>
            <a:p>
              <a:r>
                <a:rPr lang="en-US" sz="1800">
                  <a:solidFill>
                    <a:srgbClr val="231F20"/>
                  </a:solidFill>
                  <a:latin typeface="Arial Black" pitchFamily="34" charset="0"/>
                </a:rPr>
                <a:t>neuromuscular junctions</a:t>
              </a:r>
              <a:endParaRPr lang="en-US" sz="1800">
                <a:latin typeface="Arial" pitchFamily="34" charset="0"/>
              </a:endParaRPr>
            </a:p>
          </p:txBody>
        </p:sp>
        <p:sp>
          <p:nvSpPr>
            <p:cNvPr id="10272" name="Rectangle 32"/>
            <p:cNvSpPr>
              <a:spLocks noChangeArrowheads="1"/>
            </p:cNvSpPr>
            <p:nvPr/>
          </p:nvSpPr>
          <p:spPr bwMode="auto">
            <a:xfrm>
              <a:off x="286" y="3343"/>
              <a:ext cx="4664" cy="81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 Axons of motor neurons extend from the spinal cord to the</a:t>
              </a:r>
            </a:p>
            <a:p>
              <a:r>
                <a:rPr lang="en-US" sz="1800">
                  <a:solidFill>
                    <a:srgbClr val="231F20"/>
                  </a:solidFill>
                  <a:latin typeface="Arial Black" pitchFamily="34" charset="0"/>
                </a:rPr>
                <a:t> muscle. There each axon divides into a number of axon</a:t>
              </a:r>
            </a:p>
            <a:p>
              <a:r>
                <a:rPr lang="en-US" sz="1800">
                  <a:solidFill>
                    <a:srgbClr val="231F20"/>
                  </a:solidFill>
                  <a:latin typeface="Arial Black" pitchFamily="34" charset="0"/>
                </a:rPr>
                <a:t> terminals that form neuromuscular junctions with muscle</a:t>
              </a:r>
            </a:p>
            <a:p>
              <a:r>
                <a:rPr lang="en-US" sz="1800">
                  <a:solidFill>
                    <a:srgbClr val="231F20"/>
                  </a:solidFill>
                  <a:latin typeface="Arial Black" pitchFamily="34" charset="0"/>
                </a:rPr>
                <a:t> fibers scattered throughout the muscle.</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9" name="Rectangle 9"/>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9.17</a:t>
            </a:r>
          </a:p>
        </p:txBody>
      </p:sp>
      <p:grpSp>
        <p:nvGrpSpPr>
          <p:cNvPr id="35850" name="Group 10"/>
          <p:cNvGrpSpPr>
            <a:grpSpLocks/>
          </p:cNvGrpSpPr>
          <p:nvPr/>
        </p:nvGrpSpPr>
        <p:grpSpPr bwMode="auto">
          <a:xfrm>
            <a:off x="311150" y="365125"/>
            <a:ext cx="8732838" cy="6011863"/>
            <a:chOff x="129" y="308"/>
            <a:chExt cx="5501" cy="3787"/>
          </a:xfrm>
        </p:grpSpPr>
        <p:pic>
          <p:nvPicPr>
            <p:cNvPr id="35851" name="Picture 11" descr="09_17"/>
            <p:cNvPicPr>
              <a:picLocks noChangeAspect="1" noChangeArrowheads="1"/>
            </p:cNvPicPr>
            <p:nvPr/>
          </p:nvPicPr>
          <p:blipFill>
            <a:blip r:embed="rId2" cstate="print"/>
            <a:srcRect/>
            <a:stretch>
              <a:fillRect/>
            </a:stretch>
          </p:blipFill>
          <p:spPr bwMode="auto">
            <a:xfrm>
              <a:off x="129" y="309"/>
              <a:ext cx="5501" cy="3701"/>
            </a:xfrm>
            <a:prstGeom prst="rect">
              <a:avLst/>
            </a:prstGeom>
            <a:noFill/>
          </p:spPr>
        </p:pic>
        <p:sp>
          <p:nvSpPr>
            <p:cNvPr id="35852" name="Rectangle 12"/>
            <p:cNvSpPr>
              <a:spLocks noChangeArrowheads="1"/>
            </p:cNvSpPr>
            <p:nvPr/>
          </p:nvSpPr>
          <p:spPr bwMode="auto">
            <a:xfrm>
              <a:off x="287" y="308"/>
              <a:ext cx="5185" cy="3695"/>
            </a:xfrm>
            <a:prstGeom prst="rect">
              <a:avLst/>
            </a:prstGeom>
            <a:noFill/>
            <a:ln w="9525">
              <a:noFill/>
              <a:miter lim="800000"/>
              <a:headEnd/>
              <a:tailEnd/>
            </a:ln>
          </p:spPr>
          <p:txBody>
            <a:bodyPr/>
            <a:lstStyle/>
            <a:p>
              <a:endParaRPr lang="en-US"/>
            </a:p>
          </p:txBody>
        </p:sp>
        <p:sp>
          <p:nvSpPr>
            <p:cNvPr id="35853" name="Rectangle 13"/>
            <p:cNvSpPr>
              <a:spLocks noChangeArrowheads="1"/>
            </p:cNvSpPr>
            <p:nvPr/>
          </p:nvSpPr>
          <p:spPr bwMode="auto">
            <a:xfrm>
              <a:off x="1646" y="3085"/>
              <a:ext cx="774" cy="1010"/>
            </a:xfrm>
            <a:prstGeom prst="rect">
              <a:avLst/>
            </a:prstGeom>
            <a:noFill/>
            <a:ln w="9525">
              <a:noFill/>
              <a:miter lim="800000"/>
              <a:headEnd/>
              <a:tailEnd/>
            </a:ln>
          </p:spPr>
          <p:txBody>
            <a:bodyPr wrap="none" lIns="0" tIns="0" rIns="0" bIns="0">
              <a:spAutoFit/>
            </a:bodyPr>
            <a:lstStyle/>
            <a:p>
              <a:r>
                <a:rPr lang="en-US" sz="2100" b="1">
                  <a:solidFill>
                    <a:srgbClr val="231F20"/>
                  </a:solidFill>
                  <a:latin typeface="Arial" pitchFamily="34" charset="0"/>
                </a:rPr>
                <a:t>Motor</a:t>
              </a:r>
            </a:p>
            <a:p>
              <a:r>
                <a:rPr lang="en-US" sz="2100" b="1">
                  <a:solidFill>
                    <a:srgbClr val="231F20"/>
                  </a:solidFill>
                  <a:latin typeface="Arial" pitchFamily="34" charset="0"/>
                </a:rPr>
                <a:t>unit 1</a:t>
              </a:r>
            </a:p>
            <a:p>
              <a:r>
                <a:rPr lang="en-US" sz="2100" b="1">
                  <a:solidFill>
                    <a:srgbClr val="231F20"/>
                  </a:solidFill>
                  <a:latin typeface="Arial" pitchFamily="34" charset="0"/>
                </a:rPr>
                <a:t>Recruited</a:t>
              </a:r>
            </a:p>
            <a:p>
              <a:r>
                <a:rPr lang="en-US" sz="2100" b="1">
                  <a:solidFill>
                    <a:srgbClr val="231F20"/>
                  </a:solidFill>
                  <a:latin typeface="Arial" pitchFamily="34" charset="0"/>
                </a:rPr>
                <a:t>(small</a:t>
              </a:r>
              <a:endParaRPr lang="en-US" sz="1800" b="1">
                <a:latin typeface="Arial" pitchFamily="34" charset="0"/>
              </a:endParaRPr>
            </a:p>
            <a:p>
              <a:r>
                <a:rPr lang="en-US" sz="2100" b="1">
                  <a:solidFill>
                    <a:srgbClr val="231F20"/>
                  </a:solidFill>
                  <a:latin typeface="Arial" pitchFamily="34" charset="0"/>
                </a:rPr>
                <a:t>fibers)</a:t>
              </a:r>
              <a:endParaRPr lang="en-US" sz="1800" b="1">
                <a:latin typeface="Arial" pitchFamily="34" charset="0"/>
              </a:endParaRPr>
            </a:p>
          </p:txBody>
        </p:sp>
        <p:sp>
          <p:nvSpPr>
            <p:cNvPr id="35854" name="Rectangle 14"/>
            <p:cNvSpPr>
              <a:spLocks noChangeArrowheads="1"/>
            </p:cNvSpPr>
            <p:nvPr/>
          </p:nvSpPr>
          <p:spPr bwMode="auto">
            <a:xfrm>
              <a:off x="2720" y="3085"/>
              <a:ext cx="718" cy="1010"/>
            </a:xfrm>
            <a:prstGeom prst="rect">
              <a:avLst/>
            </a:prstGeom>
            <a:noFill/>
            <a:ln w="9525">
              <a:noFill/>
              <a:miter lim="800000"/>
              <a:headEnd/>
              <a:tailEnd/>
            </a:ln>
          </p:spPr>
          <p:txBody>
            <a:bodyPr wrap="none" lIns="0" tIns="0" rIns="0" bIns="0">
              <a:spAutoFit/>
            </a:bodyPr>
            <a:lstStyle/>
            <a:p>
              <a:r>
                <a:rPr lang="en-US" sz="2100" b="1">
                  <a:solidFill>
                    <a:srgbClr val="231F20"/>
                  </a:solidFill>
                  <a:latin typeface="Arial" pitchFamily="34" charset="0"/>
                </a:rPr>
                <a:t>Motor</a:t>
              </a:r>
            </a:p>
            <a:p>
              <a:r>
                <a:rPr lang="en-US" sz="2100" b="1">
                  <a:solidFill>
                    <a:srgbClr val="231F20"/>
                  </a:solidFill>
                  <a:latin typeface="Arial" pitchFamily="34" charset="0"/>
                </a:rPr>
                <a:t>unit 2</a:t>
              </a:r>
              <a:endParaRPr lang="en-US" sz="1800" b="1">
                <a:latin typeface="Arial" pitchFamily="34" charset="0"/>
              </a:endParaRPr>
            </a:p>
            <a:p>
              <a:r>
                <a:rPr lang="en-US" sz="2100" b="1">
                  <a:solidFill>
                    <a:srgbClr val="231F20"/>
                  </a:solidFill>
                  <a:latin typeface="Arial" pitchFamily="34" charset="0"/>
                </a:rPr>
                <a:t>recruited</a:t>
              </a:r>
              <a:endParaRPr lang="en-US" sz="1800" b="1">
                <a:latin typeface="Arial" pitchFamily="34" charset="0"/>
              </a:endParaRPr>
            </a:p>
            <a:p>
              <a:r>
                <a:rPr lang="en-US" sz="2100" b="1">
                  <a:solidFill>
                    <a:srgbClr val="231F20"/>
                  </a:solidFill>
                  <a:latin typeface="Arial" pitchFamily="34" charset="0"/>
                </a:rPr>
                <a:t>(medium</a:t>
              </a:r>
              <a:endParaRPr lang="en-US" sz="1800" b="1">
                <a:latin typeface="Arial" pitchFamily="34" charset="0"/>
              </a:endParaRPr>
            </a:p>
            <a:p>
              <a:r>
                <a:rPr lang="en-US" sz="2100" b="1">
                  <a:solidFill>
                    <a:srgbClr val="231F20"/>
                  </a:solidFill>
                  <a:latin typeface="Arial" pitchFamily="34" charset="0"/>
                </a:rPr>
                <a:t>fibers)</a:t>
              </a:r>
              <a:endParaRPr lang="en-US" sz="1800" b="1">
                <a:latin typeface="Arial" pitchFamily="34" charset="0"/>
              </a:endParaRPr>
            </a:p>
          </p:txBody>
        </p:sp>
        <p:sp>
          <p:nvSpPr>
            <p:cNvPr id="35855" name="Rectangle 15"/>
            <p:cNvSpPr>
              <a:spLocks noChangeArrowheads="1"/>
            </p:cNvSpPr>
            <p:nvPr/>
          </p:nvSpPr>
          <p:spPr bwMode="auto">
            <a:xfrm>
              <a:off x="3790" y="3085"/>
              <a:ext cx="718" cy="1010"/>
            </a:xfrm>
            <a:prstGeom prst="rect">
              <a:avLst/>
            </a:prstGeom>
            <a:noFill/>
            <a:ln w="9525">
              <a:noFill/>
              <a:miter lim="800000"/>
              <a:headEnd/>
              <a:tailEnd/>
            </a:ln>
          </p:spPr>
          <p:txBody>
            <a:bodyPr wrap="none" lIns="0" tIns="0" rIns="0" bIns="0">
              <a:spAutoFit/>
            </a:bodyPr>
            <a:lstStyle/>
            <a:p>
              <a:r>
                <a:rPr lang="en-US" sz="2100" b="1">
                  <a:solidFill>
                    <a:srgbClr val="231F20"/>
                  </a:solidFill>
                  <a:latin typeface="Arial" pitchFamily="34" charset="0"/>
                </a:rPr>
                <a:t>Motor</a:t>
              </a:r>
            </a:p>
            <a:p>
              <a:r>
                <a:rPr lang="en-US" sz="2100" b="1">
                  <a:solidFill>
                    <a:srgbClr val="231F20"/>
                  </a:solidFill>
                  <a:latin typeface="Arial" pitchFamily="34" charset="0"/>
                </a:rPr>
                <a:t>unit 3</a:t>
              </a:r>
              <a:endParaRPr lang="en-US" sz="1800" b="1">
                <a:latin typeface="Arial" pitchFamily="34" charset="0"/>
              </a:endParaRPr>
            </a:p>
            <a:p>
              <a:r>
                <a:rPr lang="en-US" sz="2100" b="1">
                  <a:solidFill>
                    <a:srgbClr val="231F20"/>
                  </a:solidFill>
                  <a:latin typeface="Arial" pitchFamily="34" charset="0"/>
                </a:rPr>
                <a:t>recruited</a:t>
              </a:r>
              <a:endParaRPr lang="en-US" sz="1800" b="1">
                <a:latin typeface="Arial" pitchFamily="34" charset="0"/>
              </a:endParaRPr>
            </a:p>
            <a:p>
              <a:r>
                <a:rPr lang="en-US" sz="2100" b="1">
                  <a:solidFill>
                    <a:srgbClr val="231F20"/>
                  </a:solidFill>
                  <a:latin typeface="Arial" pitchFamily="34" charset="0"/>
                </a:rPr>
                <a:t>(large</a:t>
              </a:r>
              <a:endParaRPr lang="en-US" sz="1800" b="1">
                <a:latin typeface="Arial" pitchFamily="34" charset="0"/>
              </a:endParaRPr>
            </a:p>
            <a:p>
              <a:r>
                <a:rPr lang="en-US" sz="2100" b="1">
                  <a:solidFill>
                    <a:srgbClr val="231F20"/>
                  </a:solidFill>
                  <a:latin typeface="Arial" pitchFamily="34" charset="0"/>
                </a:rPr>
                <a:t>fibers)</a:t>
              </a:r>
              <a:endParaRPr lang="en-US" sz="1800" b="1">
                <a:latin typeface="Arial" pitchFamily="34" charset="0"/>
              </a:endParaRPr>
            </a:p>
          </p:txBody>
        </p:sp>
      </p:grpSp>
    </p:spTree>
    <p:extLst>
      <p:ext uri="{BB962C8B-B14F-4D97-AF65-F5344CB8AC3E}">
        <p14:creationId xmlns:p14="http://schemas.microsoft.com/office/powerpoint/2010/main" val="410448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13-15anaspingolgi_l"/>
          <p:cNvPicPr>
            <a:picLocks noChangeAspect="1" noChangeArrowheads="1"/>
          </p:cNvPicPr>
          <p:nvPr/>
        </p:nvPicPr>
        <p:blipFill>
          <a:blip r:embed="rId3" cstate="print"/>
          <a:srcRect/>
          <a:stretch>
            <a:fillRect/>
          </a:stretch>
        </p:blipFill>
        <p:spPr bwMode="auto">
          <a:xfrm>
            <a:off x="2171700" y="215900"/>
            <a:ext cx="4795838" cy="6434138"/>
          </a:xfrm>
          <a:prstGeom prst="rect">
            <a:avLst/>
          </a:prstGeom>
          <a:noFill/>
          <a:ln w="9525">
            <a:noFill/>
            <a:miter lim="800000"/>
            <a:headEnd/>
            <a:tailEnd/>
          </a:ln>
          <a:effectLst/>
        </p:spPr>
      </p:pic>
      <p:sp>
        <p:nvSpPr>
          <p:cNvPr id="27652"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eaLnBrk="0" hangingPunct="0"/>
            <a:r>
              <a:rPr lang="en-US" sz="1200" b="1">
                <a:solidFill>
                  <a:schemeClr val="accent2"/>
                </a:solidFill>
              </a:rPr>
              <a:t>Figure 13.15</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 Spindle</a:t>
            </a:r>
            <a:endParaRPr lang="en-US" dirty="0"/>
          </a:p>
        </p:txBody>
      </p:sp>
      <p:pic>
        <p:nvPicPr>
          <p:cNvPr id="4" name="Content Placeholder 3" descr="Muscle Spindles.JPG"/>
          <p:cNvPicPr>
            <a:picLocks noGrp="1" noChangeAspect="1"/>
          </p:cNvPicPr>
          <p:nvPr>
            <p:ph idx="1"/>
          </p:nvPr>
        </p:nvPicPr>
        <p:blipFill>
          <a:blip r:embed="rId2" cstate="print"/>
          <a:stretch>
            <a:fillRect/>
          </a:stretch>
        </p:blipFill>
        <p:spPr>
          <a:xfrm>
            <a:off x="0" y="822959"/>
            <a:ext cx="7383780" cy="1216152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8" name="Rectangle 6"/>
          <p:cNvSpPr>
            <a:spLocks noGrp="1" noChangeArrowheads="1"/>
          </p:cNvSpPr>
          <p:nvPr>
            <p:ph type="title"/>
          </p:nvPr>
        </p:nvSpPr>
        <p:spPr/>
        <p:txBody>
          <a:bodyPr/>
          <a:lstStyle/>
          <a:p>
            <a:r>
              <a:rPr lang="en-US"/>
              <a:t>Isotonic Contractions</a:t>
            </a:r>
          </a:p>
        </p:txBody>
      </p:sp>
      <p:sp>
        <p:nvSpPr>
          <p:cNvPr id="38919" name="Rectangle 7"/>
          <p:cNvSpPr>
            <a:spLocks noGrp="1" noChangeArrowheads="1"/>
          </p:cNvSpPr>
          <p:nvPr>
            <p:ph type="body" idx="1"/>
          </p:nvPr>
        </p:nvSpPr>
        <p:spPr/>
        <p:txBody>
          <a:bodyPr/>
          <a:lstStyle/>
          <a:p>
            <a:r>
              <a:rPr lang="en-US"/>
              <a:t>Muscle changes in length and moves the load</a:t>
            </a:r>
          </a:p>
          <a:p>
            <a:r>
              <a:rPr lang="en-US"/>
              <a:t>Isotonic contractions are either concentric or eccentric:</a:t>
            </a:r>
          </a:p>
          <a:p>
            <a:pPr lvl="1"/>
            <a:r>
              <a:rPr lang="en-US"/>
              <a:t>Concentric contractions—the muscle shortens and does work</a:t>
            </a:r>
          </a:p>
          <a:p>
            <a:pPr lvl="1"/>
            <a:r>
              <a:rPr lang="en-US"/>
              <a:t>Eccentric contractions—the muscle contracts as it lengthens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8" name="Rectangle 8"/>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9.18a</a:t>
            </a:r>
          </a:p>
        </p:txBody>
      </p:sp>
      <p:pic>
        <p:nvPicPr>
          <p:cNvPr id="40970" name="Picture 10" descr="fIgure_09_18.jpg                                               00105DB9G5_02                          C37B5585:"/>
          <p:cNvPicPr>
            <a:picLocks noChangeAspect="1" noChangeArrowheads="1"/>
          </p:cNvPicPr>
          <p:nvPr/>
        </p:nvPicPr>
        <p:blipFill>
          <a:blip r:embed="rId2" cstate="print"/>
          <a:srcRect b="1949"/>
          <a:stretch>
            <a:fillRect/>
          </a:stretch>
        </p:blipFill>
        <p:spPr bwMode="auto">
          <a:xfrm>
            <a:off x="2901950" y="152400"/>
            <a:ext cx="3340100" cy="643255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Grp="1" noChangeArrowheads="1"/>
          </p:cNvSpPr>
          <p:nvPr>
            <p:ph type="title"/>
          </p:nvPr>
        </p:nvSpPr>
        <p:spPr/>
        <p:txBody>
          <a:bodyPr/>
          <a:lstStyle/>
          <a:p>
            <a:r>
              <a:rPr lang="en-US"/>
              <a:t>Isometric Contractions</a:t>
            </a:r>
          </a:p>
        </p:txBody>
      </p:sp>
      <p:sp>
        <p:nvSpPr>
          <p:cNvPr id="41991" name="Rectangle 7"/>
          <p:cNvSpPr>
            <a:spLocks noGrp="1" noChangeArrowheads="1"/>
          </p:cNvSpPr>
          <p:nvPr>
            <p:ph type="body" idx="1"/>
          </p:nvPr>
        </p:nvSpPr>
        <p:spPr/>
        <p:txBody>
          <a:bodyPr/>
          <a:lstStyle/>
          <a:p>
            <a:r>
              <a:rPr lang="en-US"/>
              <a:t>The load is greater than the tension the muscle is able to develop</a:t>
            </a:r>
          </a:p>
          <a:p>
            <a:r>
              <a:rPr lang="en-US"/>
              <a:t>Tension increases to the muscle’s capacity, but the muscle neither shortens nor lengthens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Rectangle 8"/>
          <p:cNvSpPr>
            <a:spLocks noChangeArrowheads="1"/>
          </p:cNvSpPr>
          <p:nvPr/>
        </p:nvSpPr>
        <p:spPr bwMode="auto">
          <a:xfrm>
            <a:off x="8058150" y="6583363"/>
            <a:ext cx="1082675"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9.18b</a:t>
            </a:r>
          </a:p>
        </p:txBody>
      </p:sp>
      <p:pic>
        <p:nvPicPr>
          <p:cNvPr id="44042" name="Picture 10" descr="fIgure_09_18b.jpg                                              00105DB9G5_02                          C37B5585:"/>
          <p:cNvPicPr>
            <a:picLocks noChangeAspect="1" noChangeArrowheads="1"/>
          </p:cNvPicPr>
          <p:nvPr/>
        </p:nvPicPr>
        <p:blipFill>
          <a:blip r:embed="rId2" cstate="print"/>
          <a:srcRect/>
          <a:stretch>
            <a:fillRect/>
          </a:stretch>
        </p:blipFill>
        <p:spPr bwMode="auto">
          <a:xfrm>
            <a:off x="2917825" y="152400"/>
            <a:ext cx="3308350" cy="6550025"/>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2" name="Rectangle 6"/>
          <p:cNvSpPr>
            <a:spLocks noGrp="1" noChangeArrowheads="1"/>
          </p:cNvSpPr>
          <p:nvPr>
            <p:ph type="title"/>
          </p:nvPr>
        </p:nvSpPr>
        <p:spPr/>
        <p:txBody>
          <a:bodyPr/>
          <a:lstStyle/>
          <a:p>
            <a:r>
              <a:rPr lang="en-US"/>
              <a:t>Muscle Metabolism: Energy for Contraction</a:t>
            </a:r>
          </a:p>
        </p:txBody>
      </p:sp>
      <p:sp>
        <p:nvSpPr>
          <p:cNvPr id="45063" name="Rectangle 7"/>
          <p:cNvSpPr>
            <a:spLocks noGrp="1" noChangeArrowheads="1"/>
          </p:cNvSpPr>
          <p:nvPr>
            <p:ph type="body" idx="1"/>
          </p:nvPr>
        </p:nvSpPr>
        <p:spPr/>
        <p:txBody>
          <a:bodyPr/>
          <a:lstStyle/>
          <a:p>
            <a:r>
              <a:rPr lang="en-US"/>
              <a:t>ATP is the only source used directly for contractile activities</a:t>
            </a:r>
          </a:p>
          <a:p>
            <a:r>
              <a:rPr lang="en-US"/>
              <a:t>Available stores of ATP are depleted in 4–6 seconds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p:txBody>
          <a:bodyPr/>
          <a:lstStyle/>
          <a:p>
            <a:r>
              <a:rPr lang="en-US"/>
              <a:t>Muscle Metabolism: Energy for Contraction</a:t>
            </a:r>
          </a:p>
        </p:txBody>
      </p:sp>
      <p:sp>
        <p:nvSpPr>
          <p:cNvPr id="73733" name="Rectangle 5"/>
          <p:cNvSpPr>
            <a:spLocks noGrp="1" noChangeArrowheads="1"/>
          </p:cNvSpPr>
          <p:nvPr>
            <p:ph type="body" idx="1"/>
          </p:nvPr>
        </p:nvSpPr>
        <p:spPr/>
        <p:txBody>
          <a:bodyPr/>
          <a:lstStyle/>
          <a:p>
            <a:r>
              <a:rPr lang="en-US"/>
              <a:t>ATP is regenerated by:</a:t>
            </a:r>
          </a:p>
          <a:p>
            <a:pPr lvl="1"/>
            <a:r>
              <a:rPr lang="en-US"/>
              <a:t>Direct phosphorylation of ADP by creatine phosphate (CP) </a:t>
            </a:r>
          </a:p>
          <a:p>
            <a:pPr lvl="1"/>
            <a:r>
              <a:rPr lang="en-US"/>
              <a:t>Anaerobic pathway (glycolysis) </a:t>
            </a:r>
          </a:p>
          <a:p>
            <a:pPr lvl="1"/>
            <a:r>
              <a:rPr lang="en-US"/>
              <a:t>Aerobic respiration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152400"/>
            <a:ext cx="8226425" cy="533400"/>
          </a:xfrm>
        </p:spPr>
        <p:txBody>
          <a:bodyPr/>
          <a:lstStyle/>
          <a:p>
            <a:r>
              <a:rPr lang="en-US" dirty="0" smtClean="0"/>
              <a:t>Creatine and Creatinine</a:t>
            </a:r>
            <a:endParaRPr lang="en-US" dirty="0"/>
          </a:p>
        </p:txBody>
      </p:sp>
      <p:sp>
        <p:nvSpPr>
          <p:cNvPr id="3" name="Content Placeholder 2"/>
          <p:cNvSpPr>
            <a:spLocks noGrp="1"/>
          </p:cNvSpPr>
          <p:nvPr>
            <p:ph idx="1"/>
          </p:nvPr>
        </p:nvSpPr>
        <p:spPr>
          <a:xfrm>
            <a:off x="298450" y="609600"/>
            <a:ext cx="8270875" cy="6095999"/>
          </a:xfrm>
        </p:spPr>
        <p:txBody>
          <a:bodyPr/>
          <a:lstStyle/>
          <a:p>
            <a:r>
              <a:rPr lang="en-US" sz="2400" dirty="0" smtClean="0"/>
              <a:t>In humans and animals, approximately half of stored creatine originates from food (mainly from fresh meat). Since vegetables do not contain creatine, vegetarians show lower levels of muscle creatine which, upon creatine supplementation, rise to a level higher than in meat-eaters.</a:t>
            </a:r>
          </a:p>
          <a:p>
            <a:r>
              <a:rPr lang="en-US" sz="2400" dirty="0" smtClean="0"/>
              <a:t>In humans, about half of the daily creatine is biosynthesized from three different amino acids - arginine, glycine, and methionine in the kidneys, pancreas and liver.  The rest is taken in by alimentary sources. Ninety-five percent of creatine is later stored in the skeletal muscles (must be transported there)</a:t>
            </a:r>
            <a:r>
              <a:rPr lang="en-US" dirty="0" smtClean="0"/>
              <a:t>.</a:t>
            </a:r>
          </a:p>
          <a:p>
            <a:r>
              <a:rPr lang="en-US" sz="2400" b="1" dirty="0" smtClean="0"/>
              <a:t>Creatinine</a:t>
            </a:r>
            <a:r>
              <a:rPr lang="en-US" sz="2400" dirty="0" smtClean="0"/>
              <a:t> is a break-down product of creatine phosphate in muscle, and is usually produced at a fairly constant rate by the body (depending on muscle mass). </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Rectangle 8"/>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9.19a</a:t>
            </a:r>
          </a:p>
        </p:txBody>
      </p:sp>
      <p:grpSp>
        <p:nvGrpSpPr>
          <p:cNvPr id="47114" name="Group 10"/>
          <p:cNvGrpSpPr>
            <a:grpSpLocks/>
          </p:cNvGrpSpPr>
          <p:nvPr/>
        </p:nvGrpSpPr>
        <p:grpSpPr bwMode="auto">
          <a:xfrm>
            <a:off x="73025" y="166688"/>
            <a:ext cx="8994775" cy="6410325"/>
            <a:chOff x="287" y="311"/>
            <a:chExt cx="5185" cy="3697"/>
          </a:xfrm>
        </p:grpSpPr>
        <p:pic>
          <p:nvPicPr>
            <p:cNvPr id="47115" name="Picture 11" descr="09_19a"/>
            <p:cNvPicPr>
              <a:picLocks noChangeAspect="1" noChangeArrowheads="1"/>
            </p:cNvPicPr>
            <p:nvPr/>
          </p:nvPicPr>
          <p:blipFill>
            <a:blip r:embed="rId2" cstate="print"/>
            <a:srcRect/>
            <a:stretch>
              <a:fillRect/>
            </a:stretch>
          </p:blipFill>
          <p:spPr bwMode="auto">
            <a:xfrm>
              <a:off x="287" y="311"/>
              <a:ext cx="5185" cy="3697"/>
            </a:xfrm>
            <a:prstGeom prst="rect">
              <a:avLst/>
            </a:prstGeom>
            <a:noFill/>
          </p:spPr>
        </p:pic>
        <p:sp>
          <p:nvSpPr>
            <p:cNvPr id="47116" name="Rectangle 12"/>
            <p:cNvSpPr>
              <a:spLocks noChangeArrowheads="1"/>
            </p:cNvSpPr>
            <p:nvPr/>
          </p:nvSpPr>
          <p:spPr bwMode="auto">
            <a:xfrm>
              <a:off x="1706" y="601"/>
              <a:ext cx="2057" cy="37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Coupled reaction of creatine</a:t>
              </a:r>
            </a:p>
            <a:p>
              <a:r>
                <a:rPr lang="en-US" sz="1800">
                  <a:solidFill>
                    <a:srgbClr val="231F20"/>
                  </a:solidFill>
                  <a:latin typeface="Arial Black" pitchFamily="34" charset="0"/>
                </a:rPr>
                <a:t>phosphate (CP) and ADP</a:t>
              </a:r>
              <a:endParaRPr lang="en-US" sz="1800">
                <a:latin typeface="Arial" pitchFamily="34" charset="0"/>
              </a:endParaRPr>
            </a:p>
          </p:txBody>
        </p:sp>
        <p:sp>
          <p:nvSpPr>
            <p:cNvPr id="47117" name="Rectangle 13"/>
            <p:cNvSpPr>
              <a:spLocks noChangeArrowheads="1"/>
            </p:cNvSpPr>
            <p:nvPr/>
          </p:nvSpPr>
          <p:spPr bwMode="auto">
            <a:xfrm>
              <a:off x="1706" y="1035"/>
              <a:ext cx="1303" cy="186"/>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Energy source: </a:t>
              </a:r>
              <a:r>
                <a:rPr lang="en-US" sz="1800" b="1">
                  <a:solidFill>
                    <a:srgbClr val="231F20"/>
                  </a:solidFill>
                  <a:latin typeface="Arial" pitchFamily="34" charset="0"/>
                </a:rPr>
                <a:t>CP</a:t>
              </a:r>
              <a:endParaRPr lang="en-US" sz="1800">
                <a:latin typeface="Arial" pitchFamily="34" charset="0"/>
              </a:endParaRPr>
            </a:p>
          </p:txBody>
        </p:sp>
        <p:sp>
          <p:nvSpPr>
            <p:cNvPr id="47118" name="Rectangle 14"/>
            <p:cNvSpPr>
              <a:spLocks noChangeArrowheads="1"/>
            </p:cNvSpPr>
            <p:nvPr/>
          </p:nvSpPr>
          <p:spPr bwMode="auto">
            <a:xfrm>
              <a:off x="1872" y="357"/>
              <a:ext cx="1833" cy="186"/>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(a)</a:t>
              </a:r>
              <a:r>
                <a:rPr lang="en-US" sz="1800">
                  <a:solidFill>
                    <a:srgbClr val="231F20"/>
                  </a:solidFill>
                  <a:latin typeface="Arial Black" pitchFamily="34" charset="0"/>
                </a:rPr>
                <a:t> Direct phosphorylation</a:t>
              </a:r>
              <a:endParaRPr lang="en-US" sz="1800">
                <a:latin typeface="Arial" pitchFamily="34" charset="0"/>
              </a:endParaRPr>
            </a:p>
          </p:txBody>
        </p:sp>
        <p:sp>
          <p:nvSpPr>
            <p:cNvPr id="47119" name="Rectangle 15"/>
            <p:cNvSpPr>
              <a:spLocks noChangeArrowheads="1"/>
            </p:cNvSpPr>
            <p:nvPr/>
          </p:nvSpPr>
          <p:spPr bwMode="auto">
            <a:xfrm>
              <a:off x="1706" y="3211"/>
              <a:ext cx="1252" cy="185"/>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Oxygen use:</a:t>
              </a:r>
              <a:r>
                <a:rPr lang="en-US" sz="1800" b="1">
                  <a:solidFill>
                    <a:srgbClr val="231F20"/>
                  </a:solidFill>
                  <a:latin typeface="Arial" pitchFamily="34" charset="0"/>
                </a:rPr>
                <a:t> None</a:t>
              </a:r>
              <a:endParaRPr lang="en-US" sz="1800">
                <a:latin typeface="Arial" pitchFamily="34" charset="0"/>
              </a:endParaRPr>
            </a:p>
          </p:txBody>
        </p:sp>
        <p:sp>
          <p:nvSpPr>
            <p:cNvPr id="47120" name="Rectangle 16"/>
            <p:cNvSpPr>
              <a:spLocks noChangeArrowheads="1"/>
            </p:cNvSpPr>
            <p:nvPr/>
          </p:nvSpPr>
          <p:spPr bwMode="auto">
            <a:xfrm>
              <a:off x="1706" y="3373"/>
              <a:ext cx="2138" cy="185"/>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Products:</a:t>
              </a:r>
              <a:r>
                <a:rPr lang="en-US" sz="1800" b="1">
                  <a:solidFill>
                    <a:srgbClr val="231F20"/>
                  </a:solidFill>
                  <a:latin typeface="Arial" pitchFamily="34" charset="0"/>
                </a:rPr>
                <a:t> 1 ATP per CP, creatine</a:t>
              </a:r>
              <a:endParaRPr lang="en-US" sz="1800">
                <a:latin typeface="Arial" pitchFamily="34" charset="0"/>
              </a:endParaRPr>
            </a:p>
          </p:txBody>
        </p:sp>
        <p:sp>
          <p:nvSpPr>
            <p:cNvPr id="47121" name="Rectangle 17"/>
            <p:cNvSpPr>
              <a:spLocks noChangeArrowheads="1"/>
            </p:cNvSpPr>
            <p:nvPr/>
          </p:nvSpPr>
          <p:spPr bwMode="auto">
            <a:xfrm>
              <a:off x="1706" y="3535"/>
              <a:ext cx="2079" cy="344"/>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Duration of energy provision:</a:t>
              </a:r>
            </a:p>
            <a:p>
              <a:r>
                <a:rPr lang="en-US" sz="1800" b="1">
                  <a:solidFill>
                    <a:srgbClr val="231F20"/>
                  </a:solidFill>
                  <a:latin typeface="Arial" pitchFamily="34" charset="0"/>
                </a:rPr>
                <a:t>15 seconds</a:t>
              </a:r>
              <a:endParaRPr lang="en-US" sz="1800">
                <a:latin typeface="Arial" pitchFamily="34" charset="0"/>
              </a:endParaRPr>
            </a:p>
          </p:txBody>
        </p:sp>
        <p:sp>
          <p:nvSpPr>
            <p:cNvPr id="47122" name="Rectangle 18"/>
            <p:cNvSpPr>
              <a:spLocks noChangeArrowheads="1"/>
            </p:cNvSpPr>
            <p:nvPr/>
          </p:nvSpPr>
          <p:spPr bwMode="auto">
            <a:xfrm>
              <a:off x="3056" y="1923"/>
              <a:ext cx="527" cy="31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Creatine</a:t>
              </a:r>
            </a:p>
            <a:p>
              <a:r>
                <a:rPr lang="en-US" sz="1800" b="1">
                  <a:solidFill>
                    <a:srgbClr val="231F20"/>
                  </a:solidFill>
                  <a:latin typeface="Arial" pitchFamily="34" charset="0"/>
                </a:rPr>
                <a:t>kinase</a:t>
              </a:r>
              <a:endParaRPr lang="en-US" sz="1800" b="1">
                <a:latin typeface="Arial" pitchFamily="34" charset="0"/>
              </a:endParaRPr>
            </a:p>
          </p:txBody>
        </p:sp>
        <p:sp>
          <p:nvSpPr>
            <p:cNvPr id="47123" name="Rectangle 19"/>
            <p:cNvSpPr>
              <a:spLocks noChangeArrowheads="1"/>
            </p:cNvSpPr>
            <p:nvPr/>
          </p:nvSpPr>
          <p:spPr bwMode="auto">
            <a:xfrm>
              <a:off x="3130" y="1609"/>
              <a:ext cx="278" cy="159"/>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ADP</a:t>
              </a:r>
              <a:endParaRPr lang="en-US" sz="1800" b="1">
                <a:latin typeface="Arial" pitchFamily="34" charset="0"/>
              </a:endParaRPr>
            </a:p>
          </p:txBody>
        </p:sp>
        <p:sp>
          <p:nvSpPr>
            <p:cNvPr id="47124" name="Rectangle 20"/>
            <p:cNvSpPr>
              <a:spLocks noChangeArrowheads="1"/>
            </p:cNvSpPr>
            <p:nvPr/>
          </p:nvSpPr>
          <p:spPr bwMode="auto">
            <a:xfrm>
              <a:off x="2298" y="1609"/>
              <a:ext cx="183" cy="159"/>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CP</a:t>
              </a:r>
              <a:endParaRPr lang="en-US" sz="1800" b="1">
                <a:latin typeface="Arial" pitchFamily="34" charset="0"/>
              </a:endParaRPr>
            </a:p>
          </p:txBody>
        </p:sp>
        <p:sp>
          <p:nvSpPr>
            <p:cNvPr id="47125" name="Rectangle 21"/>
            <p:cNvSpPr>
              <a:spLocks noChangeArrowheads="1"/>
            </p:cNvSpPr>
            <p:nvPr/>
          </p:nvSpPr>
          <p:spPr bwMode="auto">
            <a:xfrm>
              <a:off x="2190" y="2487"/>
              <a:ext cx="528" cy="159"/>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Creatine</a:t>
              </a:r>
              <a:endParaRPr lang="en-US" sz="1800" b="1">
                <a:latin typeface="Arial" pitchFamily="34" charset="0"/>
              </a:endParaRPr>
            </a:p>
          </p:txBody>
        </p:sp>
        <p:sp>
          <p:nvSpPr>
            <p:cNvPr id="47126" name="Rectangle 22"/>
            <p:cNvSpPr>
              <a:spLocks noChangeArrowheads="1"/>
            </p:cNvSpPr>
            <p:nvPr/>
          </p:nvSpPr>
          <p:spPr bwMode="auto">
            <a:xfrm>
              <a:off x="3204" y="2517"/>
              <a:ext cx="264" cy="158"/>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pitchFamily="34" charset="0"/>
                </a:rPr>
                <a:t>ATP</a:t>
              </a:r>
              <a:endParaRPr lang="en-US" sz="1800" b="1">
                <a:latin typeface="Arial" pitchFamily="34" charset="0"/>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500px-Creatine_kinase_rxn.png"/>
          <p:cNvPicPr>
            <a:picLocks noGrp="1" noChangeAspect="1"/>
          </p:cNvPicPr>
          <p:nvPr>
            <p:ph idx="1"/>
          </p:nvPr>
        </p:nvPicPr>
        <p:blipFill>
          <a:blip r:embed="rId2" cstate="print"/>
          <a:stretch>
            <a:fillRect/>
          </a:stretch>
        </p:blipFill>
        <p:spPr>
          <a:xfrm>
            <a:off x="281355" y="1547445"/>
            <a:ext cx="8651630" cy="2233247"/>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450" y="545123"/>
            <a:ext cx="8270875" cy="5855677"/>
          </a:xfrm>
        </p:spPr>
        <p:txBody>
          <a:bodyPr/>
          <a:lstStyle/>
          <a:p>
            <a:r>
              <a:rPr lang="en-US" sz="2800" b="1" dirty="0" err="1" smtClean="0"/>
              <a:t>Creatine</a:t>
            </a:r>
            <a:r>
              <a:rPr lang="en-US" sz="2800" b="1" dirty="0" smtClean="0"/>
              <a:t> </a:t>
            </a:r>
            <a:r>
              <a:rPr lang="en-US" sz="2800" b="1" dirty="0" err="1" smtClean="0"/>
              <a:t>kinase</a:t>
            </a:r>
            <a:r>
              <a:rPr lang="en-US" sz="2800" dirty="0" smtClean="0"/>
              <a:t> (CK), also known as </a:t>
            </a:r>
            <a:r>
              <a:rPr lang="en-US" sz="2800" b="1" dirty="0" err="1" smtClean="0"/>
              <a:t>creatine</a:t>
            </a:r>
            <a:r>
              <a:rPr lang="en-US" sz="2800" b="1" dirty="0" smtClean="0"/>
              <a:t> </a:t>
            </a:r>
            <a:r>
              <a:rPr lang="en-US" sz="2800" b="1" dirty="0" err="1" smtClean="0"/>
              <a:t>phosphokinase</a:t>
            </a:r>
            <a:r>
              <a:rPr lang="en-US" sz="2800" dirty="0" smtClean="0"/>
              <a:t> (CPK) or </a:t>
            </a:r>
            <a:r>
              <a:rPr lang="en-US" sz="2800" b="1" dirty="0" err="1" smtClean="0"/>
              <a:t>phosphocreatine</a:t>
            </a:r>
            <a:r>
              <a:rPr lang="en-US" sz="2800" b="1" dirty="0" smtClean="0"/>
              <a:t> </a:t>
            </a:r>
            <a:r>
              <a:rPr lang="en-US" sz="2800" b="1" dirty="0" err="1" smtClean="0"/>
              <a:t>kinase</a:t>
            </a:r>
            <a:r>
              <a:rPr lang="en-US" sz="2800" dirty="0" smtClean="0"/>
              <a:t>, is an enzyme expressed by various tissue types. It catalyses the conversion of </a:t>
            </a:r>
            <a:r>
              <a:rPr lang="en-US" sz="2800" dirty="0" err="1" smtClean="0"/>
              <a:t>creatine</a:t>
            </a:r>
            <a:r>
              <a:rPr lang="en-US" sz="2800" dirty="0" smtClean="0"/>
              <a:t> and consumes adenosine </a:t>
            </a:r>
            <a:r>
              <a:rPr lang="en-US" sz="2800" dirty="0" err="1" smtClean="0"/>
              <a:t>triphosphate</a:t>
            </a:r>
            <a:r>
              <a:rPr lang="en-US" sz="2800" dirty="0" smtClean="0"/>
              <a:t> (ATP) to create </a:t>
            </a:r>
            <a:r>
              <a:rPr lang="en-US" sz="2800" dirty="0" err="1" smtClean="0"/>
              <a:t>phosphocreatine</a:t>
            </a:r>
            <a:r>
              <a:rPr lang="en-US" sz="2800" dirty="0" smtClean="0"/>
              <a:t> and adenosine </a:t>
            </a:r>
            <a:r>
              <a:rPr lang="en-US" sz="2800" dirty="0" err="1" smtClean="0"/>
              <a:t>diphosphate</a:t>
            </a:r>
            <a:r>
              <a:rPr lang="en-US" sz="2800" dirty="0" smtClean="0"/>
              <a:t> (ADP).</a:t>
            </a:r>
          </a:p>
          <a:p>
            <a:r>
              <a:rPr lang="en-US" sz="2800" dirty="0" smtClean="0"/>
              <a:t>In tissues that consume ATP rapidly, especially skeletal muscle, but also brain and smooth muscle, </a:t>
            </a:r>
            <a:r>
              <a:rPr lang="en-US" sz="2800" dirty="0" err="1" smtClean="0"/>
              <a:t>phosphocreatine</a:t>
            </a:r>
            <a:r>
              <a:rPr lang="en-US" sz="2800" dirty="0" smtClean="0"/>
              <a:t> serves as an energy reservoir for the rapid regeneration of ATP. Thus </a:t>
            </a:r>
            <a:r>
              <a:rPr lang="en-US" sz="2800" dirty="0" err="1" smtClean="0"/>
              <a:t>creatine</a:t>
            </a:r>
            <a:r>
              <a:rPr lang="en-US" sz="2800" dirty="0" smtClean="0"/>
              <a:t> </a:t>
            </a:r>
            <a:r>
              <a:rPr lang="en-US" sz="2800" dirty="0" err="1" smtClean="0"/>
              <a:t>kinase</a:t>
            </a:r>
            <a:r>
              <a:rPr lang="en-US" sz="2800" dirty="0" smtClean="0"/>
              <a:t> is an important enzyme in such tissues.</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Rectangle 6"/>
          <p:cNvSpPr>
            <a:spLocks noGrp="1" noChangeArrowheads="1"/>
          </p:cNvSpPr>
          <p:nvPr>
            <p:ph type="title"/>
          </p:nvPr>
        </p:nvSpPr>
        <p:spPr/>
        <p:txBody>
          <a:bodyPr/>
          <a:lstStyle/>
          <a:p>
            <a:r>
              <a:rPr lang="en-US"/>
              <a:t>Anaerobic Pathway</a:t>
            </a:r>
          </a:p>
        </p:txBody>
      </p:sp>
      <p:sp>
        <p:nvSpPr>
          <p:cNvPr id="48135" name="Rectangle 7"/>
          <p:cNvSpPr>
            <a:spLocks noGrp="1" noChangeArrowheads="1"/>
          </p:cNvSpPr>
          <p:nvPr>
            <p:ph type="body" idx="1"/>
          </p:nvPr>
        </p:nvSpPr>
        <p:spPr/>
        <p:txBody>
          <a:bodyPr/>
          <a:lstStyle/>
          <a:p>
            <a:r>
              <a:rPr lang="en-US"/>
              <a:t>At 70% of maximum contractile activity:</a:t>
            </a:r>
          </a:p>
          <a:p>
            <a:pPr lvl="1"/>
            <a:r>
              <a:rPr lang="en-US"/>
              <a:t>Bulging muscles compress blood vessels</a:t>
            </a:r>
          </a:p>
          <a:p>
            <a:pPr lvl="1"/>
            <a:r>
              <a:rPr lang="en-US"/>
              <a:t>Oxygen delivery is impaired</a:t>
            </a:r>
          </a:p>
          <a:p>
            <a:pPr lvl="1"/>
            <a:r>
              <a:rPr lang="en-US"/>
              <a:t>Pyruvic acid is converted into lactic acid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4"/>
          <p:cNvSpPr>
            <a:spLocks noGrp="1" noChangeArrowheads="1"/>
          </p:cNvSpPr>
          <p:nvPr>
            <p:ph type="title"/>
          </p:nvPr>
        </p:nvSpPr>
        <p:spPr/>
        <p:txBody>
          <a:bodyPr/>
          <a:lstStyle/>
          <a:p>
            <a:r>
              <a:rPr lang="en-US"/>
              <a:t>Anaerobic Pathway</a:t>
            </a:r>
          </a:p>
        </p:txBody>
      </p:sp>
      <p:sp>
        <p:nvSpPr>
          <p:cNvPr id="74757" name="Rectangle 5"/>
          <p:cNvSpPr>
            <a:spLocks noGrp="1" noChangeArrowheads="1"/>
          </p:cNvSpPr>
          <p:nvPr>
            <p:ph type="body" idx="1"/>
          </p:nvPr>
        </p:nvSpPr>
        <p:spPr/>
        <p:txBody>
          <a:bodyPr/>
          <a:lstStyle/>
          <a:p>
            <a:r>
              <a:rPr lang="en-US"/>
              <a:t>Lactic acid:</a:t>
            </a:r>
          </a:p>
          <a:p>
            <a:pPr lvl="1"/>
            <a:r>
              <a:rPr lang="en-US"/>
              <a:t>Diffuses into the bloodstream</a:t>
            </a:r>
          </a:p>
          <a:p>
            <a:pPr lvl="1"/>
            <a:r>
              <a:rPr lang="en-US"/>
              <a:t>Used as fuel by the liver, kidneys, and heart</a:t>
            </a:r>
          </a:p>
          <a:p>
            <a:pPr lvl="1"/>
            <a:r>
              <a:rPr lang="en-US"/>
              <a:t>Converted back into pyruvic acid by the liver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4" name="Rectangle 8"/>
          <p:cNvSpPr>
            <a:spLocks noChangeArrowheads="1"/>
          </p:cNvSpPr>
          <p:nvPr/>
        </p:nvSpPr>
        <p:spPr bwMode="auto">
          <a:xfrm>
            <a:off x="8058150" y="6583363"/>
            <a:ext cx="1082675"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9.19b</a:t>
            </a:r>
          </a:p>
        </p:txBody>
      </p:sp>
      <p:grpSp>
        <p:nvGrpSpPr>
          <p:cNvPr id="50186" name="Group 10"/>
          <p:cNvGrpSpPr>
            <a:grpSpLocks/>
          </p:cNvGrpSpPr>
          <p:nvPr/>
        </p:nvGrpSpPr>
        <p:grpSpPr bwMode="auto">
          <a:xfrm>
            <a:off x="73025" y="174625"/>
            <a:ext cx="8994775" cy="6410325"/>
            <a:chOff x="287" y="311"/>
            <a:chExt cx="5185" cy="3697"/>
          </a:xfrm>
        </p:grpSpPr>
        <p:pic>
          <p:nvPicPr>
            <p:cNvPr id="50187" name="Picture 11" descr="09_19b"/>
            <p:cNvPicPr>
              <a:picLocks noChangeAspect="1" noChangeArrowheads="1"/>
            </p:cNvPicPr>
            <p:nvPr/>
          </p:nvPicPr>
          <p:blipFill>
            <a:blip r:embed="rId2" cstate="print"/>
            <a:srcRect/>
            <a:stretch>
              <a:fillRect/>
            </a:stretch>
          </p:blipFill>
          <p:spPr bwMode="auto">
            <a:xfrm>
              <a:off x="287" y="311"/>
              <a:ext cx="5185" cy="3697"/>
            </a:xfrm>
            <a:prstGeom prst="rect">
              <a:avLst/>
            </a:prstGeom>
            <a:noFill/>
          </p:spPr>
        </p:pic>
        <p:sp>
          <p:nvSpPr>
            <p:cNvPr id="50188" name="Rectangle 12"/>
            <p:cNvSpPr>
              <a:spLocks noChangeArrowheads="1"/>
            </p:cNvSpPr>
            <p:nvPr/>
          </p:nvSpPr>
          <p:spPr bwMode="auto">
            <a:xfrm>
              <a:off x="1630" y="863"/>
              <a:ext cx="1436" cy="166"/>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pitchFamily="34" charset="0"/>
                </a:rPr>
                <a:t>Energy source: </a:t>
              </a:r>
              <a:r>
                <a:rPr lang="en-US" sz="1600" b="1">
                  <a:solidFill>
                    <a:srgbClr val="231F20"/>
                  </a:solidFill>
                  <a:latin typeface="Arial" pitchFamily="34" charset="0"/>
                </a:rPr>
                <a:t>glucose</a:t>
              </a:r>
              <a:endParaRPr lang="en-US" sz="1800">
                <a:latin typeface="Arial" pitchFamily="34" charset="0"/>
              </a:endParaRPr>
            </a:p>
          </p:txBody>
        </p:sp>
        <p:sp>
          <p:nvSpPr>
            <p:cNvPr id="50189" name="Rectangle 13"/>
            <p:cNvSpPr>
              <a:spLocks noChangeArrowheads="1"/>
            </p:cNvSpPr>
            <p:nvPr/>
          </p:nvSpPr>
          <p:spPr bwMode="auto">
            <a:xfrm>
              <a:off x="1632" y="619"/>
              <a:ext cx="2303" cy="165"/>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pitchFamily="34" charset="0"/>
                </a:rPr>
                <a:t>Glycolysis and lactic acid formation</a:t>
              </a:r>
              <a:endParaRPr lang="en-US" sz="1800">
                <a:latin typeface="Arial" pitchFamily="34" charset="0"/>
              </a:endParaRPr>
            </a:p>
          </p:txBody>
        </p:sp>
        <p:sp>
          <p:nvSpPr>
            <p:cNvPr id="50190" name="Rectangle 14"/>
            <p:cNvSpPr>
              <a:spLocks noChangeArrowheads="1"/>
            </p:cNvSpPr>
            <p:nvPr/>
          </p:nvSpPr>
          <p:spPr bwMode="auto">
            <a:xfrm>
              <a:off x="2112" y="383"/>
              <a:ext cx="1410" cy="166"/>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pitchFamily="34" charset="0"/>
                </a:rPr>
                <a:t>(b)</a:t>
              </a:r>
              <a:r>
                <a:rPr lang="en-US" sz="1600">
                  <a:solidFill>
                    <a:srgbClr val="231F20"/>
                  </a:solidFill>
                  <a:latin typeface="Arial Black" pitchFamily="34" charset="0"/>
                </a:rPr>
                <a:t> Anaerobic pathway</a:t>
              </a:r>
              <a:endParaRPr lang="en-US" sz="1800">
                <a:latin typeface="Arial" pitchFamily="34" charset="0"/>
              </a:endParaRPr>
            </a:p>
          </p:txBody>
        </p:sp>
        <p:sp>
          <p:nvSpPr>
            <p:cNvPr id="50191" name="Rectangle 15"/>
            <p:cNvSpPr>
              <a:spLocks noChangeArrowheads="1"/>
            </p:cNvSpPr>
            <p:nvPr/>
          </p:nvSpPr>
          <p:spPr bwMode="auto">
            <a:xfrm>
              <a:off x="1630" y="3377"/>
              <a:ext cx="1111" cy="166"/>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pitchFamily="34" charset="0"/>
                </a:rPr>
                <a:t>Oxygen use:</a:t>
              </a:r>
              <a:r>
                <a:rPr lang="en-US" sz="1600" b="1">
                  <a:solidFill>
                    <a:srgbClr val="231F20"/>
                  </a:solidFill>
                  <a:latin typeface="Arial" pitchFamily="34" charset="0"/>
                </a:rPr>
                <a:t> None</a:t>
              </a:r>
              <a:endParaRPr lang="en-US" sz="1800">
                <a:latin typeface="Arial" pitchFamily="34" charset="0"/>
              </a:endParaRPr>
            </a:p>
          </p:txBody>
        </p:sp>
        <p:sp>
          <p:nvSpPr>
            <p:cNvPr id="50192" name="Rectangle 16"/>
            <p:cNvSpPr>
              <a:spLocks noChangeArrowheads="1"/>
            </p:cNvSpPr>
            <p:nvPr/>
          </p:nvSpPr>
          <p:spPr bwMode="auto">
            <a:xfrm>
              <a:off x="1630" y="3521"/>
              <a:ext cx="2298" cy="166"/>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pitchFamily="34" charset="0"/>
                </a:rPr>
                <a:t>Products:</a:t>
              </a:r>
              <a:r>
                <a:rPr lang="en-US" sz="1600" b="1">
                  <a:solidFill>
                    <a:srgbClr val="231F20"/>
                  </a:solidFill>
                  <a:latin typeface="Arial" pitchFamily="34" charset="0"/>
                </a:rPr>
                <a:t> 2 ATP per glucose, lactic acid</a:t>
              </a:r>
              <a:endParaRPr lang="en-US" sz="1800">
                <a:latin typeface="Arial" pitchFamily="34" charset="0"/>
              </a:endParaRPr>
            </a:p>
          </p:txBody>
        </p:sp>
        <p:sp>
          <p:nvSpPr>
            <p:cNvPr id="50193" name="Rectangle 17"/>
            <p:cNvSpPr>
              <a:spLocks noChangeArrowheads="1"/>
            </p:cNvSpPr>
            <p:nvPr/>
          </p:nvSpPr>
          <p:spPr bwMode="auto">
            <a:xfrm>
              <a:off x="1630" y="3665"/>
              <a:ext cx="1847" cy="306"/>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pitchFamily="34" charset="0"/>
                </a:rPr>
                <a:t>Duration of energy provision:</a:t>
              </a:r>
            </a:p>
            <a:p>
              <a:r>
                <a:rPr lang="en-US" sz="1600" b="1">
                  <a:solidFill>
                    <a:srgbClr val="231F20"/>
                  </a:solidFill>
                  <a:latin typeface="Arial" pitchFamily="34" charset="0"/>
                </a:rPr>
                <a:t>60 seconds, or slightly more</a:t>
              </a:r>
              <a:endParaRPr lang="en-US" sz="1800">
                <a:latin typeface="Arial" pitchFamily="34" charset="0"/>
              </a:endParaRPr>
            </a:p>
          </p:txBody>
        </p:sp>
        <p:sp>
          <p:nvSpPr>
            <p:cNvPr id="50194" name="Rectangle 18"/>
            <p:cNvSpPr>
              <a:spLocks noChangeArrowheads="1"/>
            </p:cNvSpPr>
            <p:nvPr/>
          </p:nvSpPr>
          <p:spPr bwMode="auto">
            <a:xfrm>
              <a:off x="2371" y="1209"/>
              <a:ext cx="1314" cy="423"/>
            </a:xfrm>
            <a:prstGeom prst="rect">
              <a:avLst/>
            </a:prstGeom>
            <a:noFill/>
            <a:ln w="9525">
              <a:noFill/>
              <a:miter lim="800000"/>
              <a:headEnd/>
              <a:tailEnd/>
            </a:ln>
          </p:spPr>
          <p:txBody>
            <a:bodyPr wrap="none" lIns="0" tIns="0" rIns="0" bIns="0">
              <a:spAutoFit/>
            </a:bodyPr>
            <a:lstStyle/>
            <a:p>
              <a:pPr algn="ctr"/>
              <a:r>
                <a:rPr lang="en-US" sz="1600" b="1">
                  <a:solidFill>
                    <a:srgbClr val="231F20"/>
                  </a:solidFill>
                  <a:latin typeface="Arial" pitchFamily="34" charset="0"/>
                </a:rPr>
                <a:t>Glucose (from</a:t>
              </a:r>
            </a:p>
            <a:p>
              <a:pPr algn="ctr"/>
              <a:r>
                <a:rPr lang="en-US" sz="1600" b="1">
                  <a:solidFill>
                    <a:srgbClr val="231F20"/>
                  </a:solidFill>
                  <a:latin typeface="Arial" pitchFamily="34" charset="0"/>
                </a:rPr>
                <a:t>glycogen breakdown or</a:t>
              </a:r>
              <a:endParaRPr lang="en-US" sz="1800" b="1">
                <a:latin typeface="Arial" pitchFamily="34" charset="0"/>
              </a:endParaRPr>
            </a:p>
            <a:p>
              <a:pPr algn="ctr"/>
              <a:r>
                <a:rPr lang="en-US" sz="1600" b="1">
                  <a:solidFill>
                    <a:srgbClr val="231F20"/>
                  </a:solidFill>
                  <a:latin typeface="Arial" pitchFamily="34" charset="0"/>
                </a:rPr>
                <a:t>delivered from blood)</a:t>
              </a:r>
              <a:endParaRPr lang="en-US" sz="1800" b="1">
                <a:latin typeface="Arial" pitchFamily="34" charset="0"/>
              </a:endParaRPr>
            </a:p>
          </p:txBody>
        </p:sp>
        <p:sp>
          <p:nvSpPr>
            <p:cNvPr id="50195" name="Rectangle 19"/>
            <p:cNvSpPr>
              <a:spLocks noChangeArrowheads="1"/>
            </p:cNvSpPr>
            <p:nvPr/>
          </p:nvSpPr>
          <p:spPr bwMode="auto">
            <a:xfrm>
              <a:off x="2714" y="1885"/>
              <a:ext cx="586" cy="282"/>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Glycolysis</a:t>
              </a:r>
            </a:p>
            <a:p>
              <a:r>
                <a:rPr lang="en-US" sz="1600" b="1">
                  <a:solidFill>
                    <a:srgbClr val="231F20"/>
                  </a:solidFill>
                  <a:latin typeface="Arial" pitchFamily="34" charset="0"/>
                </a:rPr>
                <a:t>in cytosol</a:t>
              </a:r>
              <a:endParaRPr lang="en-US" sz="1800" b="1">
                <a:latin typeface="Arial" pitchFamily="34" charset="0"/>
              </a:endParaRPr>
            </a:p>
          </p:txBody>
        </p:sp>
        <p:sp>
          <p:nvSpPr>
            <p:cNvPr id="50196" name="Rectangle 20"/>
            <p:cNvSpPr>
              <a:spLocks noChangeArrowheads="1"/>
            </p:cNvSpPr>
            <p:nvPr/>
          </p:nvSpPr>
          <p:spPr bwMode="auto">
            <a:xfrm>
              <a:off x="2658" y="2645"/>
              <a:ext cx="690" cy="141"/>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Pyruvic acid</a:t>
              </a:r>
              <a:endParaRPr lang="en-US" sz="1800" b="1">
                <a:latin typeface="Arial" pitchFamily="34" charset="0"/>
              </a:endParaRPr>
            </a:p>
          </p:txBody>
        </p:sp>
        <p:sp>
          <p:nvSpPr>
            <p:cNvPr id="50197" name="Rectangle 21"/>
            <p:cNvSpPr>
              <a:spLocks noChangeArrowheads="1"/>
            </p:cNvSpPr>
            <p:nvPr/>
          </p:nvSpPr>
          <p:spPr bwMode="auto">
            <a:xfrm>
              <a:off x="1746" y="3021"/>
              <a:ext cx="513" cy="44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Released</a:t>
              </a:r>
            </a:p>
            <a:p>
              <a:r>
                <a:rPr lang="en-US" sz="1600" b="1">
                  <a:solidFill>
                    <a:srgbClr val="231F20"/>
                  </a:solidFill>
                  <a:latin typeface="Arial" pitchFamily="34" charset="0"/>
                </a:rPr>
                <a:t>to blood</a:t>
              </a:r>
              <a:endParaRPr lang="en-US" sz="1800" b="1">
                <a:latin typeface="Arial" pitchFamily="34" charset="0"/>
              </a:endParaRPr>
            </a:p>
            <a:p>
              <a:endParaRPr lang="en-US" sz="1800" b="1">
                <a:latin typeface="Arial" pitchFamily="34" charset="0"/>
              </a:endParaRPr>
            </a:p>
          </p:txBody>
        </p:sp>
        <p:sp>
          <p:nvSpPr>
            <p:cNvPr id="50198" name="Rectangle 22"/>
            <p:cNvSpPr>
              <a:spLocks noChangeArrowheads="1"/>
            </p:cNvSpPr>
            <p:nvPr/>
          </p:nvSpPr>
          <p:spPr bwMode="auto">
            <a:xfrm>
              <a:off x="1826" y="2757"/>
              <a:ext cx="450" cy="141"/>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net gain</a:t>
              </a:r>
              <a:endParaRPr lang="en-US" sz="1800" b="1">
                <a:latin typeface="Arial" pitchFamily="34" charset="0"/>
              </a:endParaRPr>
            </a:p>
          </p:txBody>
        </p:sp>
        <p:sp>
          <p:nvSpPr>
            <p:cNvPr id="50199" name="Rectangle 23"/>
            <p:cNvSpPr>
              <a:spLocks noChangeArrowheads="1"/>
            </p:cNvSpPr>
            <p:nvPr/>
          </p:nvSpPr>
          <p:spPr bwMode="auto">
            <a:xfrm>
              <a:off x="1734" y="2477"/>
              <a:ext cx="65" cy="141"/>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2</a:t>
              </a:r>
              <a:endParaRPr lang="en-US" sz="1800" b="1">
                <a:latin typeface="Arial" pitchFamily="34" charset="0"/>
              </a:endParaRPr>
            </a:p>
          </p:txBody>
        </p:sp>
        <p:sp>
          <p:nvSpPr>
            <p:cNvPr id="50200" name="Rectangle 24"/>
            <p:cNvSpPr>
              <a:spLocks noChangeArrowheads="1"/>
            </p:cNvSpPr>
            <p:nvPr/>
          </p:nvSpPr>
          <p:spPr bwMode="auto">
            <a:xfrm>
              <a:off x="2700" y="3073"/>
              <a:ext cx="606" cy="141"/>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Lactic acid</a:t>
              </a:r>
              <a:endParaRPr lang="en-US" sz="1800" b="1">
                <a:latin typeface="Arial" pitchFamily="34" charset="0"/>
              </a:endParaRPr>
            </a:p>
          </p:txBody>
        </p:sp>
        <p:sp>
          <p:nvSpPr>
            <p:cNvPr id="50201" name="Rectangle 25"/>
            <p:cNvSpPr>
              <a:spLocks noChangeArrowheads="1"/>
            </p:cNvSpPr>
            <p:nvPr/>
          </p:nvSpPr>
          <p:spPr bwMode="auto">
            <a:xfrm>
              <a:off x="3810" y="2867"/>
              <a:ext cx="137" cy="141"/>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O</a:t>
              </a:r>
              <a:r>
                <a:rPr lang="en-US" sz="1600" b="1" baseline="-25000">
                  <a:solidFill>
                    <a:srgbClr val="231F20"/>
                  </a:solidFill>
                  <a:latin typeface="Arial" pitchFamily="34" charset="0"/>
                </a:rPr>
                <a:t>2</a:t>
              </a:r>
            </a:p>
          </p:txBody>
        </p:sp>
        <p:sp>
          <p:nvSpPr>
            <p:cNvPr id="50202" name="Rectangle 26"/>
            <p:cNvSpPr>
              <a:spLocks noChangeArrowheads="1"/>
            </p:cNvSpPr>
            <p:nvPr/>
          </p:nvSpPr>
          <p:spPr bwMode="auto">
            <a:xfrm>
              <a:off x="3810" y="2351"/>
              <a:ext cx="137" cy="141"/>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O</a:t>
              </a:r>
              <a:r>
                <a:rPr lang="en-US" sz="1600" b="1" baseline="-25000">
                  <a:solidFill>
                    <a:srgbClr val="231F20"/>
                  </a:solidFill>
                  <a:latin typeface="Arial" pitchFamily="34" charset="0"/>
                </a:rPr>
                <a:t>2</a:t>
              </a:r>
              <a:endParaRPr lang="en-US" sz="1800" b="1">
                <a:latin typeface="Arial" pitchFamily="34" charset="0"/>
              </a:endParaRPr>
            </a:p>
          </p:txBody>
        </p:sp>
        <p:sp>
          <p:nvSpPr>
            <p:cNvPr id="50203" name="Rectangle 27"/>
            <p:cNvSpPr>
              <a:spLocks noChangeArrowheads="1"/>
            </p:cNvSpPr>
            <p:nvPr/>
          </p:nvSpPr>
          <p:spPr bwMode="auto">
            <a:xfrm>
              <a:off x="1948" y="2473"/>
              <a:ext cx="233" cy="141"/>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pitchFamily="34" charset="0"/>
                </a:rPr>
                <a:t>ATP</a:t>
              </a:r>
              <a:endParaRPr lang="en-US" sz="1800" b="1">
                <a:latin typeface="Arial" pitchFamily="34" charset="0"/>
              </a:endParaRPr>
            </a:p>
          </p:txBody>
        </p:sp>
        <p:sp>
          <p:nvSpPr>
            <p:cNvPr id="50204" name="Line 28"/>
            <p:cNvSpPr>
              <a:spLocks noChangeShapeType="1"/>
            </p:cNvSpPr>
            <p:nvPr/>
          </p:nvSpPr>
          <p:spPr bwMode="auto">
            <a:xfrm>
              <a:off x="3738" y="2271"/>
              <a:ext cx="286" cy="306"/>
            </a:xfrm>
            <a:prstGeom prst="line">
              <a:avLst/>
            </a:prstGeom>
            <a:noFill/>
            <a:ln w="25400">
              <a:solidFill>
                <a:srgbClr val="231F20"/>
              </a:solidFill>
              <a:round/>
              <a:headEnd/>
              <a:tailEnd/>
            </a:ln>
          </p:spPr>
          <p:txBody>
            <a:bodyPr/>
            <a:lstStyle/>
            <a:p>
              <a:endParaRPr lang="en-US"/>
            </a:p>
          </p:txBody>
        </p:sp>
        <p:sp>
          <p:nvSpPr>
            <p:cNvPr id="50205" name="Line 29"/>
            <p:cNvSpPr>
              <a:spLocks noChangeShapeType="1"/>
            </p:cNvSpPr>
            <p:nvPr/>
          </p:nvSpPr>
          <p:spPr bwMode="auto">
            <a:xfrm flipH="1">
              <a:off x="3738" y="2271"/>
              <a:ext cx="286" cy="306"/>
            </a:xfrm>
            <a:prstGeom prst="line">
              <a:avLst/>
            </a:prstGeom>
            <a:noFill/>
            <a:ln w="25400">
              <a:solidFill>
                <a:srgbClr val="231F20"/>
              </a:solidFill>
              <a:round/>
              <a:headEnd/>
              <a:tailEnd/>
            </a:ln>
          </p:spPr>
          <p:txBody>
            <a:bodyPr/>
            <a:lstStyle/>
            <a:p>
              <a:endParaRPr lang="en-US"/>
            </a:p>
          </p:txBody>
        </p:sp>
        <p:sp>
          <p:nvSpPr>
            <p:cNvPr id="50206" name="Line 30"/>
            <p:cNvSpPr>
              <a:spLocks noChangeShapeType="1"/>
            </p:cNvSpPr>
            <p:nvPr/>
          </p:nvSpPr>
          <p:spPr bwMode="auto">
            <a:xfrm>
              <a:off x="3738" y="2781"/>
              <a:ext cx="286" cy="308"/>
            </a:xfrm>
            <a:prstGeom prst="line">
              <a:avLst/>
            </a:prstGeom>
            <a:noFill/>
            <a:ln w="25400">
              <a:solidFill>
                <a:srgbClr val="231F20"/>
              </a:solidFill>
              <a:round/>
              <a:headEnd/>
              <a:tailEnd/>
            </a:ln>
          </p:spPr>
          <p:txBody>
            <a:bodyPr/>
            <a:lstStyle/>
            <a:p>
              <a:endParaRPr lang="en-US"/>
            </a:p>
          </p:txBody>
        </p:sp>
        <p:sp>
          <p:nvSpPr>
            <p:cNvPr id="50207" name="Line 31"/>
            <p:cNvSpPr>
              <a:spLocks noChangeShapeType="1"/>
            </p:cNvSpPr>
            <p:nvPr/>
          </p:nvSpPr>
          <p:spPr bwMode="auto">
            <a:xfrm flipH="1">
              <a:off x="3738" y="2781"/>
              <a:ext cx="286" cy="308"/>
            </a:xfrm>
            <a:prstGeom prst="line">
              <a:avLst/>
            </a:prstGeom>
            <a:noFill/>
            <a:ln w="25400">
              <a:solidFill>
                <a:srgbClr val="231F20"/>
              </a:solidFill>
              <a:round/>
              <a:headEnd/>
              <a:tailEnd/>
            </a:ln>
          </p:spPr>
          <p:txBody>
            <a:bodyPr/>
            <a:lstStyle/>
            <a:p>
              <a:endParaRPr lang="en-US"/>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6"/>
          <p:cNvSpPr>
            <a:spLocks noGrp="1" noChangeArrowheads="1"/>
          </p:cNvSpPr>
          <p:nvPr>
            <p:ph type="title"/>
          </p:nvPr>
        </p:nvSpPr>
        <p:spPr/>
        <p:txBody>
          <a:bodyPr/>
          <a:lstStyle/>
          <a:p>
            <a:r>
              <a:rPr lang="en-US"/>
              <a:t>Aerobic Pathway </a:t>
            </a:r>
          </a:p>
        </p:txBody>
      </p:sp>
      <p:sp>
        <p:nvSpPr>
          <p:cNvPr id="51207" name="Rectangle 7"/>
          <p:cNvSpPr>
            <a:spLocks noGrp="1" noChangeArrowheads="1"/>
          </p:cNvSpPr>
          <p:nvPr>
            <p:ph type="body" idx="1"/>
          </p:nvPr>
        </p:nvSpPr>
        <p:spPr/>
        <p:txBody>
          <a:bodyPr/>
          <a:lstStyle/>
          <a:p>
            <a:r>
              <a:rPr lang="en-US"/>
              <a:t>Produces 95% of ATP during rest and light to moderate exercise</a:t>
            </a:r>
          </a:p>
          <a:p>
            <a:r>
              <a:rPr lang="en-US"/>
              <a:t>Fuels: stored glycogen, then bloodborne glucose, pyruvic acid from glycolysis, and free fatty acids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7" name="Rectangle 9"/>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9.19c</a:t>
            </a:r>
          </a:p>
        </p:txBody>
      </p:sp>
      <p:grpSp>
        <p:nvGrpSpPr>
          <p:cNvPr id="53259" name="Group 11"/>
          <p:cNvGrpSpPr>
            <a:grpSpLocks/>
          </p:cNvGrpSpPr>
          <p:nvPr/>
        </p:nvGrpSpPr>
        <p:grpSpPr bwMode="auto">
          <a:xfrm>
            <a:off x="73025" y="198438"/>
            <a:ext cx="8994775" cy="6410325"/>
            <a:chOff x="287" y="311"/>
            <a:chExt cx="5185" cy="3697"/>
          </a:xfrm>
        </p:grpSpPr>
        <p:pic>
          <p:nvPicPr>
            <p:cNvPr id="53260" name="Picture 12" descr="09_19c"/>
            <p:cNvPicPr>
              <a:picLocks noChangeAspect="1" noChangeArrowheads="1"/>
            </p:cNvPicPr>
            <p:nvPr/>
          </p:nvPicPr>
          <p:blipFill>
            <a:blip r:embed="rId2" cstate="print"/>
            <a:srcRect/>
            <a:stretch>
              <a:fillRect/>
            </a:stretch>
          </p:blipFill>
          <p:spPr bwMode="auto">
            <a:xfrm>
              <a:off x="287" y="311"/>
              <a:ext cx="5185" cy="3697"/>
            </a:xfrm>
            <a:prstGeom prst="rect">
              <a:avLst/>
            </a:prstGeom>
            <a:noFill/>
          </p:spPr>
        </p:pic>
        <p:sp>
          <p:nvSpPr>
            <p:cNvPr id="53261" name="Rectangle 13"/>
            <p:cNvSpPr>
              <a:spLocks noChangeArrowheads="1"/>
            </p:cNvSpPr>
            <p:nvPr/>
          </p:nvSpPr>
          <p:spPr bwMode="auto">
            <a:xfrm>
              <a:off x="1698" y="833"/>
              <a:ext cx="1949" cy="39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Energy source: </a:t>
              </a:r>
              <a:r>
                <a:rPr lang="en-US" sz="1400" b="1">
                  <a:solidFill>
                    <a:srgbClr val="231F20"/>
                  </a:solidFill>
                  <a:latin typeface="Arial" pitchFamily="34" charset="0"/>
                </a:rPr>
                <a:t>glucose; pyruvic acid;</a:t>
              </a:r>
              <a:endParaRPr lang="en-US" sz="1800" b="1">
                <a:latin typeface="Arial" pitchFamily="34" charset="0"/>
              </a:endParaRPr>
            </a:p>
            <a:p>
              <a:r>
                <a:rPr lang="en-US" sz="1400" b="1">
                  <a:solidFill>
                    <a:srgbClr val="231F20"/>
                  </a:solidFill>
                  <a:latin typeface="Arial" pitchFamily="34" charset="0"/>
                </a:rPr>
                <a:t>free fatty acids from adipose tissue;</a:t>
              </a:r>
              <a:endParaRPr lang="en-US" sz="1800" b="1">
                <a:latin typeface="Arial" pitchFamily="34" charset="0"/>
              </a:endParaRPr>
            </a:p>
            <a:p>
              <a:r>
                <a:rPr lang="en-US" sz="1400" b="1">
                  <a:solidFill>
                    <a:srgbClr val="231F20"/>
                  </a:solidFill>
                  <a:latin typeface="Arial" pitchFamily="34" charset="0"/>
                </a:rPr>
                <a:t>amino acids from protein catabolism</a:t>
              </a:r>
              <a:endParaRPr lang="en-US" sz="1400">
                <a:solidFill>
                  <a:srgbClr val="231F20"/>
                </a:solidFill>
                <a:latin typeface="Arial Black" pitchFamily="34" charset="0"/>
              </a:endParaRPr>
            </a:p>
          </p:txBody>
        </p:sp>
        <p:sp>
          <p:nvSpPr>
            <p:cNvPr id="53262" name="Rectangle 14"/>
            <p:cNvSpPr>
              <a:spLocks noChangeArrowheads="1"/>
            </p:cNvSpPr>
            <p:nvPr/>
          </p:nvSpPr>
          <p:spPr bwMode="auto">
            <a:xfrm>
              <a:off x="2198" y="389"/>
              <a:ext cx="1174" cy="313"/>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pitchFamily="34" charset="0"/>
                </a:rPr>
                <a:t>(c)</a:t>
              </a:r>
              <a:r>
                <a:rPr lang="en-US" sz="1500">
                  <a:solidFill>
                    <a:srgbClr val="231F20"/>
                  </a:solidFill>
                  <a:latin typeface="Arial Black" pitchFamily="34" charset="0"/>
                </a:rPr>
                <a:t> Aerobic pathway</a:t>
              </a:r>
              <a:endParaRPr lang="en-US" sz="1800">
                <a:latin typeface="Arial" pitchFamily="34" charset="0"/>
              </a:endParaRPr>
            </a:p>
            <a:p>
              <a:endParaRPr lang="en-US" sz="1800">
                <a:latin typeface="Arial" pitchFamily="34" charset="0"/>
              </a:endParaRPr>
            </a:p>
          </p:txBody>
        </p:sp>
        <p:sp>
          <p:nvSpPr>
            <p:cNvPr id="53263" name="Rectangle 15"/>
            <p:cNvSpPr>
              <a:spLocks noChangeArrowheads="1"/>
            </p:cNvSpPr>
            <p:nvPr/>
          </p:nvSpPr>
          <p:spPr bwMode="auto">
            <a:xfrm>
              <a:off x="1696" y="641"/>
              <a:ext cx="1534" cy="144"/>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Aerobic cellular respiration</a:t>
              </a:r>
              <a:endParaRPr lang="en-US" sz="1800">
                <a:latin typeface="Arial" pitchFamily="34" charset="0"/>
              </a:endParaRPr>
            </a:p>
          </p:txBody>
        </p:sp>
        <p:sp>
          <p:nvSpPr>
            <p:cNvPr id="53264" name="Rectangle 16"/>
            <p:cNvSpPr>
              <a:spLocks noChangeArrowheads="1"/>
            </p:cNvSpPr>
            <p:nvPr/>
          </p:nvSpPr>
          <p:spPr bwMode="auto">
            <a:xfrm>
              <a:off x="1698" y="3497"/>
              <a:ext cx="1160" cy="14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Oxygen use:</a:t>
              </a:r>
              <a:r>
                <a:rPr lang="en-US" sz="1400" b="1">
                  <a:solidFill>
                    <a:srgbClr val="231F20"/>
                  </a:solidFill>
                  <a:latin typeface="Arial" pitchFamily="34" charset="0"/>
                </a:rPr>
                <a:t> Required</a:t>
              </a:r>
              <a:endParaRPr lang="en-US" sz="1800">
                <a:latin typeface="Arial" pitchFamily="34" charset="0"/>
              </a:endParaRPr>
            </a:p>
          </p:txBody>
        </p:sp>
        <p:sp>
          <p:nvSpPr>
            <p:cNvPr id="53265" name="Rectangle 17"/>
            <p:cNvSpPr>
              <a:spLocks noChangeArrowheads="1"/>
            </p:cNvSpPr>
            <p:nvPr/>
          </p:nvSpPr>
          <p:spPr bwMode="auto">
            <a:xfrm>
              <a:off x="1698" y="3623"/>
              <a:ext cx="2007" cy="144"/>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Products:</a:t>
              </a:r>
              <a:r>
                <a:rPr lang="en-US" sz="1400" b="1">
                  <a:solidFill>
                    <a:srgbClr val="231F20"/>
                  </a:solidFill>
                  <a:latin typeface="Arial" pitchFamily="34" charset="0"/>
                </a:rPr>
                <a:t> 32 ATP per glucose, CO</a:t>
              </a:r>
              <a:r>
                <a:rPr lang="en-US" sz="1400" b="1" baseline="-25000">
                  <a:solidFill>
                    <a:srgbClr val="231F20"/>
                  </a:solidFill>
                  <a:latin typeface="Arial" pitchFamily="34" charset="0"/>
                </a:rPr>
                <a:t>2</a:t>
              </a:r>
              <a:r>
                <a:rPr lang="en-US" sz="1400" b="1">
                  <a:solidFill>
                    <a:srgbClr val="231F20"/>
                  </a:solidFill>
                  <a:latin typeface="Arial" pitchFamily="34" charset="0"/>
                </a:rPr>
                <a:t>, H</a:t>
              </a:r>
              <a:r>
                <a:rPr lang="en-US" sz="1400" b="1" baseline="-25000">
                  <a:solidFill>
                    <a:srgbClr val="231F20"/>
                  </a:solidFill>
                  <a:latin typeface="Arial" pitchFamily="34" charset="0"/>
                </a:rPr>
                <a:t>2</a:t>
              </a:r>
              <a:r>
                <a:rPr lang="en-US" sz="1400" b="1">
                  <a:solidFill>
                    <a:srgbClr val="231F20"/>
                  </a:solidFill>
                  <a:latin typeface="Arial" pitchFamily="34" charset="0"/>
                </a:rPr>
                <a:t>O</a:t>
              </a:r>
              <a:endParaRPr lang="en-US" sz="1800">
                <a:latin typeface="Arial" pitchFamily="34" charset="0"/>
              </a:endParaRPr>
            </a:p>
          </p:txBody>
        </p:sp>
        <p:sp>
          <p:nvSpPr>
            <p:cNvPr id="53266" name="Rectangle 18"/>
            <p:cNvSpPr>
              <a:spLocks noChangeArrowheads="1"/>
            </p:cNvSpPr>
            <p:nvPr/>
          </p:nvSpPr>
          <p:spPr bwMode="auto">
            <a:xfrm>
              <a:off x="1698" y="3749"/>
              <a:ext cx="1982" cy="14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Duration of energy provision: </a:t>
              </a:r>
              <a:r>
                <a:rPr lang="en-US" sz="1400" b="1">
                  <a:solidFill>
                    <a:srgbClr val="231F20"/>
                  </a:solidFill>
                  <a:latin typeface="Arial" pitchFamily="34" charset="0"/>
                </a:rPr>
                <a:t>Hours</a:t>
              </a:r>
              <a:r>
                <a:rPr lang="en-US" sz="1400">
                  <a:solidFill>
                    <a:srgbClr val="231F20"/>
                  </a:solidFill>
                  <a:latin typeface="Arial Black" pitchFamily="34" charset="0"/>
                </a:rPr>
                <a:t> </a:t>
              </a:r>
            </a:p>
          </p:txBody>
        </p:sp>
        <p:sp>
          <p:nvSpPr>
            <p:cNvPr id="53267" name="Rectangle 19"/>
            <p:cNvSpPr>
              <a:spLocks noChangeArrowheads="1"/>
            </p:cNvSpPr>
            <p:nvPr/>
          </p:nvSpPr>
          <p:spPr bwMode="auto">
            <a:xfrm>
              <a:off x="2315" y="1406"/>
              <a:ext cx="1146" cy="368"/>
            </a:xfrm>
            <a:prstGeom prst="rect">
              <a:avLst/>
            </a:prstGeom>
            <a:noFill/>
            <a:ln w="9525">
              <a:noFill/>
              <a:miter lim="800000"/>
              <a:headEnd/>
              <a:tailEnd/>
            </a:ln>
          </p:spPr>
          <p:txBody>
            <a:bodyPr wrap="none" lIns="0" tIns="0" rIns="0" bIns="0">
              <a:spAutoFit/>
            </a:bodyPr>
            <a:lstStyle/>
            <a:p>
              <a:pPr algn="ctr"/>
              <a:r>
                <a:rPr lang="en-US" sz="1400" b="1">
                  <a:solidFill>
                    <a:srgbClr val="231F20"/>
                  </a:solidFill>
                  <a:latin typeface="Arial" pitchFamily="34" charset="0"/>
                </a:rPr>
                <a:t>Glucose (from</a:t>
              </a:r>
            </a:p>
            <a:p>
              <a:pPr algn="ctr"/>
              <a:r>
                <a:rPr lang="en-US" sz="1400" b="1">
                  <a:solidFill>
                    <a:srgbClr val="231F20"/>
                  </a:solidFill>
                  <a:latin typeface="Arial" pitchFamily="34" charset="0"/>
                </a:rPr>
                <a:t>glycogen breakdown or</a:t>
              </a:r>
              <a:endParaRPr lang="en-US" sz="1800" b="1">
                <a:latin typeface="Arial" pitchFamily="34" charset="0"/>
              </a:endParaRPr>
            </a:p>
            <a:p>
              <a:pPr algn="ctr"/>
              <a:r>
                <a:rPr lang="en-US" sz="1400" b="1">
                  <a:solidFill>
                    <a:srgbClr val="231F20"/>
                  </a:solidFill>
                  <a:latin typeface="Arial" pitchFamily="34" charset="0"/>
                </a:rPr>
                <a:t>delivered from blood)</a:t>
              </a:r>
              <a:endParaRPr lang="en-US" sz="1800" b="1">
                <a:latin typeface="Arial" pitchFamily="34" charset="0"/>
              </a:endParaRPr>
            </a:p>
          </p:txBody>
        </p:sp>
        <p:sp>
          <p:nvSpPr>
            <p:cNvPr id="53268" name="Rectangle 20"/>
            <p:cNvSpPr>
              <a:spLocks noChangeArrowheads="1"/>
            </p:cNvSpPr>
            <p:nvPr/>
          </p:nvSpPr>
          <p:spPr bwMode="auto">
            <a:xfrm>
              <a:off x="3452" y="2939"/>
              <a:ext cx="114" cy="122"/>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32</a:t>
              </a:r>
              <a:endParaRPr lang="en-US" sz="1800" b="1">
                <a:latin typeface="Arial" pitchFamily="34" charset="0"/>
              </a:endParaRPr>
            </a:p>
          </p:txBody>
        </p:sp>
        <p:sp>
          <p:nvSpPr>
            <p:cNvPr id="53269" name="Rectangle 21"/>
            <p:cNvSpPr>
              <a:spLocks noChangeArrowheads="1"/>
            </p:cNvSpPr>
            <p:nvPr/>
          </p:nvSpPr>
          <p:spPr bwMode="auto">
            <a:xfrm>
              <a:off x="3592" y="1863"/>
              <a:ext cx="117" cy="123"/>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O</a:t>
              </a:r>
              <a:r>
                <a:rPr lang="en-US" sz="1400" b="1" baseline="-25000">
                  <a:solidFill>
                    <a:srgbClr val="231F20"/>
                  </a:solidFill>
                  <a:latin typeface="Arial" pitchFamily="34" charset="0"/>
                </a:rPr>
                <a:t>2</a:t>
              </a:r>
            </a:p>
          </p:txBody>
        </p:sp>
        <p:sp>
          <p:nvSpPr>
            <p:cNvPr id="53270" name="Rectangle 22"/>
            <p:cNvSpPr>
              <a:spLocks noChangeArrowheads="1"/>
            </p:cNvSpPr>
            <p:nvPr/>
          </p:nvSpPr>
          <p:spPr bwMode="auto">
            <a:xfrm>
              <a:off x="3592" y="2247"/>
              <a:ext cx="117" cy="123"/>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O</a:t>
              </a:r>
              <a:r>
                <a:rPr lang="en-US" sz="1400" b="1" baseline="-25000">
                  <a:solidFill>
                    <a:srgbClr val="231F20"/>
                  </a:solidFill>
                  <a:latin typeface="Arial" pitchFamily="34" charset="0"/>
                </a:rPr>
                <a:t>2</a:t>
              </a:r>
              <a:endParaRPr lang="en-US" sz="1800" b="1">
                <a:latin typeface="Arial" pitchFamily="34" charset="0"/>
              </a:endParaRPr>
            </a:p>
          </p:txBody>
        </p:sp>
        <p:sp>
          <p:nvSpPr>
            <p:cNvPr id="53271" name="Rectangle 23"/>
            <p:cNvSpPr>
              <a:spLocks noChangeArrowheads="1"/>
            </p:cNvSpPr>
            <p:nvPr/>
          </p:nvSpPr>
          <p:spPr bwMode="auto">
            <a:xfrm>
              <a:off x="2658" y="3155"/>
              <a:ext cx="190" cy="122"/>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H</a:t>
              </a:r>
              <a:r>
                <a:rPr lang="en-US" sz="1400" b="1" baseline="-25000">
                  <a:solidFill>
                    <a:srgbClr val="231F20"/>
                  </a:solidFill>
                  <a:latin typeface="Arial" pitchFamily="34" charset="0"/>
                </a:rPr>
                <a:t>2</a:t>
              </a:r>
              <a:r>
                <a:rPr lang="en-US" sz="1400" b="1">
                  <a:solidFill>
                    <a:srgbClr val="231F20"/>
                  </a:solidFill>
                  <a:latin typeface="Arial" pitchFamily="34" charset="0"/>
                </a:rPr>
                <a:t>O</a:t>
              </a:r>
              <a:endParaRPr lang="en-US" sz="1800" b="1">
                <a:latin typeface="Arial" pitchFamily="34" charset="0"/>
              </a:endParaRPr>
            </a:p>
          </p:txBody>
        </p:sp>
        <p:sp>
          <p:nvSpPr>
            <p:cNvPr id="53272" name="Rectangle 24"/>
            <p:cNvSpPr>
              <a:spLocks noChangeArrowheads="1"/>
            </p:cNvSpPr>
            <p:nvPr/>
          </p:nvSpPr>
          <p:spPr bwMode="auto">
            <a:xfrm>
              <a:off x="2090" y="2999"/>
              <a:ext cx="190" cy="123"/>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CO</a:t>
              </a:r>
              <a:r>
                <a:rPr lang="en-US" sz="1400" b="1" baseline="-25000">
                  <a:solidFill>
                    <a:srgbClr val="231F20"/>
                  </a:solidFill>
                  <a:latin typeface="Arial" pitchFamily="34" charset="0"/>
                </a:rPr>
                <a:t>2</a:t>
              </a:r>
              <a:endParaRPr lang="en-US" sz="1800" b="1">
                <a:latin typeface="Arial" pitchFamily="34" charset="0"/>
              </a:endParaRPr>
            </a:p>
          </p:txBody>
        </p:sp>
        <p:sp>
          <p:nvSpPr>
            <p:cNvPr id="53273" name="Rectangle 25"/>
            <p:cNvSpPr>
              <a:spLocks noChangeArrowheads="1"/>
            </p:cNvSpPr>
            <p:nvPr/>
          </p:nvSpPr>
          <p:spPr bwMode="auto">
            <a:xfrm>
              <a:off x="2536" y="2035"/>
              <a:ext cx="602" cy="123"/>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Pyruvic acid</a:t>
              </a:r>
              <a:endParaRPr lang="en-US" sz="1800" b="1">
                <a:latin typeface="Arial" pitchFamily="34" charset="0"/>
              </a:endParaRPr>
            </a:p>
          </p:txBody>
        </p:sp>
        <p:sp>
          <p:nvSpPr>
            <p:cNvPr id="53274" name="Rectangle 26"/>
            <p:cNvSpPr>
              <a:spLocks noChangeArrowheads="1"/>
            </p:cNvSpPr>
            <p:nvPr/>
          </p:nvSpPr>
          <p:spPr bwMode="auto">
            <a:xfrm>
              <a:off x="1758" y="2157"/>
              <a:ext cx="260" cy="24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Fatty</a:t>
              </a:r>
            </a:p>
            <a:p>
              <a:r>
                <a:rPr lang="en-US" sz="1400" b="1">
                  <a:solidFill>
                    <a:srgbClr val="231F20"/>
                  </a:solidFill>
                  <a:latin typeface="Arial" pitchFamily="34" charset="0"/>
                </a:rPr>
                <a:t>acids</a:t>
              </a:r>
              <a:endParaRPr lang="en-US" sz="1800" b="1">
                <a:latin typeface="Arial" pitchFamily="34" charset="0"/>
              </a:endParaRPr>
            </a:p>
          </p:txBody>
        </p:sp>
        <p:sp>
          <p:nvSpPr>
            <p:cNvPr id="53275" name="Rectangle 27"/>
            <p:cNvSpPr>
              <a:spLocks noChangeArrowheads="1"/>
            </p:cNvSpPr>
            <p:nvPr/>
          </p:nvSpPr>
          <p:spPr bwMode="auto">
            <a:xfrm>
              <a:off x="1718" y="2547"/>
              <a:ext cx="319" cy="24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Amino</a:t>
              </a:r>
            </a:p>
            <a:p>
              <a:r>
                <a:rPr lang="en-US" sz="1400" b="1">
                  <a:solidFill>
                    <a:srgbClr val="231F20"/>
                  </a:solidFill>
                  <a:latin typeface="Arial" pitchFamily="34" charset="0"/>
                </a:rPr>
                <a:t>acids</a:t>
              </a:r>
              <a:endParaRPr lang="en-US" sz="1800" b="1">
                <a:latin typeface="Arial" pitchFamily="34" charset="0"/>
              </a:endParaRPr>
            </a:p>
          </p:txBody>
        </p:sp>
        <p:sp>
          <p:nvSpPr>
            <p:cNvPr id="53276" name="Rectangle 28"/>
            <p:cNvSpPr>
              <a:spLocks noChangeArrowheads="1"/>
            </p:cNvSpPr>
            <p:nvPr/>
          </p:nvSpPr>
          <p:spPr bwMode="auto">
            <a:xfrm>
              <a:off x="2398" y="2499"/>
              <a:ext cx="852" cy="123"/>
            </a:xfrm>
            <a:prstGeom prst="rect">
              <a:avLst/>
            </a:prstGeom>
            <a:noFill/>
            <a:ln w="9525">
              <a:noFill/>
              <a:miter lim="800000"/>
              <a:headEnd/>
              <a:tailEnd/>
            </a:ln>
          </p:spPr>
          <p:txBody>
            <a:bodyPr wrap="none" lIns="0" tIns="0" rIns="0" bIns="0">
              <a:spAutoFit/>
            </a:bodyPr>
            <a:lstStyle/>
            <a:p>
              <a:r>
                <a:rPr lang="en-US" sz="1400" i="1">
                  <a:solidFill>
                    <a:srgbClr val="FFFFFF"/>
                  </a:solidFill>
                  <a:latin typeface="Arial" pitchFamily="34" charset="0"/>
                </a:rPr>
                <a:t>Aerobic respiration</a:t>
              </a:r>
              <a:endParaRPr lang="en-US" sz="1800">
                <a:latin typeface="Arial" pitchFamily="34" charset="0"/>
              </a:endParaRPr>
            </a:p>
          </p:txBody>
        </p:sp>
        <p:sp>
          <p:nvSpPr>
            <p:cNvPr id="53277" name="Rectangle 29"/>
            <p:cNvSpPr>
              <a:spLocks noChangeArrowheads="1"/>
            </p:cNvSpPr>
            <p:nvPr/>
          </p:nvSpPr>
          <p:spPr bwMode="auto">
            <a:xfrm>
              <a:off x="2398" y="2625"/>
              <a:ext cx="693" cy="122"/>
            </a:xfrm>
            <a:prstGeom prst="rect">
              <a:avLst/>
            </a:prstGeom>
            <a:noFill/>
            <a:ln w="9525">
              <a:noFill/>
              <a:miter lim="800000"/>
              <a:headEnd/>
              <a:tailEnd/>
            </a:ln>
          </p:spPr>
          <p:txBody>
            <a:bodyPr wrap="none" lIns="0" tIns="0" rIns="0" bIns="0">
              <a:spAutoFit/>
            </a:bodyPr>
            <a:lstStyle/>
            <a:p>
              <a:r>
                <a:rPr lang="en-US" sz="1400" i="1">
                  <a:solidFill>
                    <a:srgbClr val="FFFFFF"/>
                  </a:solidFill>
                  <a:latin typeface="Arial" pitchFamily="34" charset="0"/>
                </a:rPr>
                <a:t>in mitochondria</a:t>
              </a:r>
              <a:endParaRPr lang="en-US" sz="1800">
                <a:latin typeface="Arial" pitchFamily="34" charset="0"/>
              </a:endParaRPr>
            </a:p>
          </p:txBody>
        </p:sp>
        <p:sp>
          <p:nvSpPr>
            <p:cNvPr id="53278" name="Rectangle 30"/>
            <p:cNvSpPr>
              <a:spLocks noChangeArrowheads="1"/>
            </p:cNvSpPr>
            <p:nvPr/>
          </p:nvSpPr>
          <p:spPr bwMode="auto">
            <a:xfrm>
              <a:off x="2392" y="2493"/>
              <a:ext cx="937" cy="24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Aerobic respiration</a:t>
              </a:r>
            </a:p>
            <a:p>
              <a:r>
                <a:rPr lang="en-US" sz="1400" b="1">
                  <a:solidFill>
                    <a:srgbClr val="231F20"/>
                  </a:solidFill>
                  <a:latin typeface="Arial" pitchFamily="34" charset="0"/>
                </a:rPr>
                <a:t>in mitochondria</a:t>
              </a:r>
              <a:endParaRPr lang="en-US" sz="1800" b="1">
                <a:latin typeface="Arial" pitchFamily="34" charset="0"/>
              </a:endParaRPr>
            </a:p>
          </p:txBody>
        </p:sp>
        <p:sp>
          <p:nvSpPr>
            <p:cNvPr id="53279" name="Rectangle 31"/>
            <p:cNvSpPr>
              <a:spLocks noChangeArrowheads="1"/>
            </p:cNvSpPr>
            <p:nvPr/>
          </p:nvSpPr>
          <p:spPr bwMode="auto">
            <a:xfrm>
              <a:off x="3708" y="2941"/>
              <a:ext cx="205" cy="123"/>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ATP</a:t>
              </a:r>
              <a:endParaRPr lang="en-US" sz="1800" b="1">
                <a:latin typeface="Arial" pitchFamily="34" charset="0"/>
              </a:endParaRPr>
            </a:p>
          </p:txBody>
        </p:sp>
        <p:sp>
          <p:nvSpPr>
            <p:cNvPr id="53280" name="Line 32"/>
            <p:cNvSpPr>
              <a:spLocks noChangeShapeType="1"/>
            </p:cNvSpPr>
            <p:nvPr/>
          </p:nvSpPr>
          <p:spPr bwMode="auto">
            <a:xfrm>
              <a:off x="3534" y="1798"/>
              <a:ext cx="250" cy="268"/>
            </a:xfrm>
            <a:prstGeom prst="line">
              <a:avLst/>
            </a:prstGeom>
            <a:noFill/>
            <a:ln w="22225">
              <a:solidFill>
                <a:srgbClr val="231F20"/>
              </a:solidFill>
              <a:round/>
              <a:headEnd/>
              <a:tailEnd/>
            </a:ln>
          </p:spPr>
          <p:txBody>
            <a:bodyPr/>
            <a:lstStyle/>
            <a:p>
              <a:endParaRPr lang="en-US"/>
            </a:p>
          </p:txBody>
        </p:sp>
        <p:sp>
          <p:nvSpPr>
            <p:cNvPr id="53281" name="Line 33"/>
            <p:cNvSpPr>
              <a:spLocks noChangeShapeType="1"/>
            </p:cNvSpPr>
            <p:nvPr/>
          </p:nvSpPr>
          <p:spPr bwMode="auto">
            <a:xfrm flipH="1">
              <a:off x="3534" y="1798"/>
              <a:ext cx="250" cy="268"/>
            </a:xfrm>
            <a:prstGeom prst="line">
              <a:avLst/>
            </a:prstGeom>
            <a:noFill/>
            <a:ln w="22225">
              <a:solidFill>
                <a:srgbClr val="231F20"/>
              </a:solidFill>
              <a:round/>
              <a:headEnd/>
              <a:tailEnd/>
            </a:ln>
          </p:spPr>
          <p:txBody>
            <a:bodyPr/>
            <a:lstStyle/>
            <a:p>
              <a:endParaRPr lang="en-US"/>
            </a:p>
          </p:txBody>
        </p:sp>
        <p:sp>
          <p:nvSpPr>
            <p:cNvPr id="53282" name="Rectangle 34"/>
            <p:cNvSpPr>
              <a:spLocks noChangeArrowheads="1"/>
            </p:cNvSpPr>
            <p:nvPr/>
          </p:nvSpPr>
          <p:spPr bwMode="auto">
            <a:xfrm>
              <a:off x="3440" y="3201"/>
              <a:ext cx="578" cy="246"/>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pitchFamily="34" charset="0"/>
                </a:rPr>
                <a:t>net gain per</a:t>
              </a:r>
            </a:p>
            <a:p>
              <a:r>
                <a:rPr lang="en-US" sz="1400" b="1">
                  <a:solidFill>
                    <a:srgbClr val="231F20"/>
                  </a:solidFill>
                  <a:latin typeface="Arial" pitchFamily="34" charset="0"/>
                </a:rPr>
                <a:t>glucose</a:t>
              </a:r>
              <a:endParaRPr lang="en-US" sz="1800" b="1">
                <a:latin typeface="Arial" pitchFamily="34" charset="0"/>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b="1">
                <a:latin typeface="Arial" pitchFamily="34" charset="0"/>
              </a:rPr>
              <a:t>Figure 9.20</a:t>
            </a:r>
          </a:p>
        </p:txBody>
      </p:sp>
      <p:grpSp>
        <p:nvGrpSpPr>
          <p:cNvPr id="65543" name="Group 7"/>
          <p:cNvGrpSpPr>
            <a:grpSpLocks/>
          </p:cNvGrpSpPr>
          <p:nvPr/>
        </p:nvGrpSpPr>
        <p:grpSpPr bwMode="auto">
          <a:xfrm>
            <a:off x="225425" y="76200"/>
            <a:ext cx="8689975" cy="6196013"/>
            <a:chOff x="287" y="311"/>
            <a:chExt cx="5185" cy="3697"/>
          </a:xfrm>
        </p:grpSpPr>
        <p:pic>
          <p:nvPicPr>
            <p:cNvPr id="65544" name="Picture 8" descr="09_20_0"/>
            <p:cNvPicPr>
              <a:picLocks noChangeAspect="1" noChangeArrowheads="1"/>
            </p:cNvPicPr>
            <p:nvPr/>
          </p:nvPicPr>
          <p:blipFill>
            <a:blip r:embed="rId2" cstate="print"/>
            <a:srcRect/>
            <a:stretch>
              <a:fillRect/>
            </a:stretch>
          </p:blipFill>
          <p:spPr bwMode="auto">
            <a:xfrm>
              <a:off x="287" y="311"/>
              <a:ext cx="5185" cy="3697"/>
            </a:xfrm>
            <a:prstGeom prst="rect">
              <a:avLst/>
            </a:prstGeom>
            <a:noFill/>
          </p:spPr>
        </p:pic>
        <p:sp>
          <p:nvSpPr>
            <p:cNvPr id="65545" name="Line 9"/>
            <p:cNvSpPr>
              <a:spLocks noChangeShapeType="1"/>
            </p:cNvSpPr>
            <p:nvPr/>
          </p:nvSpPr>
          <p:spPr bwMode="auto">
            <a:xfrm>
              <a:off x="773" y="2785"/>
              <a:ext cx="1" cy="76"/>
            </a:xfrm>
            <a:prstGeom prst="line">
              <a:avLst/>
            </a:prstGeom>
            <a:noFill/>
            <a:ln w="12700">
              <a:solidFill>
                <a:srgbClr val="231F20"/>
              </a:solidFill>
              <a:round/>
              <a:headEnd/>
              <a:tailEnd/>
            </a:ln>
          </p:spPr>
          <p:txBody>
            <a:bodyPr/>
            <a:lstStyle/>
            <a:p>
              <a:endParaRPr lang="en-US"/>
            </a:p>
          </p:txBody>
        </p:sp>
        <p:sp>
          <p:nvSpPr>
            <p:cNvPr id="65546" name="Line 10"/>
            <p:cNvSpPr>
              <a:spLocks noChangeShapeType="1"/>
            </p:cNvSpPr>
            <p:nvPr/>
          </p:nvSpPr>
          <p:spPr bwMode="auto">
            <a:xfrm>
              <a:off x="1541" y="2785"/>
              <a:ext cx="1" cy="76"/>
            </a:xfrm>
            <a:prstGeom prst="line">
              <a:avLst/>
            </a:prstGeom>
            <a:noFill/>
            <a:ln w="12700">
              <a:solidFill>
                <a:srgbClr val="231F20"/>
              </a:solidFill>
              <a:round/>
              <a:headEnd/>
              <a:tailEnd/>
            </a:ln>
          </p:spPr>
          <p:txBody>
            <a:bodyPr/>
            <a:lstStyle/>
            <a:p>
              <a:endParaRPr lang="en-US"/>
            </a:p>
          </p:txBody>
        </p:sp>
        <p:sp>
          <p:nvSpPr>
            <p:cNvPr id="65547" name="Line 11"/>
            <p:cNvSpPr>
              <a:spLocks noChangeShapeType="1"/>
            </p:cNvSpPr>
            <p:nvPr/>
          </p:nvSpPr>
          <p:spPr bwMode="auto">
            <a:xfrm>
              <a:off x="2972" y="2785"/>
              <a:ext cx="1" cy="76"/>
            </a:xfrm>
            <a:prstGeom prst="line">
              <a:avLst/>
            </a:prstGeom>
            <a:noFill/>
            <a:ln w="12700">
              <a:solidFill>
                <a:srgbClr val="231F20"/>
              </a:solidFill>
              <a:round/>
              <a:headEnd/>
              <a:tailEnd/>
            </a:ln>
          </p:spPr>
          <p:txBody>
            <a:bodyPr/>
            <a:lstStyle/>
            <a:p>
              <a:endParaRPr lang="en-US"/>
            </a:p>
          </p:txBody>
        </p:sp>
        <p:sp>
          <p:nvSpPr>
            <p:cNvPr id="65548" name="Line 12"/>
            <p:cNvSpPr>
              <a:spLocks noChangeShapeType="1"/>
            </p:cNvSpPr>
            <p:nvPr/>
          </p:nvSpPr>
          <p:spPr bwMode="auto">
            <a:xfrm>
              <a:off x="4808" y="2785"/>
              <a:ext cx="1" cy="76"/>
            </a:xfrm>
            <a:prstGeom prst="line">
              <a:avLst/>
            </a:prstGeom>
            <a:noFill/>
            <a:ln w="12700">
              <a:solidFill>
                <a:srgbClr val="231F20"/>
              </a:solidFill>
              <a:round/>
              <a:headEnd/>
              <a:tailEnd/>
            </a:ln>
          </p:spPr>
          <p:txBody>
            <a:bodyPr/>
            <a:lstStyle/>
            <a:p>
              <a:endParaRPr lang="en-US"/>
            </a:p>
          </p:txBody>
        </p:sp>
        <p:sp>
          <p:nvSpPr>
            <p:cNvPr id="65549" name="Rectangle 13"/>
            <p:cNvSpPr>
              <a:spLocks noChangeArrowheads="1"/>
            </p:cNvSpPr>
            <p:nvPr/>
          </p:nvSpPr>
          <p:spPr bwMode="auto">
            <a:xfrm>
              <a:off x="1578" y="755"/>
              <a:ext cx="1174" cy="129"/>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pitchFamily="34" charset="0"/>
                </a:rPr>
                <a:t>Short-duration exercise</a:t>
              </a:r>
              <a:endParaRPr lang="en-US" sz="1800">
                <a:latin typeface="Arial" pitchFamily="34" charset="0"/>
              </a:endParaRPr>
            </a:p>
          </p:txBody>
        </p:sp>
        <p:sp>
          <p:nvSpPr>
            <p:cNvPr id="65550" name="Rectangle 14"/>
            <p:cNvSpPr>
              <a:spLocks noChangeArrowheads="1"/>
            </p:cNvSpPr>
            <p:nvPr/>
          </p:nvSpPr>
          <p:spPr bwMode="auto">
            <a:xfrm>
              <a:off x="4320" y="701"/>
              <a:ext cx="946" cy="258"/>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pitchFamily="34" charset="0"/>
                </a:rPr>
                <a:t>Prolonged-duration</a:t>
              </a:r>
            </a:p>
            <a:p>
              <a:r>
                <a:rPr lang="en-US" sz="1200">
                  <a:solidFill>
                    <a:srgbClr val="231F20"/>
                  </a:solidFill>
                  <a:latin typeface="Arial Black" pitchFamily="34" charset="0"/>
                </a:rPr>
                <a:t>exercise</a:t>
              </a:r>
              <a:endParaRPr lang="en-US" sz="1800">
                <a:latin typeface="Arial" pitchFamily="34" charset="0"/>
              </a:endParaRPr>
            </a:p>
          </p:txBody>
        </p:sp>
        <p:sp>
          <p:nvSpPr>
            <p:cNvPr id="65551" name="Freeform 15"/>
            <p:cNvSpPr>
              <a:spLocks/>
            </p:cNvSpPr>
            <p:nvPr/>
          </p:nvSpPr>
          <p:spPr bwMode="auto">
            <a:xfrm>
              <a:off x="561" y="2565"/>
              <a:ext cx="46" cy="70"/>
            </a:xfrm>
            <a:custGeom>
              <a:avLst/>
              <a:gdLst/>
              <a:ahLst/>
              <a:cxnLst>
                <a:cxn ang="0">
                  <a:pos x="38" y="4"/>
                </a:cxn>
                <a:cxn ang="0">
                  <a:pos x="32" y="2"/>
                </a:cxn>
                <a:cxn ang="0">
                  <a:pos x="26" y="0"/>
                </a:cxn>
                <a:cxn ang="0">
                  <a:pos x="16" y="2"/>
                </a:cxn>
                <a:cxn ang="0">
                  <a:pos x="8" y="8"/>
                </a:cxn>
                <a:cxn ang="0">
                  <a:pos x="4" y="14"/>
                </a:cxn>
                <a:cxn ang="0">
                  <a:pos x="2" y="20"/>
                </a:cxn>
                <a:cxn ang="0">
                  <a:pos x="0" y="36"/>
                </a:cxn>
                <a:cxn ang="0">
                  <a:pos x="2" y="52"/>
                </a:cxn>
                <a:cxn ang="0">
                  <a:pos x="4" y="58"/>
                </a:cxn>
                <a:cxn ang="0">
                  <a:pos x="8" y="62"/>
                </a:cxn>
                <a:cxn ang="0">
                  <a:pos x="14" y="68"/>
                </a:cxn>
                <a:cxn ang="0">
                  <a:pos x="24" y="70"/>
                </a:cxn>
                <a:cxn ang="0">
                  <a:pos x="32" y="68"/>
                </a:cxn>
                <a:cxn ang="0">
                  <a:pos x="40" y="64"/>
                </a:cxn>
                <a:cxn ang="0">
                  <a:pos x="44" y="56"/>
                </a:cxn>
                <a:cxn ang="0">
                  <a:pos x="46" y="46"/>
                </a:cxn>
                <a:cxn ang="0">
                  <a:pos x="44" y="38"/>
                </a:cxn>
                <a:cxn ang="0">
                  <a:pos x="40" y="30"/>
                </a:cxn>
                <a:cxn ang="0">
                  <a:pos x="34" y="26"/>
                </a:cxn>
                <a:cxn ang="0">
                  <a:pos x="26" y="24"/>
                </a:cxn>
                <a:cxn ang="0">
                  <a:pos x="20" y="26"/>
                </a:cxn>
                <a:cxn ang="0">
                  <a:pos x="14" y="30"/>
                </a:cxn>
                <a:cxn ang="0">
                  <a:pos x="16" y="20"/>
                </a:cxn>
                <a:cxn ang="0">
                  <a:pos x="18" y="14"/>
                </a:cxn>
                <a:cxn ang="0">
                  <a:pos x="20" y="12"/>
                </a:cxn>
                <a:cxn ang="0">
                  <a:pos x="24" y="10"/>
                </a:cxn>
                <a:cxn ang="0">
                  <a:pos x="30" y="12"/>
                </a:cxn>
                <a:cxn ang="0">
                  <a:pos x="32" y="18"/>
                </a:cxn>
                <a:cxn ang="0">
                  <a:pos x="44" y="18"/>
                </a:cxn>
                <a:cxn ang="0">
                  <a:pos x="42" y="10"/>
                </a:cxn>
                <a:cxn ang="0">
                  <a:pos x="40" y="4"/>
                </a:cxn>
                <a:cxn ang="0">
                  <a:pos x="38" y="4"/>
                </a:cxn>
                <a:cxn ang="0">
                  <a:pos x="18" y="38"/>
                </a:cxn>
                <a:cxn ang="0">
                  <a:pos x="20" y="34"/>
                </a:cxn>
                <a:cxn ang="0">
                  <a:pos x="24" y="34"/>
                </a:cxn>
                <a:cxn ang="0">
                  <a:pos x="28" y="34"/>
                </a:cxn>
                <a:cxn ang="0">
                  <a:pos x="30" y="38"/>
                </a:cxn>
                <a:cxn ang="0">
                  <a:pos x="32" y="42"/>
                </a:cxn>
                <a:cxn ang="0">
                  <a:pos x="34" y="48"/>
                </a:cxn>
                <a:cxn ang="0">
                  <a:pos x="32" y="52"/>
                </a:cxn>
                <a:cxn ang="0">
                  <a:pos x="30" y="56"/>
                </a:cxn>
                <a:cxn ang="0">
                  <a:pos x="28" y="58"/>
                </a:cxn>
                <a:cxn ang="0">
                  <a:pos x="24" y="60"/>
                </a:cxn>
                <a:cxn ang="0">
                  <a:pos x="22" y="58"/>
                </a:cxn>
                <a:cxn ang="0">
                  <a:pos x="18" y="56"/>
                </a:cxn>
                <a:cxn ang="0">
                  <a:pos x="16" y="52"/>
                </a:cxn>
                <a:cxn ang="0">
                  <a:pos x="16" y="46"/>
                </a:cxn>
                <a:cxn ang="0">
                  <a:pos x="16" y="40"/>
                </a:cxn>
                <a:cxn ang="0">
                  <a:pos x="18" y="38"/>
                </a:cxn>
                <a:cxn ang="0">
                  <a:pos x="38" y="4"/>
                </a:cxn>
              </a:cxnLst>
              <a:rect l="0" t="0" r="r" b="b"/>
              <a:pathLst>
                <a:path w="46" h="70">
                  <a:moveTo>
                    <a:pt x="38" y="4"/>
                  </a:moveTo>
                  <a:lnTo>
                    <a:pt x="32" y="2"/>
                  </a:lnTo>
                  <a:lnTo>
                    <a:pt x="26" y="0"/>
                  </a:lnTo>
                  <a:lnTo>
                    <a:pt x="16" y="2"/>
                  </a:lnTo>
                  <a:lnTo>
                    <a:pt x="8" y="8"/>
                  </a:lnTo>
                  <a:lnTo>
                    <a:pt x="4" y="14"/>
                  </a:lnTo>
                  <a:lnTo>
                    <a:pt x="2" y="20"/>
                  </a:lnTo>
                  <a:lnTo>
                    <a:pt x="0" y="36"/>
                  </a:lnTo>
                  <a:lnTo>
                    <a:pt x="2" y="52"/>
                  </a:lnTo>
                  <a:lnTo>
                    <a:pt x="4" y="58"/>
                  </a:lnTo>
                  <a:lnTo>
                    <a:pt x="8" y="62"/>
                  </a:lnTo>
                  <a:lnTo>
                    <a:pt x="14" y="68"/>
                  </a:lnTo>
                  <a:lnTo>
                    <a:pt x="24" y="70"/>
                  </a:lnTo>
                  <a:lnTo>
                    <a:pt x="32" y="68"/>
                  </a:lnTo>
                  <a:lnTo>
                    <a:pt x="40" y="64"/>
                  </a:lnTo>
                  <a:lnTo>
                    <a:pt x="44" y="56"/>
                  </a:lnTo>
                  <a:lnTo>
                    <a:pt x="46" y="46"/>
                  </a:lnTo>
                  <a:lnTo>
                    <a:pt x="44" y="38"/>
                  </a:lnTo>
                  <a:lnTo>
                    <a:pt x="40" y="30"/>
                  </a:lnTo>
                  <a:lnTo>
                    <a:pt x="34" y="26"/>
                  </a:lnTo>
                  <a:lnTo>
                    <a:pt x="26" y="24"/>
                  </a:lnTo>
                  <a:lnTo>
                    <a:pt x="20" y="26"/>
                  </a:lnTo>
                  <a:lnTo>
                    <a:pt x="14" y="30"/>
                  </a:lnTo>
                  <a:lnTo>
                    <a:pt x="16" y="20"/>
                  </a:lnTo>
                  <a:lnTo>
                    <a:pt x="18" y="14"/>
                  </a:lnTo>
                  <a:lnTo>
                    <a:pt x="20" y="12"/>
                  </a:lnTo>
                  <a:lnTo>
                    <a:pt x="24" y="10"/>
                  </a:lnTo>
                  <a:lnTo>
                    <a:pt x="30" y="12"/>
                  </a:lnTo>
                  <a:lnTo>
                    <a:pt x="32" y="18"/>
                  </a:lnTo>
                  <a:lnTo>
                    <a:pt x="44" y="18"/>
                  </a:lnTo>
                  <a:lnTo>
                    <a:pt x="42" y="10"/>
                  </a:lnTo>
                  <a:lnTo>
                    <a:pt x="40" y="4"/>
                  </a:lnTo>
                  <a:lnTo>
                    <a:pt x="38" y="4"/>
                  </a:lnTo>
                  <a:lnTo>
                    <a:pt x="18" y="38"/>
                  </a:lnTo>
                  <a:lnTo>
                    <a:pt x="20" y="34"/>
                  </a:lnTo>
                  <a:lnTo>
                    <a:pt x="24" y="34"/>
                  </a:lnTo>
                  <a:lnTo>
                    <a:pt x="28" y="34"/>
                  </a:lnTo>
                  <a:lnTo>
                    <a:pt x="30" y="38"/>
                  </a:lnTo>
                  <a:lnTo>
                    <a:pt x="32" y="42"/>
                  </a:lnTo>
                  <a:lnTo>
                    <a:pt x="34" y="48"/>
                  </a:lnTo>
                  <a:lnTo>
                    <a:pt x="32" y="52"/>
                  </a:lnTo>
                  <a:lnTo>
                    <a:pt x="30" y="56"/>
                  </a:lnTo>
                  <a:lnTo>
                    <a:pt x="28" y="58"/>
                  </a:lnTo>
                  <a:lnTo>
                    <a:pt x="24" y="60"/>
                  </a:lnTo>
                  <a:lnTo>
                    <a:pt x="22" y="58"/>
                  </a:lnTo>
                  <a:lnTo>
                    <a:pt x="18" y="56"/>
                  </a:lnTo>
                  <a:lnTo>
                    <a:pt x="16" y="52"/>
                  </a:lnTo>
                  <a:lnTo>
                    <a:pt x="16" y="46"/>
                  </a:lnTo>
                  <a:lnTo>
                    <a:pt x="16" y="40"/>
                  </a:lnTo>
                  <a:lnTo>
                    <a:pt x="18" y="38"/>
                  </a:lnTo>
                  <a:lnTo>
                    <a:pt x="38" y="4"/>
                  </a:lnTo>
                  <a:close/>
                </a:path>
              </a:pathLst>
            </a:custGeom>
            <a:solidFill>
              <a:srgbClr val="231F20"/>
            </a:solidFill>
            <a:ln w="9525">
              <a:noFill/>
              <a:round/>
              <a:headEnd/>
              <a:tailEnd/>
            </a:ln>
          </p:spPr>
          <p:txBody>
            <a:bodyPr/>
            <a:lstStyle/>
            <a:p>
              <a:endParaRPr lang="en-US"/>
            </a:p>
          </p:txBody>
        </p:sp>
        <p:sp>
          <p:nvSpPr>
            <p:cNvPr id="65552" name="Freeform 16"/>
            <p:cNvSpPr>
              <a:spLocks/>
            </p:cNvSpPr>
            <p:nvPr/>
          </p:nvSpPr>
          <p:spPr bwMode="auto">
            <a:xfrm>
              <a:off x="637" y="2583"/>
              <a:ext cx="46" cy="52"/>
            </a:xfrm>
            <a:custGeom>
              <a:avLst/>
              <a:gdLst/>
              <a:ahLst/>
              <a:cxnLst>
                <a:cxn ang="0">
                  <a:pos x="8" y="48"/>
                </a:cxn>
                <a:cxn ang="0">
                  <a:pos x="16" y="52"/>
                </a:cxn>
                <a:cxn ang="0">
                  <a:pos x="24" y="52"/>
                </a:cxn>
                <a:cxn ang="0">
                  <a:pos x="34" y="50"/>
                </a:cxn>
                <a:cxn ang="0">
                  <a:pos x="40" y="48"/>
                </a:cxn>
                <a:cxn ang="0">
                  <a:pos x="44" y="42"/>
                </a:cxn>
                <a:cxn ang="0">
                  <a:pos x="46" y="36"/>
                </a:cxn>
                <a:cxn ang="0">
                  <a:pos x="46" y="30"/>
                </a:cxn>
                <a:cxn ang="0">
                  <a:pos x="42" y="26"/>
                </a:cxn>
                <a:cxn ang="0">
                  <a:pos x="36" y="22"/>
                </a:cxn>
                <a:cxn ang="0">
                  <a:pos x="28" y="20"/>
                </a:cxn>
                <a:cxn ang="0">
                  <a:pos x="16" y="16"/>
                </a:cxn>
                <a:cxn ang="0">
                  <a:pos x="14" y="14"/>
                </a:cxn>
                <a:cxn ang="0">
                  <a:pos x="16" y="12"/>
                </a:cxn>
                <a:cxn ang="0">
                  <a:pos x="24" y="10"/>
                </a:cxn>
                <a:cxn ang="0">
                  <a:pos x="30" y="12"/>
                </a:cxn>
                <a:cxn ang="0">
                  <a:pos x="32" y="16"/>
                </a:cxn>
                <a:cxn ang="0">
                  <a:pos x="44" y="14"/>
                </a:cxn>
                <a:cxn ang="0">
                  <a:pos x="42" y="8"/>
                </a:cxn>
                <a:cxn ang="0">
                  <a:pos x="38" y="4"/>
                </a:cxn>
                <a:cxn ang="0">
                  <a:pos x="32" y="0"/>
                </a:cxn>
                <a:cxn ang="0">
                  <a:pos x="24" y="0"/>
                </a:cxn>
                <a:cxn ang="0">
                  <a:pos x="14" y="2"/>
                </a:cxn>
                <a:cxn ang="0">
                  <a:pos x="8" y="4"/>
                </a:cxn>
                <a:cxn ang="0">
                  <a:pos x="4" y="10"/>
                </a:cxn>
                <a:cxn ang="0">
                  <a:pos x="2" y="16"/>
                </a:cxn>
                <a:cxn ang="0">
                  <a:pos x="4" y="22"/>
                </a:cxn>
                <a:cxn ang="0">
                  <a:pos x="8" y="26"/>
                </a:cxn>
                <a:cxn ang="0">
                  <a:pos x="16" y="30"/>
                </a:cxn>
                <a:cxn ang="0">
                  <a:pos x="28" y="34"/>
                </a:cxn>
                <a:cxn ang="0">
                  <a:pos x="32" y="34"/>
                </a:cxn>
                <a:cxn ang="0">
                  <a:pos x="34" y="38"/>
                </a:cxn>
                <a:cxn ang="0">
                  <a:pos x="32" y="40"/>
                </a:cxn>
                <a:cxn ang="0">
                  <a:pos x="28" y="42"/>
                </a:cxn>
                <a:cxn ang="0">
                  <a:pos x="24" y="42"/>
                </a:cxn>
                <a:cxn ang="0">
                  <a:pos x="20" y="42"/>
                </a:cxn>
                <a:cxn ang="0">
                  <a:pos x="18" y="40"/>
                </a:cxn>
                <a:cxn ang="0">
                  <a:pos x="14" y="34"/>
                </a:cxn>
                <a:cxn ang="0">
                  <a:pos x="0" y="36"/>
                </a:cxn>
                <a:cxn ang="0">
                  <a:pos x="4" y="44"/>
                </a:cxn>
                <a:cxn ang="0">
                  <a:pos x="6" y="48"/>
                </a:cxn>
                <a:cxn ang="0">
                  <a:pos x="8" y="48"/>
                </a:cxn>
              </a:cxnLst>
              <a:rect l="0" t="0" r="r" b="b"/>
              <a:pathLst>
                <a:path w="46" h="52">
                  <a:moveTo>
                    <a:pt x="8" y="48"/>
                  </a:moveTo>
                  <a:lnTo>
                    <a:pt x="16" y="52"/>
                  </a:lnTo>
                  <a:lnTo>
                    <a:pt x="24" y="52"/>
                  </a:lnTo>
                  <a:lnTo>
                    <a:pt x="34" y="50"/>
                  </a:lnTo>
                  <a:lnTo>
                    <a:pt x="40" y="48"/>
                  </a:lnTo>
                  <a:lnTo>
                    <a:pt x="44" y="42"/>
                  </a:lnTo>
                  <a:lnTo>
                    <a:pt x="46" y="36"/>
                  </a:lnTo>
                  <a:lnTo>
                    <a:pt x="46" y="30"/>
                  </a:lnTo>
                  <a:lnTo>
                    <a:pt x="42" y="26"/>
                  </a:lnTo>
                  <a:lnTo>
                    <a:pt x="36" y="22"/>
                  </a:lnTo>
                  <a:lnTo>
                    <a:pt x="28" y="20"/>
                  </a:lnTo>
                  <a:lnTo>
                    <a:pt x="16" y="16"/>
                  </a:lnTo>
                  <a:lnTo>
                    <a:pt x="14" y="14"/>
                  </a:lnTo>
                  <a:lnTo>
                    <a:pt x="16" y="12"/>
                  </a:lnTo>
                  <a:lnTo>
                    <a:pt x="24" y="10"/>
                  </a:lnTo>
                  <a:lnTo>
                    <a:pt x="30" y="12"/>
                  </a:lnTo>
                  <a:lnTo>
                    <a:pt x="32" y="16"/>
                  </a:lnTo>
                  <a:lnTo>
                    <a:pt x="44" y="14"/>
                  </a:lnTo>
                  <a:lnTo>
                    <a:pt x="42" y="8"/>
                  </a:lnTo>
                  <a:lnTo>
                    <a:pt x="38" y="4"/>
                  </a:lnTo>
                  <a:lnTo>
                    <a:pt x="32" y="0"/>
                  </a:lnTo>
                  <a:lnTo>
                    <a:pt x="24" y="0"/>
                  </a:lnTo>
                  <a:lnTo>
                    <a:pt x="14" y="2"/>
                  </a:lnTo>
                  <a:lnTo>
                    <a:pt x="8" y="4"/>
                  </a:lnTo>
                  <a:lnTo>
                    <a:pt x="4" y="10"/>
                  </a:lnTo>
                  <a:lnTo>
                    <a:pt x="2" y="16"/>
                  </a:lnTo>
                  <a:lnTo>
                    <a:pt x="4" y="22"/>
                  </a:lnTo>
                  <a:lnTo>
                    <a:pt x="8" y="26"/>
                  </a:lnTo>
                  <a:lnTo>
                    <a:pt x="16" y="30"/>
                  </a:lnTo>
                  <a:lnTo>
                    <a:pt x="28" y="34"/>
                  </a:lnTo>
                  <a:lnTo>
                    <a:pt x="32" y="34"/>
                  </a:lnTo>
                  <a:lnTo>
                    <a:pt x="34" y="38"/>
                  </a:lnTo>
                  <a:lnTo>
                    <a:pt x="32" y="40"/>
                  </a:lnTo>
                  <a:lnTo>
                    <a:pt x="28" y="42"/>
                  </a:lnTo>
                  <a:lnTo>
                    <a:pt x="24" y="42"/>
                  </a:lnTo>
                  <a:lnTo>
                    <a:pt x="20" y="42"/>
                  </a:lnTo>
                  <a:lnTo>
                    <a:pt x="18" y="40"/>
                  </a:lnTo>
                  <a:lnTo>
                    <a:pt x="14" y="34"/>
                  </a:lnTo>
                  <a:lnTo>
                    <a:pt x="0" y="36"/>
                  </a:lnTo>
                  <a:lnTo>
                    <a:pt x="4" y="44"/>
                  </a:lnTo>
                  <a:lnTo>
                    <a:pt x="6" y="48"/>
                  </a:lnTo>
                  <a:lnTo>
                    <a:pt x="8" y="48"/>
                  </a:lnTo>
                  <a:close/>
                </a:path>
              </a:pathLst>
            </a:custGeom>
            <a:solidFill>
              <a:srgbClr val="231F20"/>
            </a:solidFill>
            <a:ln w="9525">
              <a:noFill/>
              <a:round/>
              <a:headEnd/>
              <a:tailEnd/>
            </a:ln>
          </p:spPr>
          <p:txBody>
            <a:bodyPr/>
            <a:lstStyle/>
            <a:p>
              <a:endParaRPr lang="en-US"/>
            </a:p>
          </p:txBody>
        </p:sp>
        <p:sp>
          <p:nvSpPr>
            <p:cNvPr id="65553" name="Freeform 17"/>
            <p:cNvSpPr>
              <a:spLocks/>
            </p:cNvSpPr>
            <p:nvPr/>
          </p:nvSpPr>
          <p:spPr bwMode="auto">
            <a:xfrm>
              <a:off x="691" y="2583"/>
              <a:ext cx="44" cy="52"/>
            </a:xfrm>
            <a:custGeom>
              <a:avLst/>
              <a:gdLst/>
              <a:ahLst/>
              <a:cxnLst>
                <a:cxn ang="0">
                  <a:pos x="28" y="40"/>
                </a:cxn>
                <a:cxn ang="0">
                  <a:pos x="24" y="42"/>
                </a:cxn>
                <a:cxn ang="0">
                  <a:pos x="20" y="42"/>
                </a:cxn>
                <a:cxn ang="0">
                  <a:pos x="16" y="40"/>
                </a:cxn>
                <a:cxn ang="0">
                  <a:pos x="14" y="36"/>
                </a:cxn>
                <a:cxn ang="0">
                  <a:pos x="12" y="30"/>
                </a:cxn>
                <a:cxn ang="0">
                  <a:pos x="44" y="30"/>
                </a:cxn>
                <a:cxn ang="0">
                  <a:pos x="44" y="16"/>
                </a:cxn>
                <a:cxn ang="0">
                  <a:pos x="38" y="8"/>
                </a:cxn>
                <a:cxn ang="0">
                  <a:pos x="32" y="2"/>
                </a:cxn>
                <a:cxn ang="0">
                  <a:pos x="22" y="0"/>
                </a:cxn>
                <a:cxn ang="0">
                  <a:pos x="12" y="2"/>
                </a:cxn>
                <a:cxn ang="0">
                  <a:pos x="6" y="8"/>
                </a:cxn>
                <a:cxn ang="0">
                  <a:pos x="2" y="16"/>
                </a:cxn>
                <a:cxn ang="0">
                  <a:pos x="0" y="26"/>
                </a:cxn>
                <a:cxn ang="0">
                  <a:pos x="0" y="36"/>
                </a:cxn>
                <a:cxn ang="0">
                  <a:pos x="4" y="44"/>
                </a:cxn>
                <a:cxn ang="0">
                  <a:pos x="8" y="48"/>
                </a:cxn>
                <a:cxn ang="0">
                  <a:pos x="12" y="50"/>
                </a:cxn>
                <a:cxn ang="0">
                  <a:pos x="24" y="52"/>
                </a:cxn>
                <a:cxn ang="0">
                  <a:pos x="30" y="52"/>
                </a:cxn>
                <a:cxn ang="0">
                  <a:pos x="36" y="48"/>
                </a:cxn>
                <a:cxn ang="0">
                  <a:pos x="40" y="44"/>
                </a:cxn>
                <a:cxn ang="0">
                  <a:pos x="44" y="38"/>
                </a:cxn>
                <a:cxn ang="0">
                  <a:pos x="32" y="36"/>
                </a:cxn>
                <a:cxn ang="0">
                  <a:pos x="30" y="40"/>
                </a:cxn>
                <a:cxn ang="0">
                  <a:pos x="28" y="40"/>
                </a:cxn>
                <a:cxn ang="0">
                  <a:pos x="12" y="22"/>
                </a:cxn>
                <a:cxn ang="0">
                  <a:pos x="14" y="18"/>
                </a:cxn>
                <a:cxn ang="0">
                  <a:pos x="16" y="14"/>
                </a:cxn>
                <a:cxn ang="0">
                  <a:pos x="18" y="12"/>
                </a:cxn>
                <a:cxn ang="0">
                  <a:pos x="22" y="10"/>
                </a:cxn>
                <a:cxn ang="0">
                  <a:pos x="26" y="10"/>
                </a:cxn>
                <a:cxn ang="0">
                  <a:pos x="30" y="14"/>
                </a:cxn>
                <a:cxn ang="0">
                  <a:pos x="32" y="16"/>
                </a:cxn>
                <a:cxn ang="0">
                  <a:pos x="32" y="22"/>
                </a:cxn>
                <a:cxn ang="0">
                  <a:pos x="12" y="22"/>
                </a:cxn>
                <a:cxn ang="0">
                  <a:pos x="28" y="40"/>
                </a:cxn>
              </a:cxnLst>
              <a:rect l="0" t="0" r="r" b="b"/>
              <a:pathLst>
                <a:path w="44" h="52">
                  <a:moveTo>
                    <a:pt x="28" y="40"/>
                  </a:moveTo>
                  <a:lnTo>
                    <a:pt x="24" y="42"/>
                  </a:lnTo>
                  <a:lnTo>
                    <a:pt x="20" y="42"/>
                  </a:lnTo>
                  <a:lnTo>
                    <a:pt x="16" y="40"/>
                  </a:lnTo>
                  <a:lnTo>
                    <a:pt x="14" y="36"/>
                  </a:lnTo>
                  <a:lnTo>
                    <a:pt x="12" y="30"/>
                  </a:lnTo>
                  <a:lnTo>
                    <a:pt x="44" y="30"/>
                  </a:lnTo>
                  <a:lnTo>
                    <a:pt x="44" y="16"/>
                  </a:lnTo>
                  <a:lnTo>
                    <a:pt x="38" y="8"/>
                  </a:lnTo>
                  <a:lnTo>
                    <a:pt x="32" y="2"/>
                  </a:lnTo>
                  <a:lnTo>
                    <a:pt x="22" y="0"/>
                  </a:lnTo>
                  <a:lnTo>
                    <a:pt x="12" y="2"/>
                  </a:lnTo>
                  <a:lnTo>
                    <a:pt x="6" y="8"/>
                  </a:lnTo>
                  <a:lnTo>
                    <a:pt x="2" y="16"/>
                  </a:lnTo>
                  <a:lnTo>
                    <a:pt x="0" y="26"/>
                  </a:lnTo>
                  <a:lnTo>
                    <a:pt x="0" y="36"/>
                  </a:lnTo>
                  <a:lnTo>
                    <a:pt x="4" y="44"/>
                  </a:lnTo>
                  <a:lnTo>
                    <a:pt x="8" y="48"/>
                  </a:lnTo>
                  <a:lnTo>
                    <a:pt x="12" y="50"/>
                  </a:lnTo>
                  <a:lnTo>
                    <a:pt x="24" y="52"/>
                  </a:lnTo>
                  <a:lnTo>
                    <a:pt x="30" y="52"/>
                  </a:lnTo>
                  <a:lnTo>
                    <a:pt x="36" y="48"/>
                  </a:lnTo>
                  <a:lnTo>
                    <a:pt x="40" y="44"/>
                  </a:lnTo>
                  <a:lnTo>
                    <a:pt x="44" y="38"/>
                  </a:lnTo>
                  <a:lnTo>
                    <a:pt x="32" y="36"/>
                  </a:lnTo>
                  <a:lnTo>
                    <a:pt x="30" y="40"/>
                  </a:lnTo>
                  <a:lnTo>
                    <a:pt x="28" y="40"/>
                  </a:lnTo>
                  <a:lnTo>
                    <a:pt x="12" y="22"/>
                  </a:lnTo>
                  <a:lnTo>
                    <a:pt x="14" y="18"/>
                  </a:lnTo>
                  <a:lnTo>
                    <a:pt x="16" y="14"/>
                  </a:lnTo>
                  <a:lnTo>
                    <a:pt x="18" y="12"/>
                  </a:lnTo>
                  <a:lnTo>
                    <a:pt x="22" y="10"/>
                  </a:lnTo>
                  <a:lnTo>
                    <a:pt x="26" y="10"/>
                  </a:lnTo>
                  <a:lnTo>
                    <a:pt x="30" y="14"/>
                  </a:lnTo>
                  <a:lnTo>
                    <a:pt x="32" y="16"/>
                  </a:lnTo>
                  <a:lnTo>
                    <a:pt x="32" y="22"/>
                  </a:lnTo>
                  <a:lnTo>
                    <a:pt x="12" y="22"/>
                  </a:lnTo>
                  <a:lnTo>
                    <a:pt x="28" y="40"/>
                  </a:lnTo>
                  <a:close/>
                </a:path>
              </a:pathLst>
            </a:custGeom>
            <a:solidFill>
              <a:srgbClr val="231F20"/>
            </a:solidFill>
            <a:ln w="9525">
              <a:noFill/>
              <a:round/>
              <a:headEnd/>
              <a:tailEnd/>
            </a:ln>
          </p:spPr>
          <p:txBody>
            <a:bodyPr/>
            <a:lstStyle/>
            <a:p>
              <a:endParaRPr lang="en-US"/>
            </a:p>
          </p:txBody>
        </p:sp>
        <p:sp>
          <p:nvSpPr>
            <p:cNvPr id="65554" name="Freeform 18"/>
            <p:cNvSpPr>
              <a:spLocks/>
            </p:cNvSpPr>
            <p:nvPr/>
          </p:nvSpPr>
          <p:spPr bwMode="auto">
            <a:xfrm>
              <a:off x="743" y="2583"/>
              <a:ext cx="46" cy="52"/>
            </a:xfrm>
            <a:custGeom>
              <a:avLst/>
              <a:gdLst/>
              <a:ahLst/>
              <a:cxnLst>
                <a:cxn ang="0">
                  <a:pos x="38" y="4"/>
                </a:cxn>
                <a:cxn ang="0">
                  <a:pos x="32" y="2"/>
                </a:cxn>
                <a:cxn ang="0">
                  <a:pos x="24" y="0"/>
                </a:cxn>
                <a:cxn ang="0">
                  <a:pos x="14" y="2"/>
                </a:cxn>
                <a:cxn ang="0">
                  <a:pos x="6" y="8"/>
                </a:cxn>
                <a:cxn ang="0">
                  <a:pos x="2" y="16"/>
                </a:cxn>
                <a:cxn ang="0">
                  <a:pos x="0" y="26"/>
                </a:cxn>
                <a:cxn ang="0">
                  <a:pos x="2" y="38"/>
                </a:cxn>
                <a:cxn ang="0">
                  <a:pos x="6" y="46"/>
                </a:cxn>
                <a:cxn ang="0">
                  <a:pos x="14" y="50"/>
                </a:cxn>
                <a:cxn ang="0">
                  <a:pos x="24" y="52"/>
                </a:cxn>
                <a:cxn ang="0">
                  <a:pos x="32" y="52"/>
                </a:cxn>
                <a:cxn ang="0">
                  <a:pos x="38" y="48"/>
                </a:cxn>
                <a:cxn ang="0">
                  <a:pos x="44" y="42"/>
                </a:cxn>
                <a:cxn ang="0">
                  <a:pos x="46" y="34"/>
                </a:cxn>
                <a:cxn ang="0">
                  <a:pos x="34" y="32"/>
                </a:cxn>
                <a:cxn ang="0">
                  <a:pos x="32" y="36"/>
                </a:cxn>
                <a:cxn ang="0">
                  <a:pos x="30" y="40"/>
                </a:cxn>
                <a:cxn ang="0">
                  <a:pos x="28" y="40"/>
                </a:cxn>
                <a:cxn ang="0">
                  <a:pos x="24" y="42"/>
                </a:cxn>
                <a:cxn ang="0">
                  <a:pos x="20" y="40"/>
                </a:cxn>
                <a:cxn ang="0">
                  <a:pos x="16" y="38"/>
                </a:cxn>
                <a:cxn ang="0">
                  <a:pos x="14" y="32"/>
                </a:cxn>
                <a:cxn ang="0">
                  <a:pos x="14" y="26"/>
                </a:cxn>
                <a:cxn ang="0">
                  <a:pos x="14" y="18"/>
                </a:cxn>
                <a:cxn ang="0">
                  <a:pos x="16" y="14"/>
                </a:cxn>
                <a:cxn ang="0">
                  <a:pos x="20" y="12"/>
                </a:cxn>
                <a:cxn ang="0">
                  <a:pos x="24" y="10"/>
                </a:cxn>
                <a:cxn ang="0">
                  <a:pos x="30" y="12"/>
                </a:cxn>
                <a:cxn ang="0">
                  <a:pos x="32" y="18"/>
                </a:cxn>
                <a:cxn ang="0">
                  <a:pos x="46" y="16"/>
                </a:cxn>
                <a:cxn ang="0">
                  <a:pos x="42" y="8"/>
                </a:cxn>
                <a:cxn ang="0">
                  <a:pos x="40" y="4"/>
                </a:cxn>
                <a:cxn ang="0">
                  <a:pos x="38" y="4"/>
                </a:cxn>
              </a:cxnLst>
              <a:rect l="0" t="0" r="r" b="b"/>
              <a:pathLst>
                <a:path w="46" h="52">
                  <a:moveTo>
                    <a:pt x="38" y="4"/>
                  </a:moveTo>
                  <a:lnTo>
                    <a:pt x="32" y="2"/>
                  </a:lnTo>
                  <a:lnTo>
                    <a:pt x="24" y="0"/>
                  </a:lnTo>
                  <a:lnTo>
                    <a:pt x="14" y="2"/>
                  </a:lnTo>
                  <a:lnTo>
                    <a:pt x="6" y="8"/>
                  </a:lnTo>
                  <a:lnTo>
                    <a:pt x="2" y="16"/>
                  </a:lnTo>
                  <a:lnTo>
                    <a:pt x="0" y="26"/>
                  </a:lnTo>
                  <a:lnTo>
                    <a:pt x="2" y="38"/>
                  </a:lnTo>
                  <a:lnTo>
                    <a:pt x="6" y="46"/>
                  </a:lnTo>
                  <a:lnTo>
                    <a:pt x="14" y="50"/>
                  </a:lnTo>
                  <a:lnTo>
                    <a:pt x="24" y="52"/>
                  </a:lnTo>
                  <a:lnTo>
                    <a:pt x="32" y="52"/>
                  </a:lnTo>
                  <a:lnTo>
                    <a:pt x="38" y="48"/>
                  </a:lnTo>
                  <a:lnTo>
                    <a:pt x="44" y="42"/>
                  </a:lnTo>
                  <a:lnTo>
                    <a:pt x="46" y="34"/>
                  </a:lnTo>
                  <a:lnTo>
                    <a:pt x="34" y="32"/>
                  </a:lnTo>
                  <a:lnTo>
                    <a:pt x="32" y="36"/>
                  </a:lnTo>
                  <a:lnTo>
                    <a:pt x="30" y="40"/>
                  </a:lnTo>
                  <a:lnTo>
                    <a:pt x="28" y="40"/>
                  </a:lnTo>
                  <a:lnTo>
                    <a:pt x="24" y="42"/>
                  </a:lnTo>
                  <a:lnTo>
                    <a:pt x="20" y="40"/>
                  </a:lnTo>
                  <a:lnTo>
                    <a:pt x="16" y="38"/>
                  </a:lnTo>
                  <a:lnTo>
                    <a:pt x="14" y="32"/>
                  </a:lnTo>
                  <a:lnTo>
                    <a:pt x="14" y="26"/>
                  </a:lnTo>
                  <a:lnTo>
                    <a:pt x="14" y="18"/>
                  </a:lnTo>
                  <a:lnTo>
                    <a:pt x="16" y="14"/>
                  </a:lnTo>
                  <a:lnTo>
                    <a:pt x="20" y="12"/>
                  </a:lnTo>
                  <a:lnTo>
                    <a:pt x="24" y="10"/>
                  </a:lnTo>
                  <a:lnTo>
                    <a:pt x="30" y="12"/>
                  </a:lnTo>
                  <a:lnTo>
                    <a:pt x="32" y="18"/>
                  </a:lnTo>
                  <a:lnTo>
                    <a:pt x="46" y="16"/>
                  </a:lnTo>
                  <a:lnTo>
                    <a:pt x="42" y="8"/>
                  </a:lnTo>
                  <a:lnTo>
                    <a:pt x="40" y="4"/>
                  </a:lnTo>
                  <a:lnTo>
                    <a:pt x="38" y="4"/>
                  </a:lnTo>
                  <a:close/>
                </a:path>
              </a:pathLst>
            </a:custGeom>
            <a:solidFill>
              <a:srgbClr val="231F20"/>
            </a:solidFill>
            <a:ln w="9525">
              <a:noFill/>
              <a:round/>
              <a:headEnd/>
              <a:tailEnd/>
            </a:ln>
          </p:spPr>
          <p:txBody>
            <a:bodyPr/>
            <a:lstStyle/>
            <a:p>
              <a:endParaRPr lang="en-US"/>
            </a:p>
          </p:txBody>
        </p:sp>
        <p:sp>
          <p:nvSpPr>
            <p:cNvPr id="65555" name="Freeform 19"/>
            <p:cNvSpPr>
              <a:spLocks/>
            </p:cNvSpPr>
            <p:nvPr/>
          </p:nvSpPr>
          <p:spPr bwMode="auto">
            <a:xfrm>
              <a:off x="795" y="2583"/>
              <a:ext cx="50" cy="52"/>
            </a:xfrm>
            <a:custGeom>
              <a:avLst/>
              <a:gdLst/>
              <a:ahLst/>
              <a:cxnLst>
                <a:cxn ang="0">
                  <a:pos x="4" y="40"/>
                </a:cxn>
                <a:cxn ang="0">
                  <a:pos x="8" y="46"/>
                </a:cxn>
                <a:cxn ang="0">
                  <a:pos x="12" y="50"/>
                </a:cxn>
                <a:cxn ang="0">
                  <a:pos x="18" y="52"/>
                </a:cxn>
                <a:cxn ang="0">
                  <a:pos x="26" y="52"/>
                </a:cxn>
                <a:cxn ang="0">
                  <a:pos x="34" y="50"/>
                </a:cxn>
                <a:cxn ang="0">
                  <a:pos x="42" y="44"/>
                </a:cxn>
                <a:cxn ang="0">
                  <a:pos x="48" y="36"/>
                </a:cxn>
                <a:cxn ang="0">
                  <a:pos x="50" y="26"/>
                </a:cxn>
                <a:cxn ang="0">
                  <a:pos x="48" y="16"/>
                </a:cxn>
                <a:cxn ang="0">
                  <a:pos x="42" y="8"/>
                </a:cxn>
                <a:cxn ang="0">
                  <a:pos x="34" y="2"/>
                </a:cxn>
                <a:cxn ang="0">
                  <a:pos x="24" y="0"/>
                </a:cxn>
                <a:cxn ang="0">
                  <a:pos x="18" y="0"/>
                </a:cxn>
                <a:cxn ang="0">
                  <a:pos x="12" y="4"/>
                </a:cxn>
                <a:cxn ang="0">
                  <a:pos x="6" y="8"/>
                </a:cxn>
                <a:cxn ang="0">
                  <a:pos x="4" y="12"/>
                </a:cxn>
                <a:cxn ang="0">
                  <a:pos x="0" y="18"/>
                </a:cxn>
                <a:cxn ang="0">
                  <a:pos x="0" y="26"/>
                </a:cxn>
                <a:cxn ang="0">
                  <a:pos x="0" y="34"/>
                </a:cxn>
                <a:cxn ang="0">
                  <a:pos x="2" y="40"/>
                </a:cxn>
                <a:cxn ang="0">
                  <a:pos x="4" y="40"/>
                </a:cxn>
                <a:cxn ang="0">
                  <a:pos x="16" y="14"/>
                </a:cxn>
                <a:cxn ang="0">
                  <a:pos x="20" y="12"/>
                </a:cxn>
                <a:cxn ang="0">
                  <a:pos x="24" y="10"/>
                </a:cxn>
                <a:cxn ang="0">
                  <a:pos x="30" y="12"/>
                </a:cxn>
                <a:cxn ang="0">
                  <a:pos x="34" y="14"/>
                </a:cxn>
                <a:cxn ang="0">
                  <a:pos x="36" y="20"/>
                </a:cxn>
                <a:cxn ang="0">
                  <a:pos x="36" y="26"/>
                </a:cxn>
                <a:cxn ang="0">
                  <a:pos x="36" y="32"/>
                </a:cxn>
                <a:cxn ang="0">
                  <a:pos x="34" y="38"/>
                </a:cxn>
                <a:cxn ang="0">
                  <a:pos x="30" y="40"/>
                </a:cxn>
                <a:cxn ang="0">
                  <a:pos x="24" y="42"/>
                </a:cxn>
                <a:cxn ang="0">
                  <a:pos x="20" y="40"/>
                </a:cxn>
                <a:cxn ang="0">
                  <a:pos x="16" y="38"/>
                </a:cxn>
                <a:cxn ang="0">
                  <a:pos x="14" y="32"/>
                </a:cxn>
                <a:cxn ang="0">
                  <a:pos x="14" y="26"/>
                </a:cxn>
                <a:cxn ang="0">
                  <a:pos x="14" y="20"/>
                </a:cxn>
                <a:cxn ang="0">
                  <a:pos x="16" y="14"/>
                </a:cxn>
                <a:cxn ang="0">
                  <a:pos x="4" y="40"/>
                </a:cxn>
              </a:cxnLst>
              <a:rect l="0" t="0" r="r" b="b"/>
              <a:pathLst>
                <a:path w="50" h="52">
                  <a:moveTo>
                    <a:pt x="4" y="40"/>
                  </a:moveTo>
                  <a:lnTo>
                    <a:pt x="8" y="46"/>
                  </a:lnTo>
                  <a:lnTo>
                    <a:pt x="12" y="50"/>
                  </a:lnTo>
                  <a:lnTo>
                    <a:pt x="18" y="52"/>
                  </a:lnTo>
                  <a:lnTo>
                    <a:pt x="26" y="52"/>
                  </a:lnTo>
                  <a:lnTo>
                    <a:pt x="34" y="50"/>
                  </a:lnTo>
                  <a:lnTo>
                    <a:pt x="42" y="44"/>
                  </a:lnTo>
                  <a:lnTo>
                    <a:pt x="48" y="36"/>
                  </a:lnTo>
                  <a:lnTo>
                    <a:pt x="50" y="26"/>
                  </a:lnTo>
                  <a:lnTo>
                    <a:pt x="48" y="16"/>
                  </a:lnTo>
                  <a:lnTo>
                    <a:pt x="42" y="8"/>
                  </a:lnTo>
                  <a:lnTo>
                    <a:pt x="34" y="2"/>
                  </a:lnTo>
                  <a:lnTo>
                    <a:pt x="24" y="0"/>
                  </a:lnTo>
                  <a:lnTo>
                    <a:pt x="18" y="0"/>
                  </a:lnTo>
                  <a:lnTo>
                    <a:pt x="12" y="4"/>
                  </a:lnTo>
                  <a:lnTo>
                    <a:pt x="6" y="8"/>
                  </a:lnTo>
                  <a:lnTo>
                    <a:pt x="4" y="12"/>
                  </a:lnTo>
                  <a:lnTo>
                    <a:pt x="0" y="18"/>
                  </a:lnTo>
                  <a:lnTo>
                    <a:pt x="0" y="26"/>
                  </a:lnTo>
                  <a:lnTo>
                    <a:pt x="0" y="34"/>
                  </a:lnTo>
                  <a:lnTo>
                    <a:pt x="2" y="40"/>
                  </a:lnTo>
                  <a:lnTo>
                    <a:pt x="4" y="40"/>
                  </a:lnTo>
                  <a:lnTo>
                    <a:pt x="16" y="14"/>
                  </a:lnTo>
                  <a:lnTo>
                    <a:pt x="20" y="12"/>
                  </a:lnTo>
                  <a:lnTo>
                    <a:pt x="24" y="10"/>
                  </a:lnTo>
                  <a:lnTo>
                    <a:pt x="30" y="12"/>
                  </a:lnTo>
                  <a:lnTo>
                    <a:pt x="34" y="14"/>
                  </a:lnTo>
                  <a:lnTo>
                    <a:pt x="36" y="20"/>
                  </a:lnTo>
                  <a:lnTo>
                    <a:pt x="36" y="26"/>
                  </a:lnTo>
                  <a:lnTo>
                    <a:pt x="36" y="32"/>
                  </a:lnTo>
                  <a:lnTo>
                    <a:pt x="34" y="38"/>
                  </a:lnTo>
                  <a:lnTo>
                    <a:pt x="30" y="40"/>
                  </a:lnTo>
                  <a:lnTo>
                    <a:pt x="24" y="42"/>
                  </a:lnTo>
                  <a:lnTo>
                    <a:pt x="20" y="40"/>
                  </a:lnTo>
                  <a:lnTo>
                    <a:pt x="16" y="38"/>
                  </a:lnTo>
                  <a:lnTo>
                    <a:pt x="14" y="32"/>
                  </a:lnTo>
                  <a:lnTo>
                    <a:pt x="14" y="26"/>
                  </a:lnTo>
                  <a:lnTo>
                    <a:pt x="14" y="20"/>
                  </a:lnTo>
                  <a:lnTo>
                    <a:pt x="16" y="14"/>
                  </a:lnTo>
                  <a:lnTo>
                    <a:pt x="4" y="40"/>
                  </a:lnTo>
                  <a:close/>
                </a:path>
              </a:pathLst>
            </a:custGeom>
            <a:solidFill>
              <a:srgbClr val="231F20"/>
            </a:solidFill>
            <a:ln w="9525">
              <a:noFill/>
              <a:round/>
              <a:headEnd/>
              <a:tailEnd/>
            </a:ln>
          </p:spPr>
          <p:txBody>
            <a:bodyPr/>
            <a:lstStyle/>
            <a:p>
              <a:endParaRPr lang="en-US"/>
            </a:p>
          </p:txBody>
        </p:sp>
        <p:sp>
          <p:nvSpPr>
            <p:cNvPr id="65556" name="Freeform 20"/>
            <p:cNvSpPr>
              <a:spLocks/>
            </p:cNvSpPr>
            <p:nvPr/>
          </p:nvSpPr>
          <p:spPr bwMode="auto">
            <a:xfrm>
              <a:off x="855" y="2583"/>
              <a:ext cx="44" cy="52"/>
            </a:xfrm>
            <a:custGeom>
              <a:avLst/>
              <a:gdLst/>
              <a:ahLst/>
              <a:cxnLst>
                <a:cxn ang="0">
                  <a:pos x="44" y="20"/>
                </a:cxn>
                <a:cxn ang="0">
                  <a:pos x="44" y="12"/>
                </a:cxn>
                <a:cxn ang="0">
                  <a:pos x="40" y="6"/>
                </a:cxn>
                <a:cxn ang="0">
                  <a:pos x="36" y="2"/>
                </a:cxn>
                <a:cxn ang="0">
                  <a:pos x="28" y="0"/>
                </a:cxn>
                <a:cxn ang="0">
                  <a:pos x="18" y="2"/>
                </a:cxn>
                <a:cxn ang="0">
                  <a:pos x="12" y="8"/>
                </a:cxn>
                <a:cxn ang="0">
                  <a:pos x="12" y="2"/>
                </a:cxn>
                <a:cxn ang="0">
                  <a:pos x="0" y="2"/>
                </a:cxn>
                <a:cxn ang="0">
                  <a:pos x="0" y="52"/>
                </a:cxn>
                <a:cxn ang="0">
                  <a:pos x="12" y="52"/>
                </a:cxn>
                <a:cxn ang="0">
                  <a:pos x="12" y="28"/>
                </a:cxn>
                <a:cxn ang="0">
                  <a:pos x="14" y="18"/>
                </a:cxn>
                <a:cxn ang="0">
                  <a:pos x="18" y="12"/>
                </a:cxn>
                <a:cxn ang="0">
                  <a:pos x="24" y="10"/>
                </a:cxn>
                <a:cxn ang="0">
                  <a:pos x="28" y="12"/>
                </a:cxn>
                <a:cxn ang="0">
                  <a:pos x="30" y="16"/>
                </a:cxn>
                <a:cxn ang="0">
                  <a:pos x="32" y="26"/>
                </a:cxn>
                <a:cxn ang="0">
                  <a:pos x="32" y="52"/>
                </a:cxn>
                <a:cxn ang="0">
                  <a:pos x="44" y="52"/>
                </a:cxn>
                <a:cxn ang="0">
                  <a:pos x="44" y="22"/>
                </a:cxn>
                <a:cxn ang="0">
                  <a:pos x="44" y="20"/>
                </a:cxn>
              </a:cxnLst>
              <a:rect l="0" t="0" r="r" b="b"/>
              <a:pathLst>
                <a:path w="44" h="52">
                  <a:moveTo>
                    <a:pt x="44" y="20"/>
                  </a:moveTo>
                  <a:lnTo>
                    <a:pt x="44" y="12"/>
                  </a:lnTo>
                  <a:lnTo>
                    <a:pt x="40" y="6"/>
                  </a:lnTo>
                  <a:lnTo>
                    <a:pt x="36" y="2"/>
                  </a:lnTo>
                  <a:lnTo>
                    <a:pt x="28" y="0"/>
                  </a:lnTo>
                  <a:lnTo>
                    <a:pt x="18" y="2"/>
                  </a:lnTo>
                  <a:lnTo>
                    <a:pt x="12" y="8"/>
                  </a:lnTo>
                  <a:lnTo>
                    <a:pt x="12" y="2"/>
                  </a:lnTo>
                  <a:lnTo>
                    <a:pt x="0" y="2"/>
                  </a:lnTo>
                  <a:lnTo>
                    <a:pt x="0" y="52"/>
                  </a:lnTo>
                  <a:lnTo>
                    <a:pt x="12" y="52"/>
                  </a:lnTo>
                  <a:lnTo>
                    <a:pt x="12" y="28"/>
                  </a:lnTo>
                  <a:lnTo>
                    <a:pt x="14" y="18"/>
                  </a:lnTo>
                  <a:lnTo>
                    <a:pt x="18" y="12"/>
                  </a:lnTo>
                  <a:lnTo>
                    <a:pt x="24" y="10"/>
                  </a:lnTo>
                  <a:lnTo>
                    <a:pt x="28" y="12"/>
                  </a:lnTo>
                  <a:lnTo>
                    <a:pt x="30" y="16"/>
                  </a:lnTo>
                  <a:lnTo>
                    <a:pt x="32" y="26"/>
                  </a:lnTo>
                  <a:lnTo>
                    <a:pt x="32" y="52"/>
                  </a:lnTo>
                  <a:lnTo>
                    <a:pt x="44" y="52"/>
                  </a:lnTo>
                  <a:lnTo>
                    <a:pt x="44" y="22"/>
                  </a:lnTo>
                  <a:lnTo>
                    <a:pt x="44" y="20"/>
                  </a:lnTo>
                  <a:close/>
                </a:path>
              </a:pathLst>
            </a:custGeom>
            <a:solidFill>
              <a:srgbClr val="231F20"/>
            </a:solidFill>
            <a:ln w="9525">
              <a:noFill/>
              <a:round/>
              <a:headEnd/>
              <a:tailEnd/>
            </a:ln>
          </p:spPr>
          <p:txBody>
            <a:bodyPr/>
            <a:lstStyle/>
            <a:p>
              <a:endParaRPr lang="en-US"/>
            </a:p>
          </p:txBody>
        </p:sp>
        <p:sp>
          <p:nvSpPr>
            <p:cNvPr id="65557" name="Freeform 21"/>
            <p:cNvSpPr>
              <a:spLocks/>
            </p:cNvSpPr>
            <p:nvPr/>
          </p:nvSpPr>
          <p:spPr bwMode="auto">
            <a:xfrm>
              <a:off x="909" y="2565"/>
              <a:ext cx="48" cy="70"/>
            </a:xfrm>
            <a:custGeom>
              <a:avLst/>
              <a:gdLst/>
              <a:ahLst/>
              <a:cxnLst>
                <a:cxn ang="0">
                  <a:pos x="48" y="0"/>
                </a:cxn>
                <a:cxn ang="0">
                  <a:pos x="34" y="0"/>
                </a:cxn>
                <a:cxn ang="0">
                  <a:pos x="34" y="26"/>
                </a:cxn>
                <a:cxn ang="0">
                  <a:pos x="28" y="20"/>
                </a:cxn>
                <a:cxn ang="0">
                  <a:pos x="20" y="18"/>
                </a:cxn>
                <a:cxn ang="0">
                  <a:pos x="12" y="20"/>
                </a:cxn>
                <a:cxn ang="0">
                  <a:pos x="6" y="24"/>
                </a:cxn>
                <a:cxn ang="0">
                  <a:pos x="2" y="32"/>
                </a:cxn>
                <a:cxn ang="0">
                  <a:pos x="0" y="44"/>
                </a:cxn>
                <a:cxn ang="0">
                  <a:pos x="2" y="54"/>
                </a:cxn>
                <a:cxn ang="0">
                  <a:pos x="6" y="64"/>
                </a:cxn>
                <a:cxn ang="0">
                  <a:pos x="12" y="68"/>
                </a:cxn>
                <a:cxn ang="0">
                  <a:pos x="20" y="70"/>
                </a:cxn>
                <a:cxn ang="0">
                  <a:pos x="28" y="68"/>
                </a:cxn>
                <a:cxn ang="0">
                  <a:pos x="36" y="62"/>
                </a:cxn>
                <a:cxn ang="0">
                  <a:pos x="36" y="70"/>
                </a:cxn>
                <a:cxn ang="0">
                  <a:pos x="48" y="70"/>
                </a:cxn>
                <a:cxn ang="0">
                  <a:pos x="48" y="2"/>
                </a:cxn>
                <a:cxn ang="0">
                  <a:pos x="48" y="0"/>
                </a:cxn>
                <a:cxn ang="0">
                  <a:pos x="16" y="32"/>
                </a:cxn>
                <a:cxn ang="0">
                  <a:pos x="20" y="30"/>
                </a:cxn>
                <a:cxn ang="0">
                  <a:pos x="24" y="28"/>
                </a:cxn>
                <a:cxn ang="0">
                  <a:pos x="28" y="30"/>
                </a:cxn>
                <a:cxn ang="0">
                  <a:pos x="32" y="32"/>
                </a:cxn>
                <a:cxn ang="0">
                  <a:pos x="34" y="36"/>
                </a:cxn>
                <a:cxn ang="0">
                  <a:pos x="34" y="44"/>
                </a:cxn>
                <a:cxn ang="0">
                  <a:pos x="34" y="52"/>
                </a:cxn>
                <a:cxn ang="0">
                  <a:pos x="32" y="56"/>
                </a:cxn>
                <a:cxn ang="0">
                  <a:pos x="28" y="58"/>
                </a:cxn>
                <a:cxn ang="0">
                  <a:pos x="24" y="60"/>
                </a:cxn>
                <a:cxn ang="0">
                  <a:pos x="18" y="58"/>
                </a:cxn>
                <a:cxn ang="0">
                  <a:pos x="16" y="54"/>
                </a:cxn>
                <a:cxn ang="0">
                  <a:pos x="14" y="50"/>
                </a:cxn>
                <a:cxn ang="0">
                  <a:pos x="14" y="44"/>
                </a:cxn>
                <a:cxn ang="0">
                  <a:pos x="14" y="36"/>
                </a:cxn>
                <a:cxn ang="0">
                  <a:pos x="16" y="32"/>
                </a:cxn>
                <a:cxn ang="0">
                  <a:pos x="48" y="0"/>
                </a:cxn>
              </a:cxnLst>
              <a:rect l="0" t="0" r="r" b="b"/>
              <a:pathLst>
                <a:path w="48" h="70">
                  <a:moveTo>
                    <a:pt x="48" y="0"/>
                  </a:moveTo>
                  <a:lnTo>
                    <a:pt x="34" y="0"/>
                  </a:lnTo>
                  <a:lnTo>
                    <a:pt x="34" y="26"/>
                  </a:lnTo>
                  <a:lnTo>
                    <a:pt x="28" y="20"/>
                  </a:lnTo>
                  <a:lnTo>
                    <a:pt x="20" y="18"/>
                  </a:lnTo>
                  <a:lnTo>
                    <a:pt x="12" y="20"/>
                  </a:lnTo>
                  <a:lnTo>
                    <a:pt x="6" y="24"/>
                  </a:lnTo>
                  <a:lnTo>
                    <a:pt x="2" y="32"/>
                  </a:lnTo>
                  <a:lnTo>
                    <a:pt x="0" y="44"/>
                  </a:lnTo>
                  <a:lnTo>
                    <a:pt x="2" y="54"/>
                  </a:lnTo>
                  <a:lnTo>
                    <a:pt x="6" y="64"/>
                  </a:lnTo>
                  <a:lnTo>
                    <a:pt x="12" y="68"/>
                  </a:lnTo>
                  <a:lnTo>
                    <a:pt x="20" y="70"/>
                  </a:lnTo>
                  <a:lnTo>
                    <a:pt x="28" y="68"/>
                  </a:lnTo>
                  <a:lnTo>
                    <a:pt x="36" y="62"/>
                  </a:lnTo>
                  <a:lnTo>
                    <a:pt x="36" y="70"/>
                  </a:lnTo>
                  <a:lnTo>
                    <a:pt x="48" y="70"/>
                  </a:lnTo>
                  <a:lnTo>
                    <a:pt x="48" y="2"/>
                  </a:lnTo>
                  <a:lnTo>
                    <a:pt x="48" y="0"/>
                  </a:lnTo>
                  <a:lnTo>
                    <a:pt x="16" y="32"/>
                  </a:lnTo>
                  <a:lnTo>
                    <a:pt x="20" y="30"/>
                  </a:lnTo>
                  <a:lnTo>
                    <a:pt x="24" y="28"/>
                  </a:lnTo>
                  <a:lnTo>
                    <a:pt x="28" y="30"/>
                  </a:lnTo>
                  <a:lnTo>
                    <a:pt x="32" y="32"/>
                  </a:lnTo>
                  <a:lnTo>
                    <a:pt x="34" y="36"/>
                  </a:lnTo>
                  <a:lnTo>
                    <a:pt x="34" y="44"/>
                  </a:lnTo>
                  <a:lnTo>
                    <a:pt x="34" y="52"/>
                  </a:lnTo>
                  <a:lnTo>
                    <a:pt x="32" y="56"/>
                  </a:lnTo>
                  <a:lnTo>
                    <a:pt x="28" y="58"/>
                  </a:lnTo>
                  <a:lnTo>
                    <a:pt x="24" y="60"/>
                  </a:lnTo>
                  <a:lnTo>
                    <a:pt x="18" y="58"/>
                  </a:lnTo>
                  <a:lnTo>
                    <a:pt x="16" y="54"/>
                  </a:lnTo>
                  <a:lnTo>
                    <a:pt x="14" y="50"/>
                  </a:lnTo>
                  <a:lnTo>
                    <a:pt x="14" y="44"/>
                  </a:lnTo>
                  <a:lnTo>
                    <a:pt x="14" y="36"/>
                  </a:lnTo>
                  <a:lnTo>
                    <a:pt x="16" y="32"/>
                  </a:lnTo>
                  <a:lnTo>
                    <a:pt x="48" y="0"/>
                  </a:lnTo>
                  <a:close/>
                </a:path>
              </a:pathLst>
            </a:custGeom>
            <a:solidFill>
              <a:srgbClr val="231F20"/>
            </a:solidFill>
            <a:ln w="9525">
              <a:noFill/>
              <a:round/>
              <a:headEnd/>
              <a:tailEnd/>
            </a:ln>
          </p:spPr>
          <p:txBody>
            <a:bodyPr/>
            <a:lstStyle/>
            <a:p>
              <a:endParaRPr lang="en-US"/>
            </a:p>
          </p:txBody>
        </p:sp>
        <p:sp>
          <p:nvSpPr>
            <p:cNvPr id="65558" name="Freeform 22"/>
            <p:cNvSpPr>
              <a:spLocks/>
            </p:cNvSpPr>
            <p:nvPr/>
          </p:nvSpPr>
          <p:spPr bwMode="auto">
            <a:xfrm>
              <a:off x="965" y="2583"/>
              <a:ext cx="44" cy="52"/>
            </a:xfrm>
            <a:custGeom>
              <a:avLst/>
              <a:gdLst/>
              <a:ahLst/>
              <a:cxnLst>
                <a:cxn ang="0">
                  <a:pos x="6" y="48"/>
                </a:cxn>
                <a:cxn ang="0">
                  <a:pos x="14" y="52"/>
                </a:cxn>
                <a:cxn ang="0">
                  <a:pos x="22" y="52"/>
                </a:cxn>
                <a:cxn ang="0">
                  <a:pos x="32" y="50"/>
                </a:cxn>
                <a:cxn ang="0">
                  <a:pos x="38" y="48"/>
                </a:cxn>
                <a:cxn ang="0">
                  <a:pos x="44" y="42"/>
                </a:cxn>
                <a:cxn ang="0">
                  <a:pos x="44" y="36"/>
                </a:cxn>
                <a:cxn ang="0">
                  <a:pos x="44" y="30"/>
                </a:cxn>
                <a:cxn ang="0">
                  <a:pos x="40" y="26"/>
                </a:cxn>
                <a:cxn ang="0">
                  <a:pos x="34" y="22"/>
                </a:cxn>
                <a:cxn ang="0">
                  <a:pos x="26" y="20"/>
                </a:cxn>
                <a:cxn ang="0">
                  <a:pos x="14" y="16"/>
                </a:cxn>
                <a:cxn ang="0">
                  <a:pos x="12" y="14"/>
                </a:cxn>
                <a:cxn ang="0">
                  <a:pos x="14" y="12"/>
                </a:cxn>
                <a:cxn ang="0">
                  <a:pos x="22" y="10"/>
                </a:cxn>
                <a:cxn ang="0">
                  <a:pos x="28" y="12"/>
                </a:cxn>
                <a:cxn ang="0">
                  <a:pos x="30" y="16"/>
                </a:cxn>
                <a:cxn ang="0">
                  <a:pos x="42" y="14"/>
                </a:cxn>
                <a:cxn ang="0">
                  <a:pos x="40" y="8"/>
                </a:cxn>
                <a:cxn ang="0">
                  <a:pos x="36" y="4"/>
                </a:cxn>
                <a:cxn ang="0">
                  <a:pos x="30" y="0"/>
                </a:cxn>
                <a:cxn ang="0">
                  <a:pos x="22" y="0"/>
                </a:cxn>
                <a:cxn ang="0">
                  <a:pos x="12" y="2"/>
                </a:cxn>
                <a:cxn ang="0">
                  <a:pos x="6" y="4"/>
                </a:cxn>
                <a:cxn ang="0">
                  <a:pos x="2" y="10"/>
                </a:cxn>
                <a:cxn ang="0">
                  <a:pos x="2" y="16"/>
                </a:cxn>
                <a:cxn ang="0">
                  <a:pos x="2" y="22"/>
                </a:cxn>
                <a:cxn ang="0">
                  <a:pos x="6" y="26"/>
                </a:cxn>
                <a:cxn ang="0">
                  <a:pos x="14" y="30"/>
                </a:cxn>
                <a:cxn ang="0">
                  <a:pos x="26" y="34"/>
                </a:cxn>
                <a:cxn ang="0">
                  <a:pos x="30" y="34"/>
                </a:cxn>
                <a:cxn ang="0">
                  <a:pos x="32" y="38"/>
                </a:cxn>
                <a:cxn ang="0">
                  <a:pos x="30" y="40"/>
                </a:cxn>
                <a:cxn ang="0">
                  <a:pos x="26" y="42"/>
                </a:cxn>
                <a:cxn ang="0">
                  <a:pos x="22" y="42"/>
                </a:cxn>
                <a:cxn ang="0">
                  <a:pos x="18" y="42"/>
                </a:cxn>
                <a:cxn ang="0">
                  <a:pos x="16" y="40"/>
                </a:cxn>
                <a:cxn ang="0">
                  <a:pos x="12" y="34"/>
                </a:cxn>
                <a:cxn ang="0">
                  <a:pos x="0" y="36"/>
                </a:cxn>
                <a:cxn ang="0">
                  <a:pos x="2" y="44"/>
                </a:cxn>
                <a:cxn ang="0">
                  <a:pos x="4" y="48"/>
                </a:cxn>
                <a:cxn ang="0">
                  <a:pos x="6" y="48"/>
                </a:cxn>
              </a:cxnLst>
              <a:rect l="0" t="0" r="r" b="b"/>
              <a:pathLst>
                <a:path w="44" h="52">
                  <a:moveTo>
                    <a:pt x="6" y="48"/>
                  </a:moveTo>
                  <a:lnTo>
                    <a:pt x="14" y="52"/>
                  </a:lnTo>
                  <a:lnTo>
                    <a:pt x="22" y="52"/>
                  </a:lnTo>
                  <a:lnTo>
                    <a:pt x="32" y="50"/>
                  </a:lnTo>
                  <a:lnTo>
                    <a:pt x="38" y="48"/>
                  </a:lnTo>
                  <a:lnTo>
                    <a:pt x="44" y="42"/>
                  </a:lnTo>
                  <a:lnTo>
                    <a:pt x="44" y="36"/>
                  </a:lnTo>
                  <a:lnTo>
                    <a:pt x="44" y="30"/>
                  </a:lnTo>
                  <a:lnTo>
                    <a:pt x="40" y="26"/>
                  </a:lnTo>
                  <a:lnTo>
                    <a:pt x="34" y="22"/>
                  </a:lnTo>
                  <a:lnTo>
                    <a:pt x="26" y="20"/>
                  </a:lnTo>
                  <a:lnTo>
                    <a:pt x="14" y="16"/>
                  </a:lnTo>
                  <a:lnTo>
                    <a:pt x="12" y="14"/>
                  </a:lnTo>
                  <a:lnTo>
                    <a:pt x="14" y="12"/>
                  </a:lnTo>
                  <a:lnTo>
                    <a:pt x="22" y="10"/>
                  </a:lnTo>
                  <a:lnTo>
                    <a:pt x="28" y="12"/>
                  </a:lnTo>
                  <a:lnTo>
                    <a:pt x="30" y="16"/>
                  </a:lnTo>
                  <a:lnTo>
                    <a:pt x="42" y="14"/>
                  </a:lnTo>
                  <a:lnTo>
                    <a:pt x="40" y="8"/>
                  </a:lnTo>
                  <a:lnTo>
                    <a:pt x="36" y="4"/>
                  </a:lnTo>
                  <a:lnTo>
                    <a:pt x="30" y="0"/>
                  </a:lnTo>
                  <a:lnTo>
                    <a:pt x="22" y="0"/>
                  </a:lnTo>
                  <a:lnTo>
                    <a:pt x="12" y="2"/>
                  </a:lnTo>
                  <a:lnTo>
                    <a:pt x="6" y="4"/>
                  </a:lnTo>
                  <a:lnTo>
                    <a:pt x="2" y="10"/>
                  </a:lnTo>
                  <a:lnTo>
                    <a:pt x="2" y="16"/>
                  </a:lnTo>
                  <a:lnTo>
                    <a:pt x="2" y="22"/>
                  </a:lnTo>
                  <a:lnTo>
                    <a:pt x="6" y="26"/>
                  </a:lnTo>
                  <a:lnTo>
                    <a:pt x="14" y="30"/>
                  </a:lnTo>
                  <a:lnTo>
                    <a:pt x="26" y="34"/>
                  </a:lnTo>
                  <a:lnTo>
                    <a:pt x="30" y="34"/>
                  </a:lnTo>
                  <a:lnTo>
                    <a:pt x="32" y="38"/>
                  </a:lnTo>
                  <a:lnTo>
                    <a:pt x="30" y="40"/>
                  </a:lnTo>
                  <a:lnTo>
                    <a:pt x="26" y="42"/>
                  </a:lnTo>
                  <a:lnTo>
                    <a:pt x="22" y="42"/>
                  </a:lnTo>
                  <a:lnTo>
                    <a:pt x="18" y="42"/>
                  </a:lnTo>
                  <a:lnTo>
                    <a:pt x="16" y="40"/>
                  </a:lnTo>
                  <a:lnTo>
                    <a:pt x="12" y="34"/>
                  </a:lnTo>
                  <a:lnTo>
                    <a:pt x="0" y="36"/>
                  </a:lnTo>
                  <a:lnTo>
                    <a:pt x="2" y="44"/>
                  </a:lnTo>
                  <a:lnTo>
                    <a:pt x="4" y="48"/>
                  </a:lnTo>
                  <a:lnTo>
                    <a:pt x="6" y="48"/>
                  </a:lnTo>
                  <a:close/>
                </a:path>
              </a:pathLst>
            </a:custGeom>
            <a:solidFill>
              <a:srgbClr val="231F20"/>
            </a:solidFill>
            <a:ln w="9525">
              <a:noFill/>
              <a:round/>
              <a:headEnd/>
              <a:tailEnd/>
            </a:ln>
          </p:spPr>
          <p:txBody>
            <a:bodyPr/>
            <a:lstStyle/>
            <a:p>
              <a:endParaRPr lang="en-US"/>
            </a:p>
          </p:txBody>
        </p:sp>
        <p:sp>
          <p:nvSpPr>
            <p:cNvPr id="65559" name="Freeform 23"/>
            <p:cNvSpPr>
              <a:spLocks/>
            </p:cNvSpPr>
            <p:nvPr/>
          </p:nvSpPr>
          <p:spPr bwMode="auto">
            <a:xfrm>
              <a:off x="1307" y="2565"/>
              <a:ext cx="30" cy="70"/>
            </a:xfrm>
            <a:custGeom>
              <a:avLst/>
              <a:gdLst/>
              <a:ahLst/>
              <a:cxnLst>
                <a:cxn ang="0">
                  <a:pos x="30" y="0"/>
                </a:cxn>
                <a:cxn ang="0">
                  <a:pos x="20" y="0"/>
                </a:cxn>
                <a:cxn ang="0">
                  <a:pos x="16" y="6"/>
                </a:cxn>
                <a:cxn ang="0">
                  <a:pos x="12" y="12"/>
                </a:cxn>
                <a:cxn ang="0">
                  <a:pos x="0" y="18"/>
                </a:cxn>
                <a:cxn ang="0">
                  <a:pos x="0" y="30"/>
                </a:cxn>
                <a:cxn ang="0">
                  <a:pos x="10" y="26"/>
                </a:cxn>
                <a:cxn ang="0">
                  <a:pos x="18" y="20"/>
                </a:cxn>
                <a:cxn ang="0">
                  <a:pos x="18" y="70"/>
                </a:cxn>
                <a:cxn ang="0">
                  <a:pos x="30" y="70"/>
                </a:cxn>
                <a:cxn ang="0">
                  <a:pos x="30" y="2"/>
                </a:cxn>
                <a:cxn ang="0">
                  <a:pos x="30" y="0"/>
                </a:cxn>
              </a:cxnLst>
              <a:rect l="0" t="0" r="r" b="b"/>
              <a:pathLst>
                <a:path w="30" h="70">
                  <a:moveTo>
                    <a:pt x="30" y="0"/>
                  </a:moveTo>
                  <a:lnTo>
                    <a:pt x="20" y="0"/>
                  </a:lnTo>
                  <a:lnTo>
                    <a:pt x="16" y="6"/>
                  </a:lnTo>
                  <a:lnTo>
                    <a:pt x="12" y="12"/>
                  </a:lnTo>
                  <a:lnTo>
                    <a:pt x="0" y="18"/>
                  </a:lnTo>
                  <a:lnTo>
                    <a:pt x="0" y="30"/>
                  </a:lnTo>
                  <a:lnTo>
                    <a:pt x="10" y="26"/>
                  </a:lnTo>
                  <a:lnTo>
                    <a:pt x="18" y="20"/>
                  </a:lnTo>
                  <a:lnTo>
                    <a:pt x="18" y="70"/>
                  </a:lnTo>
                  <a:lnTo>
                    <a:pt x="30" y="70"/>
                  </a:lnTo>
                  <a:lnTo>
                    <a:pt x="30" y="2"/>
                  </a:lnTo>
                  <a:lnTo>
                    <a:pt x="30" y="0"/>
                  </a:lnTo>
                  <a:close/>
                </a:path>
              </a:pathLst>
            </a:custGeom>
            <a:solidFill>
              <a:srgbClr val="231F20"/>
            </a:solidFill>
            <a:ln w="9525">
              <a:noFill/>
              <a:round/>
              <a:headEnd/>
              <a:tailEnd/>
            </a:ln>
          </p:spPr>
          <p:txBody>
            <a:bodyPr/>
            <a:lstStyle/>
            <a:p>
              <a:endParaRPr lang="en-US"/>
            </a:p>
          </p:txBody>
        </p:sp>
        <p:sp>
          <p:nvSpPr>
            <p:cNvPr id="65560" name="Freeform 24"/>
            <p:cNvSpPr>
              <a:spLocks/>
            </p:cNvSpPr>
            <p:nvPr/>
          </p:nvSpPr>
          <p:spPr bwMode="auto">
            <a:xfrm>
              <a:off x="1357" y="2565"/>
              <a:ext cx="42" cy="70"/>
            </a:xfrm>
            <a:custGeom>
              <a:avLst/>
              <a:gdLst/>
              <a:ahLst/>
              <a:cxnLst>
                <a:cxn ang="0">
                  <a:pos x="6" y="8"/>
                </a:cxn>
                <a:cxn ang="0">
                  <a:pos x="2" y="12"/>
                </a:cxn>
                <a:cxn ang="0">
                  <a:pos x="0" y="18"/>
                </a:cxn>
                <a:cxn ang="0">
                  <a:pos x="0" y="36"/>
                </a:cxn>
                <a:cxn ang="0">
                  <a:pos x="0" y="52"/>
                </a:cxn>
                <a:cxn ang="0">
                  <a:pos x="2" y="58"/>
                </a:cxn>
                <a:cxn ang="0">
                  <a:pos x="6" y="62"/>
                </a:cxn>
                <a:cxn ang="0">
                  <a:pos x="12" y="68"/>
                </a:cxn>
                <a:cxn ang="0">
                  <a:pos x="20" y="70"/>
                </a:cxn>
                <a:cxn ang="0">
                  <a:pos x="30" y="68"/>
                </a:cxn>
                <a:cxn ang="0">
                  <a:pos x="36" y="64"/>
                </a:cxn>
                <a:cxn ang="0">
                  <a:pos x="38" y="58"/>
                </a:cxn>
                <a:cxn ang="0">
                  <a:pos x="40" y="52"/>
                </a:cxn>
                <a:cxn ang="0">
                  <a:pos x="42" y="36"/>
                </a:cxn>
                <a:cxn ang="0">
                  <a:pos x="40" y="18"/>
                </a:cxn>
                <a:cxn ang="0">
                  <a:pos x="38" y="12"/>
                </a:cxn>
                <a:cxn ang="0">
                  <a:pos x="36" y="8"/>
                </a:cxn>
                <a:cxn ang="0">
                  <a:pos x="30" y="2"/>
                </a:cxn>
                <a:cxn ang="0">
                  <a:pos x="20" y="0"/>
                </a:cxn>
                <a:cxn ang="0">
                  <a:pos x="12" y="2"/>
                </a:cxn>
                <a:cxn ang="0">
                  <a:pos x="8" y="8"/>
                </a:cxn>
                <a:cxn ang="0">
                  <a:pos x="6" y="8"/>
                </a:cxn>
                <a:cxn ang="0">
                  <a:pos x="26" y="12"/>
                </a:cxn>
                <a:cxn ang="0">
                  <a:pos x="28" y="18"/>
                </a:cxn>
                <a:cxn ang="0">
                  <a:pos x="30" y="36"/>
                </a:cxn>
                <a:cxn ang="0">
                  <a:pos x="28" y="52"/>
                </a:cxn>
                <a:cxn ang="0">
                  <a:pos x="26" y="58"/>
                </a:cxn>
                <a:cxn ang="0">
                  <a:pos x="20" y="60"/>
                </a:cxn>
                <a:cxn ang="0">
                  <a:pos x="16" y="58"/>
                </a:cxn>
                <a:cxn ang="0">
                  <a:pos x="14" y="52"/>
                </a:cxn>
                <a:cxn ang="0">
                  <a:pos x="12" y="36"/>
                </a:cxn>
                <a:cxn ang="0">
                  <a:pos x="14" y="18"/>
                </a:cxn>
                <a:cxn ang="0">
                  <a:pos x="16" y="12"/>
                </a:cxn>
                <a:cxn ang="0">
                  <a:pos x="20" y="10"/>
                </a:cxn>
                <a:cxn ang="0">
                  <a:pos x="26" y="12"/>
                </a:cxn>
                <a:cxn ang="0">
                  <a:pos x="6" y="8"/>
                </a:cxn>
              </a:cxnLst>
              <a:rect l="0" t="0" r="r" b="b"/>
              <a:pathLst>
                <a:path w="42" h="70">
                  <a:moveTo>
                    <a:pt x="6" y="8"/>
                  </a:moveTo>
                  <a:lnTo>
                    <a:pt x="2" y="12"/>
                  </a:lnTo>
                  <a:lnTo>
                    <a:pt x="0" y="18"/>
                  </a:lnTo>
                  <a:lnTo>
                    <a:pt x="0" y="36"/>
                  </a:lnTo>
                  <a:lnTo>
                    <a:pt x="0" y="52"/>
                  </a:lnTo>
                  <a:lnTo>
                    <a:pt x="2" y="58"/>
                  </a:lnTo>
                  <a:lnTo>
                    <a:pt x="6" y="62"/>
                  </a:lnTo>
                  <a:lnTo>
                    <a:pt x="12" y="68"/>
                  </a:lnTo>
                  <a:lnTo>
                    <a:pt x="20" y="70"/>
                  </a:lnTo>
                  <a:lnTo>
                    <a:pt x="30" y="68"/>
                  </a:lnTo>
                  <a:lnTo>
                    <a:pt x="36" y="64"/>
                  </a:lnTo>
                  <a:lnTo>
                    <a:pt x="38" y="58"/>
                  </a:lnTo>
                  <a:lnTo>
                    <a:pt x="40" y="52"/>
                  </a:lnTo>
                  <a:lnTo>
                    <a:pt x="42" y="36"/>
                  </a:lnTo>
                  <a:lnTo>
                    <a:pt x="40" y="18"/>
                  </a:lnTo>
                  <a:lnTo>
                    <a:pt x="38" y="12"/>
                  </a:lnTo>
                  <a:lnTo>
                    <a:pt x="36" y="8"/>
                  </a:lnTo>
                  <a:lnTo>
                    <a:pt x="30" y="2"/>
                  </a:lnTo>
                  <a:lnTo>
                    <a:pt x="20" y="0"/>
                  </a:lnTo>
                  <a:lnTo>
                    <a:pt x="12" y="2"/>
                  </a:lnTo>
                  <a:lnTo>
                    <a:pt x="8" y="8"/>
                  </a:lnTo>
                  <a:lnTo>
                    <a:pt x="6" y="8"/>
                  </a:lnTo>
                  <a:lnTo>
                    <a:pt x="26" y="12"/>
                  </a:lnTo>
                  <a:lnTo>
                    <a:pt x="28" y="18"/>
                  </a:lnTo>
                  <a:lnTo>
                    <a:pt x="30" y="36"/>
                  </a:lnTo>
                  <a:lnTo>
                    <a:pt x="28" y="52"/>
                  </a:lnTo>
                  <a:lnTo>
                    <a:pt x="26" y="58"/>
                  </a:lnTo>
                  <a:lnTo>
                    <a:pt x="20" y="60"/>
                  </a:lnTo>
                  <a:lnTo>
                    <a:pt x="16" y="58"/>
                  </a:lnTo>
                  <a:lnTo>
                    <a:pt x="14" y="52"/>
                  </a:lnTo>
                  <a:lnTo>
                    <a:pt x="12" y="36"/>
                  </a:lnTo>
                  <a:lnTo>
                    <a:pt x="14" y="18"/>
                  </a:lnTo>
                  <a:lnTo>
                    <a:pt x="16" y="12"/>
                  </a:lnTo>
                  <a:lnTo>
                    <a:pt x="20" y="10"/>
                  </a:lnTo>
                  <a:lnTo>
                    <a:pt x="26" y="12"/>
                  </a:lnTo>
                  <a:lnTo>
                    <a:pt x="6" y="8"/>
                  </a:lnTo>
                  <a:close/>
                </a:path>
              </a:pathLst>
            </a:custGeom>
            <a:solidFill>
              <a:srgbClr val="231F20"/>
            </a:solidFill>
            <a:ln w="9525">
              <a:noFill/>
              <a:round/>
              <a:headEnd/>
              <a:tailEnd/>
            </a:ln>
          </p:spPr>
          <p:txBody>
            <a:bodyPr/>
            <a:lstStyle/>
            <a:p>
              <a:endParaRPr lang="en-US"/>
            </a:p>
          </p:txBody>
        </p:sp>
        <p:sp>
          <p:nvSpPr>
            <p:cNvPr id="65561" name="Freeform 25"/>
            <p:cNvSpPr>
              <a:spLocks/>
            </p:cNvSpPr>
            <p:nvPr/>
          </p:nvSpPr>
          <p:spPr bwMode="auto">
            <a:xfrm>
              <a:off x="1433" y="2583"/>
              <a:ext cx="44" cy="52"/>
            </a:xfrm>
            <a:custGeom>
              <a:avLst/>
              <a:gdLst/>
              <a:ahLst/>
              <a:cxnLst>
                <a:cxn ang="0">
                  <a:pos x="6" y="48"/>
                </a:cxn>
                <a:cxn ang="0">
                  <a:pos x="14" y="52"/>
                </a:cxn>
                <a:cxn ang="0">
                  <a:pos x="22" y="52"/>
                </a:cxn>
                <a:cxn ang="0">
                  <a:pos x="32" y="50"/>
                </a:cxn>
                <a:cxn ang="0">
                  <a:pos x="38" y="48"/>
                </a:cxn>
                <a:cxn ang="0">
                  <a:pos x="44" y="42"/>
                </a:cxn>
                <a:cxn ang="0">
                  <a:pos x="44" y="36"/>
                </a:cxn>
                <a:cxn ang="0">
                  <a:pos x="44" y="30"/>
                </a:cxn>
                <a:cxn ang="0">
                  <a:pos x="40" y="26"/>
                </a:cxn>
                <a:cxn ang="0">
                  <a:pos x="34" y="22"/>
                </a:cxn>
                <a:cxn ang="0">
                  <a:pos x="26" y="20"/>
                </a:cxn>
                <a:cxn ang="0">
                  <a:pos x="14" y="16"/>
                </a:cxn>
                <a:cxn ang="0">
                  <a:pos x="12" y="14"/>
                </a:cxn>
                <a:cxn ang="0">
                  <a:pos x="14" y="12"/>
                </a:cxn>
                <a:cxn ang="0">
                  <a:pos x="22" y="10"/>
                </a:cxn>
                <a:cxn ang="0">
                  <a:pos x="28" y="12"/>
                </a:cxn>
                <a:cxn ang="0">
                  <a:pos x="30" y="16"/>
                </a:cxn>
                <a:cxn ang="0">
                  <a:pos x="42" y="14"/>
                </a:cxn>
                <a:cxn ang="0">
                  <a:pos x="40" y="8"/>
                </a:cxn>
                <a:cxn ang="0">
                  <a:pos x="36" y="4"/>
                </a:cxn>
                <a:cxn ang="0">
                  <a:pos x="30" y="0"/>
                </a:cxn>
                <a:cxn ang="0">
                  <a:pos x="22" y="0"/>
                </a:cxn>
                <a:cxn ang="0">
                  <a:pos x="12" y="2"/>
                </a:cxn>
                <a:cxn ang="0">
                  <a:pos x="6" y="4"/>
                </a:cxn>
                <a:cxn ang="0">
                  <a:pos x="2" y="10"/>
                </a:cxn>
                <a:cxn ang="0">
                  <a:pos x="2" y="16"/>
                </a:cxn>
                <a:cxn ang="0">
                  <a:pos x="2" y="22"/>
                </a:cxn>
                <a:cxn ang="0">
                  <a:pos x="6" y="26"/>
                </a:cxn>
                <a:cxn ang="0">
                  <a:pos x="14" y="30"/>
                </a:cxn>
                <a:cxn ang="0">
                  <a:pos x="26" y="34"/>
                </a:cxn>
                <a:cxn ang="0">
                  <a:pos x="30" y="34"/>
                </a:cxn>
                <a:cxn ang="0">
                  <a:pos x="32" y="38"/>
                </a:cxn>
                <a:cxn ang="0">
                  <a:pos x="30" y="40"/>
                </a:cxn>
                <a:cxn ang="0">
                  <a:pos x="26" y="42"/>
                </a:cxn>
                <a:cxn ang="0">
                  <a:pos x="22" y="42"/>
                </a:cxn>
                <a:cxn ang="0">
                  <a:pos x="18" y="42"/>
                </a:cxn>
                <a:cxn ang="0">
                  <a:pos x="16" y="40"/>
                </a:cxn>
                <a:cxn ang="0">
                  <a:pos x="12" y="34"/>
                </a:cxn>
                <a:cxn ang="0">
                  <a:pos x="0" y="36"/>
                </a:cxn>
                <a:cxn ang="0">
                  <a:pos x="2" y="44"/>
                </a:cxn>
                <a:cxn ang="0">
                  <a:pos x="4" y="48"/>
                </a:cxn>
                <a:cxn ang="0">
                  <a:pos x="6" y="48"/>
                </a:cxn>
              </a:cxnLst>
              <a:rect l="0" t="0" r="r" b="b"/>
              <a:pathLst>
                <a:path w="44" h="52">
                  <a:moveTo>
                    <a:pt x="6" y="48"/>
                  </a:moveTo>
                  <a:lnTo>
                    <a:pt x="14" y="52"/>
                  </a:lnTo>
                  <a:lnTo>
                    <a:pt x="22" y="52"/>
                  </a:lnTo>
                  <a:lnTo>
                    <a:pt x="32" y="50"/>
                  </a:lnTo>
                  <a:lnTo>
                    <a:pt x="38" y="48"/>
                  </a:lnTo>
                  <a:lnTo>
                    <a:pt x="44" y="42"/>
                  </a:lnTo>
                  <a:lnTo>
                    <a:pt x="44" y="36"/>
                  </a:lnTo>
                  <a:lnTo>
                    <a:pt x="44" y="30"/>
                  </a:lnTo>
                  <a:lnTo>
                    <a:pt x="40" y="26"/>
                  </a:lnTo>
                  <a:lnTo>
                    <a:pt x="34" y="22"/>
                  </a:lnTo>
                  <a:lnTo>
                    <a:pt x="26" y="20"/>
                  </a:lnTo>
                  <a:lnTo>
                    <a:pt x="14" y="16"/>
                  </a:lnTo>
                  <a:lnTo>
                    <a:pt x="12" y="14"/>
                  </a:lnTo>
                  <a:lnTo>
                    <a:pt x="14" y="12"/>
                  </a:lnTo>
                  <a:lnTo>
                    <a:pt x="22" y="10"/>
                  </a:lnTo>
                  <a:lnTo>
                    <a:pt x="28" y="12"/>
                  </a:lnTo>
                  <a:lnTo>
                    <a:pt x="30" y="16"/>
                  </a:lnTo>
                  <a:lnTo>
                    <a:pt x="42" y="14"/>
                  </a:lnTo>
                  <a:lnTo>
                    <a:pt x="40" y="8"/>
                  </a:lnTo>
                  <a:lnTo>
                    <a:pt x="36" y="4"/>
                  </a:lnTo>
                  <a:lnTo>
                    <a:pt x="30" y="0"/>
                  </a:lnTo>
                  <a:lnTo>
                    <a:pt x="22" y="0"/>
                  </a:lnTo>
                  <a:lnTo>
                    <a:pt x="12" y="2"/>
                  </a:lnTo>
                  <a:lnTo>
                    <a:pt x="6" y="4"/>
                  </a:lnTo>
                  <a:lnTo>
                    <a:pt x="2" y="10"/>
                  </a:lnTo>
                  <a:lnTo>
                    <a:pt x="2" y="16"/>
                  </a:lnTo>
                  <a:lnTo>
                    <a:pt x="2" y="22"/>
                  </a:lnTo>
                  <a:lnTo>
                    <a:pt x="6" y="26"/>
                  </a:lnTo>
                  <a:lnTo>
                    <a:pt x="14" y="30"/>
                  </a:lnTo>
                  <a:lnTo>
                    <a:pt x="26" y="34"/>
                  </a:lnTo>
                  <a:lnTo>
                    <a:pt x="30" y="34"/>
                  </a:lnTo>
                  <a:lnTo>
                    <a:pt x="32" y="38"/>
                  </a:lnTo>
                  <a:lnTo>
                    <a:pt x="30" y="40"/>
                  </a:lnTo>
                  <a:lnTo>
                    <a:pt x="26" y="42"/>
                  </a:lnTo>
                  <a:lnTo>
                    <a:pt x="22" y="42"/>
                  </a:lnTo>
                  <a:lnTo>
                    <a:pt x="18" y="42"/>
                  </a:lnTo>
                  <a:lnTo>
                    <a:pt x="16" y="40"/>
                  </a:lnTo>
                  <a:lnTo>
                    <a:pt x="12" y="34"/>
                  </a:lnTo>
                  <a:lnTo>
                    <a:pt x="0" y="36"/>
                  </a:lnTo>
                  <a:lnTo>
                    <a:pt x="2" y="44"/>
                  </a:lnTo>
                  <a:lnTo>
                    <a:pt x="4" y="48"/>
                  </a:lnTo>
                  <a:lnTo>
                    <a:pt x="6" y="48"/>
                  </a:lnTo>
                  <a:close/>
                </a:path>
              </a:pathLst>
            </a:custGeom>
            <a:solidFill>
              <a:srgbClr val="231F20"/>
            </a:solidFill>
            <a:ln w="9525">
              <a:noFill/>
              <a:round/>
              <a:headEnd/>
              <a:tailEnd/>
            </a:ln>
          </p:spPr>
          <p:txBody>
            <a:bodyPr/>
            <a:lstStyle/>
            <a:p>
              <a:endParaRPr lang="en-US"/>
            </a:p>
          </p:txBody>
        </p:sp>
        <p:sp>
          <p:nvSpPr>
            <p:cNvPr id="65562" name="Freeform 26"/>
            <p:cNvSpPr>
              <a:spLocks/>
            </p:cNvSpPr>
            <p:nvPr/>
          </p:nvSpPr>
          <p:spPr bwMode="auto">
            <a:xfrm>
              <a:off x="1485" y="2583"/>
              <a:ext cx="46" cy="52"/>
            </a:xfrm>
            <a:custGeom>
              <a:avLst/>
              <a:gdLst/>
              <a:ahLst/>
              <a:cxnLst>
                <a:cxn ang="0">
                  <a:pos x="28" y="40"/>
                </a:cxn>
                <a:cxn ang="0">
                  <a:pos x="24" y="42"/>
                </a:cxn>
                <a:cxn ang="0">
                  <a:pos x="20" y="42"/>
                </a:cxn>
                <a:cxn ang="0">
                  <a:pos x="16" y="40"/>
                </a:cxn>
                <a:cxn ang="0">
                  <a:pos x="14" y="36"/>
                </a:cxn>
                <a:cxn ang="0">
                  <a:pos x="12" y="30"/>
                </a:cxn>
                <a:cxn ang="0">
                  <a:pos x="46" y="30"/>
                </a:cxn>
                <a:cxn ang="0">
                  <a:pos x="44" y="16"/>
                </a:cxn>
                <a:cxn ang="0">
                  <a:pos x="40" y="8"/>
                </a:cxn>
                <a:cxn ang="0">
                  <a:pos x="32" y="2"/>
                </a:cxn>
                <a:cxn ang="0">
                  <a:pos x="22" y="0"/>
                </a:cxn>
                <a:cxn ang="0">
                  <a:pos x="14" y="2"/>
                </a:cxn>
                <a:cxn ang="0">
                  <a:pos x="6" y="8"/>
                </a:cxn>
                <a:cxn ang="0">
                  <a:pos x="2" y="16"/>
                </a:cxn>
                <a:cxn ang="0">
                  <a:pos x="0" y="26"/>
                </a:cxn>
                <a:cxn ang="0">
                  <a:pos x="2" y="36"/>
                </a:cxn>
                <a:cxn ang="0">
                  <a:pos x="4" y="44"/>
                </a:cxn>
                <a:cxn ang="0">
                  <a:pos x="8" y="48"/>
                </a:cxn>
                <a:cxn ang="0">
                  <a:pos x="12" y="50"/>
                </a:cxn>
                <a:cxn ang="0">
                  <a:pos x="24" y="52"/>
                </a:cxn>
                <a:cxn ang="0">
                  <a:pos x="30" y="52"/>
                </a:cxn>
                <a:cxn ang="0">
                  <a:pos x="36" y="48"/>
                </a:cxn>
                <a:cxn ang="0">
                  <a:pos x="42" y="44"/>
                </a:cxn>
                <a:cxn ang="0">
                  <a:pos x="44" y="38"/>
                </a:cxn>
                <a:cxn ang="0">
                  <a:pos x="32" y="36"/>
                </a:cxn>
                <a:cxn ang="0">
                  <a:pos x="30" y="40"/>
                </a:cxn>
                <a:cxn ang="0">
                  <a:pos x="28" y="40"/>
                </a:cxn>
                <a:cxn ang="0">
                  <a:pos x="14" y="22"/>
                </a:cxn>
                <a:cxn ang="0">
                  <a:pos x="14" y="18"/>
                </a:cxn>
                <a:cxn ang="0">
                  <a:pos x="16" y="14"/>
                </a:cxn>
                <a:cxn ang="0">
                  <a:pos x="18" y="12"/>
                </a:cxn>
                <a:cxn ang="0">
                  <a:pos x="22" y="10"/>
                </a:cxn>
                <a:cxn ang="0">
                  <a:pos x="26" y="10"/>
                </a:cxn>
                <a:cxn ang="0">
                  <a:pos x="30" y="14"/>
                </a:cxn>
                <a:cxn ang="0">
                  <a:pos x="32" y="16"/>
                </a:cxn>
                <a:cxn ang="0">
                  <a:pos x="32" y="22"/>
                </a:cxn>
                <a:cxn ang="0">
                  <a:pos x="14" y="22"/>
                </a:cxn>
                <a:cxn ang="0">
                  <a:pos x="28" y="40"/>
                </a:cxn>
              </a:cxnLst>
              <a:rect l="0" t="0" r="r" b="b"/>
              <a:pathLst>
                <a:path w="46" h="52">
                  <a:moveTo>
                    <a:pt x="28" y="40"/>
                  </a:moveTo>
                  <a:lnTo>
                    <a:pt x="24" y="42"/>
                  </a:lnTo>
                  <a:lnTo>
                    <a:pt x="20" y="42"/>
                  </a:lnTo>
                  <a:lnTo>
                    <a:pt x="16" y="40"/>
                  </a:lnTo>
                  <a:lnTo>
                    <a:pt x="14" y="36"/>
                  </a:lnTo>
                  <a:lnTo>
                    <a:pt x="12" y="30"/>
                  </a:lnTo>
                  <a:lnTo>
                    <a:pt x="46" y="30"/>
                  </a:lnTo>
                  <a:lnTo>
                    <a:pt x="44" y="16"/>
                  </a:lnTo>
                  <a:lnTo>
                    <a:pt x="40" y="8"/>
                  </a:lnTo>
                  <a:lnTo>
                    <a:pt x="32" y="2"/>
                  </a:lnTo>
                  <a:lnTo>
                    <a:pt x="22" y="0"/>
                  </a:lnTo>
                  <a:lnTo>
                    <a:pt x="14" y="2"/>
                  </a:lnTo>
                  <a:lnTo>
                    <a:pt x="6" y="8"/>
                  </a:lnTo>
                  <a:lnTo>
                    <a:pt x="2" y="16"/>
                  </a:lnTo>
                  <a:lnTo>
                    <a:pt x="0" y="26"/>
                  </a:lnTo>
                  <a:lnTo>
                    <a:pt x="2" y="36"/>
                  </a:lnTo>
                  <a:lnTo>
                    <a:pt x="4" y="44"/>
                  </a:lnTo>
                  <a:lnTo>
                    <a:pt x="8" y="48"/>
                  </a:lnTo>
                  <a:lnTo>
                    <a:pt x="12" y="50"/>
                  </a:lnTo>
                  <a:lnTo>
                    <a:pt x="24" y="52"/>
                  </a:lnTo>
                  <a:lnTo>
                    <a:pt x="30" y="52"/>
                  </a:lnTo>
                  <a:lnTo>
                    <a:pt x="36" y="48"/>
                  </a:lnTo>
                  <a:lnTo>
                    <a:pt x="42" y="44"/>
                  </a:lnTo>
                  <a:lnTo>
                    <a:pt x="44" y="38"/>
                  </a:lnTo>
                  <a:lnTo>
                    <a:pt x="32" y="36"/>
                  </a:lnTo>
                  <a:lnTo>
                    <a:pt x="30" y="40"/>
                  </a:lnTo>
                  <a:lnTo>
                    <a:pt x="28" y="40"/>
                  </a:lnTo>
                  <a:lnTo>
                    <a:pt x="14" y="22"/>
                  </a:lnTo>
                  <a:lnTo>
                    <a:pt x="14" y="18"/>
                  </a:lnTo>
                  <a:lnTo>
                    <a:pt x="16" y="14"/>
                  </a:lnTo>
                  <a:lnTo>
                    <a:pt x="18" y="12"/>
                  </a:lnTo>
                  <a:lnTo>
                    <a:pt x="22" y="10"/>
                  </a:lnTo>
                  <a:lnTo>
                    <a:pt x="26" y="10"/>
                  </a:lnTo>
                  <a:lnTo>
                    <a:pt x="30" y="14"/>
                  </a:lnTo>
                  <a:lnTo>
                    <a:pt x="32" y="16"/>
                  </a:lnTo>
                  <a:lnTo>
                    <a:pt x="32" y="22"/>
                  </a:lnTo>
                  <a:lnTo>
                    <a:pt x="14" y="22"/>
                  </a:lnTo>
                  <a:lnTo>
                    <a:pt x="28" y="40"/>
                  </a:lnTo>
                  <a:close/>
                </a:path>
              </a:pathLst>
            </a:custGeom>
            <a:solidFill>
              <a:srgbClr val="231F20"/>
            </a:solidFill>
            <a:ln w="9525">
              <a:noFill/>
              <a:round/>
              <a:headEnd/>
              <a:tailEnd/>
            </a:ln>
          </p:spPr>
          <p:txBody>
            <a:bodyPr/>
            <a:lstStyle/>
            <a:p>
              <a:endParaRPr lang="en-US"/>
            </a:p>
          </p:txBody>
        </p:sp>
        <p:sp>
          <p:nvSpPr>
            <p:cNvPr id="65563" name="Freeform 27"/>
            <p:cNvSpPr>
              <a:spLocks/>
            </p:cNvSpPr>
            <p:nvPr/>
          </p:nvSpPr>
          <p:spPr bwMode="auto">
            <a:xfrm>
              <a:off x="1537" y="2583"/>
              <a:ext cx="46" cy="52"/>
            </a:xfrm>
            <a:custGeom>
              <a:avLst/>
              <a:gdLst/>
              <a:ahLst/>
              <a:cxnLst>
                <a:cxn ang="0">
                  <a:pos x="38" y="4"/>
                </a:cxn>
                <a:cxn ang="0">
                  <a:pos x="32" y="2"/>
                </a:cxn>
                <a:cxn ang="0">
                  <a:pos x="24" y="0"/>
                </a:cxn>
                <a:cxn ang="0">
                  <a:pos x="14" y="2"/>
                </a:cxn>
                <a:cxn ang="0">
                  <a:pos x="6" y="8"/>
                </a:cxn>
                <a:cxn ang="0">
                  <a:pos x="2" y="16"/>
                </a:cxn>
                <a:cxn ang="0">
                  <a:pos x="0" y="26"/>
                </a:cxn>
                <a:cxn ang="0">
                  <a:pos x="2" y="38"/>
                </a:cxn>
                <a:cxn ang="0">
                  <a:pos x="6" y="46"/>
                </a:cxn>
                <a:cxn ang="0">
                  <a:pos x="14" y="50"/>
                </a:cxn>
                <a:cxn ang="0">
                  <a:pos x="24" y="52"/>
                </a:cxn>
                <a:cxn ang="0">
                  <a:pos x="32" y="52"/>
                </a:cxn>
                <a:cxn ang="0">
                  <a:pos x="38" y="48"/>
                </a:cxn>
                <a:cxn ang="0">
                  <a:pos x="44" y="42"/>
                </a:cxn>
                <a:cxn ang="0">
                  <a:pos x="46" y="34"/>
                </a:cxn>
                <a:cxn ang="0">
                  <a:pos x="34" y="32"/>
                </a:cxn>
                <a:cxn ang="0">
                  <a:pos x="32" y="36"/>
                </a:cxn>
                <a:cxn ang="0">
                  <a:pos x="30" y="40"/>
                </a:cxn>
                <a:cxn ang="0">
                  <a:pos x="28" y="40"/>
                </a:cxn>
                <a:cxn ang="0">
                  <a:pos x="24" y="42"/>
                </a:cxn>
                <a:cxn ang="0">
                  <a:pos x="20" y="40"/>
                </a:cxn>
                <a:cxn ang="0">
                  <a:pos x="16" y="38"/>
                </a:cxn>
                <a:cxn ang="0">
                  <a:pos x="14" y="32"/>
                </a:cxn>
                <a:cxn ang="0">
                  <a:pos x="14" y="26"/>
                </a:cxn>
                <a:cxn ang="0">
                  <a:pos x="14" y="18"/>
                </a:cxn>
                <a:cxn ang="0">
                  <a:pos x="16" y="14"/>
                </a:cxn>
                <a:cxn ang="0">
                  <a:pos x="20" y="12"/>
                </a:cxn>
                <a:cxn ang="0">
                  <a:pos x="24" y="10"/>
                </a:cxn>
                <a:cxn ang="0">
                  <a:pos x="30" y="12"/>
                </a:cxn>
                <a:cxn ang="0">
                  <a:pos x="32" y="18"/>
                </a:cxn>
                <a:cxn ang="0">
                  <a:pos x="46" y="16"/>
                </a:cxn>
                <a:cxn ang="0">
                  <a:pos x="42" y="8"/>
                </a:cxn>
                <a:cxn ang="0">
                  <a:pos x="40" y="4"/>
                </a:cxn>
                <a:cxn ang="0">
                  <a:pos x="38" y="4"/>
                </a:cxn>
              </a:cxnLst>
              <a:rect l="0" t="0" r="r" b="b"/>
              <a:pathLst>
                <a:path w="46" h="52">
                  <a:moveTo>
                    <a:pt x="38" y="4"/>
                  </a:moveTo>
                  <a:lnTo>
                    <a:pt x="32" y="2"/>
                  </a:lnTo>
                  <a:lnTo>
                    <a:pt x="24" y="0"/>
                  </a:lnTo>
                  <a:lnTo>
                    <a:pt x="14" y="2"/>
                  </a:lnTo>
                  <a:lnTo>
                    <a:pt x="6" y="8"/>
                  </a:lnTo>
                  <a:lnTo>
                    <a:pt x="2" y="16"/>
                  </a:lnTo>
                  <a:lnTo>
                    <a:pt x="0" y="26"/>
                  </a:lnTo>
                  <a:lnTo>
                    <a:pt x="2" y="38"/>
                  </a:lnTo>
                  <a:lnTo>
                    <a:pt x="6" y="46"/>
                  </a:lnTo>
                  <a:lnTo>
                    <a:pt x="14" y="50"/>
                  </a:lnTo>
                  <a:lnTo>
                    <a:pt x="24" y="52"/>
                  </a:lnTo>
                  <a:lnTo>
                    <a:pt x="32" y="52"/>
                  </a:lnTo>
                  <a:lnTo>
                    <a:pt x="38" y="48"/>
                  </a:lnTo>
                  <a:lnTo>
                    <a:pt x="44" y="42"/>
                  </a:lnTo>
                  <a:lnTo>
                    <a:pt x="46" y="34"/>
                  </a:lnTo>
                  <a:lnTo>
                    <a:pt x="34" y="32"/>
                  </a:lnTo>
                  <a:lnTo>
                    <a:pt x="32" y="36"/>
                  </a:lnTo>
                  <a:lnTo>
                    <a:pt x="30" y="40"/>
                  </a:lnTo>
                  <a:lnTo>
                    <a:pt x="28" y="40"/>
                  </a:lnTo>
                  <a:lnTo>
                    <a:pt x="24" y="42"/>
                  </a:lnTo>
                  <a:lnTo>
                    <a:pt x="20" y="40"/>
                  </a:lnTo>
                  <a:lnTo>
                    <a:pt x="16" y="38"/>
                  </a:lnTo>
                  <a:lnTo>
                    <a:pt x="14" y="32"/>
                  </a:lnTo>
                  <a:lnTo>
                    <a:pt x="14" y="26"/>
                  </a:lnTo>
                  <a:lnTo>
                    <a:pt x="14" y="18"/>
                  </a:lnTo>
                  <a:lnTo>
                    <a:pt x="16" y="14"/>
                  </a:lnTo>
                  <a:lnTo>
                    <a:pt x="20" y="12"/>
                  </a:lnTo>
                  <a:lnTo>
                    <a:pt x="24" y="10"/>
                  </a:lnTo>
                  <a:lnTo>
                    <a:pt x="30" y="12"/>
                  </a:lnTo>
                  <a:lnTo>
                    <a:pt x="32" y="18"/>
                  </a:lnTo>
                  <a:lnTo>
                    <a:pt x="46" y="16"/>
                  </a:lnTo>
                  <a:lnTo>
                    <a:pt x="42" y="8"/>
                  </a:lnTo>
                  <a:lnTo>
                    <a:pt x="40" y="4"/>
                  </a:lnTo>
                  <a:lnTo>
                    <a:pt x="38" y="4"/>
                  </a:lnTo>
                  <a:close/>
                </a:path>
              </a:pathLst>
            </a:custGeom>
            <a:solidFill>
              <a:srgbClr val="231F20"/>
            </a:solidFill>
            <a:ln w="9525">
              <a:noFill/>
              <a:round/>
              <a:headEnd/>
              <a:tailEnd/>
            </a:ln>
          </p:spPr>
          <p:txBody>
            <a:bodyPr/>
            <a:lstStyle/>
            <a:p>
              <a:endParaRPr lang="en-US"/>
            </a:p>
          </p:txBody>
        </p:sp>
        <p:sp>
          <p:nvSpPr>
            <p:cNvPr id="65564" name="Freeform 28"/>
            <p:cNvSpPr>
              <a:spLocks/>
            </p:cNvSpPr>
            <p:nvPr/>
          </p:nvSpPr>
          <p:spPr bwMode="auto">
            <a:xfrm>
              <a:off x="1589" y="2583"/>
              <a:ext cx="50" cy="52"/>
            </a:xfrm>
            <a:custGeom>
              <a:avLst/>
              <a:gdLst/>
              <a:ahLst/>
              <a:cxnLst>
                <a:cxn ang="0">
                  <a:pos x="4" y="40"/>
                </a:cxn>
                <a:cxn ang="0">
                  <a:pos x="8" y="46"/>
                </a:cxn>
                <a:cxn ang="0">
                  <a:pos x="12" y="50"/>
                </a:cxn>
                <a:cxn ang="0">
                  <a:pos x="18" y="52"/>
                </a:cxn>
                <a:cxn ang="0">
                  <a:pos x="26" y="52"/>
                </a:cxn>
                <a:cxn ang="0">
                  <a:pos x="36" y="50"/>
                </a:cxn>
                <a:cxn ang="0">
                  <a:pos x="44" y="44"/>
                </a:cxn>
                <a:cxn ang="0">
                  <a:pos x="48" y="36"/>
                </a:cxn>
                <a:cxn ang="0">
                  <a:pos x="50" y="26"/>
                </a:cxn>
                <a:cxn ang="0">
                  <a:pos x="48" y="16"/>
                </a:cxn>
                <a:cxn ang="0">
                  <a:pos x="44" y="8"/>
                </a:cxn>
                <a:cxn ang="0">
                  <a:pos x="36" y="2"/>
                </a:cxn>
                <a:cxn ang="0">
                  <a:pos x="26" y="0"/>
                </a:cxn>
                <a:cxn ang="0">
                  <a:pos x="18" y="0"/>
                </a:cxn>
                <a:cxn ang="0">
                  <a:pos x="12" y="4"/>
                </a:cxn>
                <a:cxn ang="0">
                  <a:pos x="8" y="8"/>
                </a:cxn>
                <a:cxn ang="0">
                  <a:pos x="4" y="12"/>
                </a:cxn>
                <a:cxn ang="0">
                  <a:pos x="2" y="18"/>
                </a:cxn>
                <a:cxn ang="0">
                  <a:pos x="0" y="26"/>
                </a:cxn>
                <a:cxn ang="0">
                  <a:pos x="2" y="34"/>
                </a:cxn>
                <a:cxn ang="0">
                  <a:pos x="2" y="40"/>
                </a:cxn>
                <a:cxn ang="0">
                  <a:pos x="4" y="40"/>
                </a:cxn>
                <a:cxn ang="0">
                  <a:pos x="16" y="14"/>
                </a:cxn>
                <a:cxn ang="0">
                  <a:pos x="20" y="12"/>
                </a:cxn>
                <a:cxn ang="0">
                  <a:pos x="26" y="10"/>
                </a:cxn>
                <a:cxn ang="0">
                  <a:pos x="30" y="12"/>
                </a:cxn>
                <a:cxn ang="0">
                  <a:pos x="34" y="14"/>
                </a:cxn>
                <a:cxn ang="0">
                  <a:pos x="36" y="20"/>
                </a:cxn>
                <a:cxn ang="0">
                  <a:pos x="38" y="26"/>
                </a:cxn>
                <a:cxn ang="0">
                  <a:pos x="36" y="32"/>
                </a:cxn>
                <a:cxn ang="0">
                  <a:pos x="34" y="38"/>
                </a:cxn>
                <a:cxn ang="0">
                  <a:pos x="30" y="40"/>
                </a:cxn>
                <a:cxn ang="0">
                  <a:pos x="26" y="42"/>
                </a:cxn>
                <a:cxn ang="0">
                  <a:pos x="20" y="40"/>
                </a:cxn>
                <a:cxn ang="0">
                  <a:pos x="16" y="38"/>
                </a:cxn>
                <a:cxn ang="0">
                  <a:pos x="14" y="32"/>
                </a:cxn>
                <a:cxn ang="0">
                  <a:pos x="14" y="26"/>
                </a:cxn>
                <a:cxn ang="0">
                  <a:pos x="14" y="20"/>
                </a:cxn>
                <a:cxn ang="0">
                  <a:pos x="16" y="14"/>
                </a:cxn>
                <a:cxn ang="0">
                  <a:pos x="4" y="40"/>
                </a:cxn>
              </a:cxnLst>
              <a:rect l="0" t="0" r="r" b="b"/>
              <a:pathLst>
                <a:path w="50" h="52">
                  <a:moveTo>
                    <a:pt x="4" y="40"/>
                  </a:moveTo>
                  <a:lnTo>
                    <a:pt x="8" y="46"/>
                  </a:lnTo>
                  <a:lnTo>
                    <a:pt x="12" y="50"/>
                  </a:lnTo>
                  <a:lnTo>
                    <a:pt x="18" y="52"/>
                  </a:lnTo>
                  <a:lnTo>
                    <a:pt x="26" y="52"/>
                  </a:lnTo>
                  <a:lnTo>
                    <a:pt x="36" y="50"/>
                  </a:lnTo>
                  <a:lnTo>
                    <a:pt x="44" y="44"/>
                  </a:lnTo>
                  <a:lnTo>
                    <a:pt x="48" y="36"/>
                  </a:lnTo>
                  <a:lnTo>
                    <a:pt x="50" y="26"/>
                  </a:lnTo>
                  <a:lnTo>
                    <a:pt x="48" y="16"/>
                  </a:lnTo>
                  <a:lnTo>
                    <a:pt x="44" y="8"/>
                  </a:lnTo>
                  <a:lnTo>
                    <a:pt x="36" y="2"/>
                  </a:lnTo>
                  <a:lnTo>
                    <a:pt x="26" y="0"/>
                  </a:lnTo>
                  <a:lnTo>
                    <a:pt x="18" y="0"/>
                  </a:lnTo>
                  <a:lnTo>
                    <a:pt x="12" y="4"/>
                  </a:lnTo>
                  <a:lnTo>
                    <a:pt x="8" y="8"/>
                  </a:lnTo>
                  <a:lnTo>
                    <a:pt x="4" y="12"/>
                  </a:lnTo>
                  <a:lnTo>
                    <a:pt x="2" y="18"/>
                  </a:lnTo>
                  <a:lnTo>
                    <a:pt x="0" y="26"/>
                  </a:lnTo>
                  <a:lnTo>
                    <a:pt x="2" y="34"/>
                  </a:lnTo>
                  <a:lnTo>
                    <a:pt x="2" y="40"/>
                  </a:lnTo>
                  <a:lnTo>
                    <a:pt x="4" y="40"/>
                  </a:lnTo>
                  <a:lnTo>
                    <a:pt x="16" y="14"/>
                  </a:lnTo>
                  <a:lnTo>
                    <a:pt x="20" y="12"/>
                  </a:lnTo>
                  <a:lnTo>
                    <a:pt x="26" y="10"/>
                  </a:lnTo>
                  <a:lnTo>
                    <a:pt x="30" y="12"/>
                  </a:lnTo>
                  <a:lnTo>
                    <a:pt x="34" y="14"/>
                  </a:lnTo>
                  <a:lnTo>
                    <a:pt x="36" y="20"/>
                  </a:lnTo>
                  <a:lnTo>
                    <a:pt x="38" y="26"/>
                  </a:lnTo>
                  <a:lnTo>
                    <a:pt x="36" y="32"/>
                  </a:lnTo>
                  <a:lnTo>
                    <a:pt x="34" y="38"/>
                  </a:lnTo>
                  <a:lnTo>
                    <a:pt x="30" y="40"/>
                  </a:lnTo>
                  <a:lnTo>
                    <a:pt x="26" y="42"/>
                  </a:lnTo>
                  <a:lnTo>
                    <a:pt x="20" y="40"/>
                  </a:lnTo>
                  <a:lnTo>
                    <a:pt x="16" y="38"/>
                  </a:lnTo>
                  <a:lnTo>
                    <a:pt x="14" y="32"/>
                  </a:lnTo>
                  <a:lnTo>
                    <a:pt x="14" y="26"/>
                  </a:lnTo>
                  <a:lnTo>
                    <a:pt x="14" y="20"/>
                  </a:lnTo>
                  <a:lnTo>
                    <a:pt x="16" y="14"/>
                  </a:lnTo>
                  <a:lnTo>
                    <a:pt x="4" y="40"/>
                  </a:lnTo>
                  <a:close/>
                </a:path>
              </a:pathLst>
            </a:custGeom>
            <a:solidFill>
              <a:srgbClr val="231F20"/>
            </a:solidFill>
            <a:ln w="9525">
              <a:noFill/>
              <a:round/>
              <a:headEnd/>
              <a:tailEnd/>
            </a:ln>
          </p:spPr>
          <p:txBody>
            <a:bodyPr/>
            <a:lstStyle/>
            <a:p>
              <a:endParaRPr lang="en-US"/>
            </a:p>
          </p:txBody>
        </p:sp>
        <p:sp>
          <p:nvSpPr>
            <p:cNvPr id="65565" name="Freeform 29"/>
            <p:cNvSpPr>
              <a:spLocks/>
            </p:cNvSpPr>
            <p:nvPr/>
          </p:nvSpPr>
          <p:spPr bwMode="auto">
            <a:xfrm>
              <a:off x="1649" y="2583"/>
              <a:ext cx="44" cy="52"/>
            </a:xfrm>
            <a:custGeom>
              <a:avLst/>
              <a:gdLst/>
              <a:ahLst/>
              <a:cxnLst>
                <a:cxn ang="0">
                  <a:pos x="44" y="20"/>
                </a:cxn>
                <a:cxn ang="0">
                  <a:pos x="44" y="12"/>
                </a:cxn>
                <a:cxn ang="0">
                  <a:pos x="40" y="6"/>
                </a:cxn>
                <a:cxn ang="0">
                  <a:pos x="36" y="2"/>
                </a:cxn>
                <a:cxn ang="0">
                  <a:pos x="28" y="0"/>
                </a:cxn>
                <a:cxn ang="0">
                  <a:pos x="20" y="2"/>
                </a:cxn>
                <a:cxn ang="0">
                  <a:pos x="12" y="8"/>
                </a:cxn>
                <a:cxn ang="0">
                  <a:pos x="12" y="2"/>
                </a:cxn>
                <a:cxn ang="0">
                  <a:pos x="0" y="2"/>
                </a:cxn>
                <a:cxn ang="0">
                  <a:pos x="0" y="52"/>
                </a:cxn>
                <a:cxn ang="0">
                  <a:pos x="12" y="52"/>
                </a:cxn>
                <a:cxn ang="0">
                  <a:pos x="12" y="28"/>
                </a:cxn>
                <a:cxn ang="0">
                  <a:pos x="14" y="18"/>
                </a:cxn>
                <a:cxn ang="0">
                  <a:pos x="18" y="12"/>
                </a:cxn>
                <a:cxn ang="0">
                  <a:pos x="24" y="10"/>
                </a:cxn>
                <a:cxn ang="0">
                  <a:pos x="28" y="12"/>
                </a:cxn>
                <a:cxn ang="0">
                  <a:pos x="30" y="16"/>
                </a:cxn>
                <a:cxn ang="0">
                  <a:pos x="32" y="26"/>
                </a:cxn>
                <a:cxn ang="0">
                  <a:pos x="32" y="52"/>
                </a:cxn>
                <a:cxn ang="0">
                  <a:pos x="44" y="52"/>
                </a:cxn>
                <a:cxn ang="0">
                  <a:pos x="44" y="22"/>
                </a:cxn>
                <a:cxn ang="0">
                  <a:pos x="44" y="20"/>
                </a:cxn>
              </a:cxnLst>
              <a:rect l="0" t="0" r="r" b="b"/>
              <a:pathLst>
                <a:path w="44" h="52">
                  <a:moveTo>
                    <a:pt x="44" y="20"/>
                  </a:moveTo>
                  <a:lnTo>
                    <a:pt x="44" y="12"/>
                  </a:lnTo>
                  <a:lnTo>
                    <a:pt x="40" y="6"/>
                  </a:lnTo>
                  <a:lnTo>
                    <a:pt x="36" y="2"/>
                  </a:lnTo>
                  <a:lnTo>
                    <a:pt x="28" y="0"/>
                  </a:lnTo>
                  <a:lnTo>
                    <a:pt x="20" y="2"/>
                  </a:lnTo>
                  <a:lnTo>
                    <a:pt x="12" y="8"/>
                  </a:lnTo>
                  <a:lnTo>
                    <a:pt x="12" y="2"/>
                  </a:lnTo>
                  <a:lnTo>
                    <a:pt x="0" y="2"/>
                  </a:lnTo>
                  <a:lnTo>
                    <a:pt x="0" y="52"/>
                  </a:lnTo>
                  <a:lnTo>
                    <a:pt x="12" y="52"/>
                  </a:lnTo>
                  <a:lnTo>
                    <a:pt x="12" y="28"/>
                  </a:lnTo>
                  <a:lnTo>
                    <a:pt x="14" y="18"/>
                  </a:lnTo>
                  <a:lnTo>
                    <a:pt x="18" y="12"/>
                  </a:lnTo>
                  <a:lnTo>
                    <a:pt x="24" y="10"/>
                  </a:lnTo>
                  <a:lnTo>
                    <a:pt x="28" y="12"/>
                  </a:lnTo>
                  <a:lnTo>
                    <a:pt x="30" y="16"/>
                  </a:lnTo>
                  <a:lnTo>
                    <a:pt x="32" y="26"/>
                  </a:lnTo>
                  <a:lnTo>
                    <a:pt x="32" y="52"/>
                  </a:lnTo>
                  <a:lnTo>
                    <a:pt x="44" y="52"/>
                  </a:lnTo>
                  <a:lnTo>
                    <a:pt x="44" y="22"/>
                  </a:lnTo>
                  <a:lnTo>
                    <a:pt x="44" y="20"/>
                  </a:lnTo>
                  <a:close/>
                </a:path>
              </a:pathLst>
            </a:custGeom>
            <a:solidFill>
              <a:srgbClr val="231F20"/>
            </a:solidFill>
            <a:ln w="9525">
              <a:noFill/>
              <a:round/>
              <a:headEnd/>
              <a:tailEnd/>
            </a:ln>
          </p:spPr>
          <p:txBody>
            <a:bodyPr/>
            <a:lstStyle/>
            <a:p>
              <a:endParaRPr lang="en-US"/>
            </a:p>
          </p:txBody>
        </p:sp>
        <p:sp>
          <p:nvSpPr>
            <p:cNvPr id="65566" name="Freeform 30"/>
            <p:cNvSpPr>
              <a:spLocks/>
            </p:cNvSpPr>
            <p:nvPr/>
          </p:nvSpPr>
          <p:spPr bwMode="auto">
            <a:xfrm>
              <a:off x="1703" y="2565"/>
              <a:ext cx="48" cy="70"/>
            </a:xfrm>
            <a:custGeom>
              <a:avLst/>
              <a:gdLst/>
              <a:ahLst/>
              <a:cxnLst>
                <a:cxn ang="0">
                  <a:pos x="48" y="0"/>
                </a:cxn>
                <a:cxn ang="0">
                  <a:pos x="34" y="0"/>
                </a:cxn>
                <a:cxn ang="0">
                  <a:pos x="34" y="26"/>
                </a:cxn>
                <a:cxn ang="0">
                  <a:pos x="28" y="20"/>
                </a:cxn>
                <a:cxn ang="0">
                  <a:pos x="20" y="18"/>
                </a:cxn>
                <a:cxn ang="0">
                  <a:pos x="12" y="20"/>
                </a:cxn>
                <a:cxn ang="0">
                  <a:pos x="6" y="24"/>
                </a:cxn>
                <a:cxn ang="0">
                  <a:pos x="2" y="32"/>
                </a:cxn>
                <a:cxn ang="0">
                  <a:pos x="0" y="44"/>
                </a:cxn>
                <a:cxn ang="0">
                  <a:pos x="2" y="54"/>
                </a:cxn>
                <a:cxn ang="0">
                  <a:pos x="6" y="64"/>
                </a:cxn>
                <a:cxn ang="0">
                  <a:pos x="12" y="68"/>
                </a:cxn>
                <a:cxn ang="0">
                  <a:pos x="20" y="70"/>
                </a:cxn>
                <a:cxn ang="0">
                  <a:pos x="28" y="68"/>
                </a:cxn>
                <a:cxn ang="0">
                  <a:pos x="36" y="62"/>
                </a:cxn>
                <a:cxn ang="0">
                  <a:pos x="36" y="70"/>
                </a:cxn>
                <a:cxn ang="0">
                  <a:pos x="48" y="70"/>
                </a:cxn>
                <a:cxn ang="0">
                  <a:pos x="48" y="2"/>
                </a:cxn>
                <a:cxn ang="0">
                  <a:pos x="48" y="0"/>
                </a:cxn>
                <a:cxn ang="0">
                  <a:pos x="16" y="32"/>
                </a:cxn>
                <a:cxn ang="0">
                  <a:pos x="20" y="30"/>
                </a:cxn>
                <a:cxn ang="0">
                  <a:pos x="24" y="28"/>
                </a:cxn>
                <a:cxn ang="0">
                  <a:pos x="28" y="30"/>
                </a:cxn>
                <a:cxn ang="0">
                  <a:pos x="32" y="32"/>
                </a:cxn>
                <a:cxn ang="0">
                  <a:pos x="34" y="36"/>
                </a:cxn>
                <a:cxn ang="0">
                  <a:pos x="34" y="44"/>
                </a:cxn>
                <a:cxn ang="0">
                  <a:pos x="34" y="52"/>
                </a:cxn>
                <a:cxn ang="0">
                  <a:pos x="32" y="56"/>
                </a:cxn>
                <a:cxn ang="0">
                  <a:pos x="28" y="58"/>
                </a:cxn>
                <a:cxn ang="0">
                  <a:pos x="24" y="60"/>
                </a:cxn>
                <a:cxn ang="0">
                  <a:pos x="20" y="58"/>
                </a:cxn>
                <a:cxn ang="0">
                  <a:pos x="16" y="54"/>
                </a:cxn>
                <a:cxn ang="0">
                  <a:pos x="14" y="50"/>
                </a:cxn>
                <a:cxn ang="0">
                  <a:pos x="14" y="44"/>
                </a:cxn>
                <a:cxn ang="0">
                  <a:pos x="14" y="36"/>
                </a:cxn>
                <a:cxn ang="0">
                  <a:pos x="16" y="32"/>
                </a:cxn>
                <a:cxn ang="0">
                  <a:pos x="48" y="0"/>
                </a:cxn>
              </a:cxnLst>
              <a:rect l="0" t="0" r="r" b="b"/>
              <a:pathLst>
                <a:path w="48" h="70">
                  <a:moveTo>
                    <a:pt x="48" y="0"/>
                  </a:moveTo>
                  <a:lnTo>
                    <a:pt x="34" y="0"/>
                  </a:lnTo>
                  <a:lnTo>
                    <a:pt x="34" y="26"/>
                  </a:lnTo>
                  <a:lnTo>
                    <a:pt x="28" y="20"/>
                  </a:lnTo>
                  <a:lnTo>
                    <a:pt x="20" y="18"/>
                  </a:lnTo>
                  <a:lnTo>
                    <a:pt x="12" y="20"/>
                  </a:lnTo>
                  <a:lnTo>
                    <a:pt x="6" y="24"/>
                  </a:lnTo>
                  <a:lnTo>
                    <a:pt x="2" y="32"/>
                  </a:lnTo>
                  <a:lnTo>
                    <a:pt x="0" y="44"/>
                  </a:lnTo>
                  <a:lnTo>
                    <a:pt x="2" y="54"/>
                  </a:lnTo>
                  <a:lnTo>
                    <a:pt x="6" y="64"/>
                  </a:lnTo>
                  <a:lnTo>
                    <a:pt x="12" y="68"/>
                  </a:lnTo>
                  <a:lnTo>
                    <a:pt x="20" y="70"/>
                  </a:lnTo>
                  <a:lnTo>
                    <a:pt x="28" y="68"/>
                  </a:lnTo>
                  <a:lnTo>
                    <a:pt x="36" y="62"/>
                  </a:lnTo>
                  <a:lnTo>
                    <a:pt x="36" y="70"/>
                  </a:lnTo>
                  <a:lnTo>
                    <a:pt x="48" y="70"/>
                  </a:lnTo>
                  <a:lnTo>
                    <a:pt x="48" y="2"/>
                  </a:lnTo>
                  <a:lnTo>
                    <a:pt x="48" y="0"/>
                  </a:lnTo>
                  <a:lnTo>
                    <a:pt x="16" y="32"/>
                  </a:lnTo>
                  <a:lnTo>
                    <a:pt x="20" y="30"/>
                  </a:lnTo>
                  <a:lnTo>
                    <a:pt x="24" y="28"/>
                  </a:lnTo>
                  <a:lnTo>
                    <a:pt x="28" y="30"/>
                  </a:lnTo>
                  <a:lnTo>
                    <a:pt x="32" y="32"/>
                  </a:lnTo>
                  <a:lnTo>
                    <a:pt x="34" y="36"/>
                  </a:lnTo>
                  <a:lnTo>
                    <a:pt x="34" y="44"/>
                  </a:lnTo>
                  <a:lnTo>
                    <a:pt x="34" y="52"/>
                  </a:lnTo>
                  <a:lnTo>
                    <a:pt x="32" y="56"/>
                  </a:lnTo>
                  <a:lnTo>
                    <a:pt x="28" y="58"/>
                  </a:lnTo>
                  <a:lnTo>
                    <a:pt x="24" y="60"/>
                  </a:lnTo>
                  <a:lnTo>
                    <a:pt x="20" y="58"/>
                  </a:lnTo>
                  <a:lnTo>
                    <a:pt x="16" y="54"/>
                  </a:lnTo>
                  <a:lnTo>
                    <a:pt x="14" y="50"/>
                  </a:lnTo>
                  <a:lnTo>
                    <a:pt x="14" y="44"/>
                  </a:lnTo>
                  <a:lnTo>
                    <a:pt x="14" y="36"/>
                  </a:lnTo>
                  <a:lnTo>
                    <a:pt x="16" y="32"/>
                  </a:lnTo>
                  <a:lnTo>
                    <a:pt x="48" y="0"/>
                  </a:lnTo>
                  <a:close/>
                </a:path>
              </a:pathLst>
            </a:custGeom>
            <a:solidFill>
              <a:srgbClr val="231F20"/>
            </a:solidFill>
            <a:ln w="9525">
              <a:noFill/>
              <a:round/>
              <a:headEnd/>
              <a:tailEnd/>
            </a:ln>
          </p:spPr>
          <p:txBody>
            <a:bodyPr/>
            <a:lstStyle/>
            <a:p>
              <a:endParaRPr lang="en-US"/>
            </a:p>
          </p:txBody>
        </p:sp>
        <p:sp>
          <p:nvSpPr>
            <p:cNvPr id="65567" name="Freeform 31"/>
            <p:cNvSpPr>
              <a:spLocks/>
            </p:cNvSpPr>
            <p:nvPr/>
          </p:nvSpPr>
          <p:spPr bwMode="auto">
            <a:xfrm>
              <a:off x="1759" y="2583"/>
              <a:ext cx="44" cy="52"/>
            </a:xfrm>
            <a:custGeom>
              <a:avLst/>
              <a:gdLst/>
              <a:ahLst/>
              <a:cxnLst>
                <a:cxn ang="0">
                  <a:pos x="8" y="48"/>
                </a:cxn>
                <a:cxn ang="0">
                  <a:pos x="14" y="52"/>
                </a:cxn>
                <a:cxn ang="0">
                  <a:pos x="22" y="52"/>
                </a:cxn>
                <a:cxn ang="0">
                  <a:pos x="32" y="50"/>
                </a:cxn>
                <a:cxn ang="0">
                  <a:pos x="40" y="48"/>
                </a:cxn>
                <a:cxn ang="0">
                  <a:pos x="44" y="42"/>
                </a:cxn>
                <a:cxn ang="0">
                  <a:pos x="44" y="36"/>
                </a:cxn>
                <a:cxn ang="0">
                  <a:pos x="44" y="30"/>
                </a:cxn>
                <a:cxn ang="0">
                  <a:pos x="40" y="26"/>
                </a:cxn>
                <a:cxn ang="0">
                  <a:pos x="36" y="22"/>
                </a:cxn>
                <a:cxn ang="0">
                  <a:pos x="26" y="20"/>
                </a:cxn>
                <a:cxn ang="0">
                  <a:pos x="14" y="16"/>
                </a:cxn>
                <a:cxn ang="0">
                  <a:pos x="14" y="14"/>
                </a:cxn>
                <a:cxn ang="0">
                  <a:pos x="14" y="12"/>
                </a:cxn>
                <a:cxn ang="0">
                  <a:pos x="22" y="10"/>
                </a:cxn>
                <a:cxn ang="0">
                  <a:pos x="28" y="12"/>
                </a:cxn>
                <a:cxn ang="0">
                  <a:pos x="32" y="16"/>
                </a:cxn>
                <a:cxn ang="0">
                  <a:pos x="44" y="14"/>
                </a:cxn>
                <a:cxn ang="0">
                  <a:pos x="40" y="8"/>
                </a:cxn>
                <a:cxn ang="0">
                  <a:pos x="36" y="4"/>
                </a:cxn>
                <a:cxn ang="0">
                  <a:pos x="30" y="0"/>
                </a:cxn>
                <a:cxn ang="0">
                  <a:pos x="22" y="0"/>
                </a:cxn>
                <a:cxn ang="0">
                  <a:pos x="12" y="2"/>
                </a:cxn>
                <a:cxn ang="0">
                  <a:pos x="6" y="4"/>
                </a:cxn>
                <a:cxn ang="0">
                  <a:pos x="2" y="10"/>
                </a:cxn>
                <a:cxn ang="0">
                  <a:pos x="2" y="16"/>
                </a:cxn>
                <a:cxn ang="0">
                  <a:pos x="2" y="22"/>
                </a:cxn>
                <a:cxn ang="0">
                  <a:pos x="8" y="26"/>
                </a:cxn>
                <a:cxn ang="0">
                  <a:pos x="14" y="30"/>
                </a:cxn>
                <a:cxn ang="0">
                  <a:pos x="26" y="34"/>
                </a:cxn>
                <a:cxn ang="0">
                  <a:pos x="32" y="34"/>
                </a:cxn>
                <a:cxn ang="0">
                  <a:pos x="32" y="38"/>
                </a:cxn>
                <a:cxn ang="0">
                  <a:pos x="30" y="40"/>
                </a:cxn>
                <a:cxn ang="0">
                  <a:pos x="28" y="42"/>
                </a:cxn>
                <a:cxn ang="0">
                  <a:pos x="22" y="42"/>
                </a:cxn>
                <a:cxn ang="0">
                  <a:pos x="18" y="42"/>
                </a:cxn>
                <a:cxn ang="0">
                  <a:pos x="16" y="40"/>
                </a:cxn>
                <a:cxn ang="0">
                  <a:pos x="12" y="34"/>
                </a:cxn>
                <a:cxn ang="0">
                  <a:pos x="0" y="36"/>
                </a:cxn>
                <a:cxn ang="0">
                  <a:pos x="2" y="44"/>
                </a:cxn>
                <a:cxn ang="0">
                  <a:pos x="6" y="48"/>
                </a:cxn>
                <a:cxn ang="0">
                  <a:pos x="8" y="48"/>
                </a:cxn>
              </a:cxnLst>
              <a:rect l="0" t="0" r="r" b="b"/>
              <a:pathLst>
                <a:path w="44" h="52">
                  <a:moveTo>
                    <a:pt x="8" y="48"/>
                  </a:moveTo>
                  <a:lnTo>
                    <a:pt x="14" y="52"/>
                  </a:lnTo>
                  <a:lnTo>
                    <a:pt x="22" y="52"/>
                  </a:lnTo>
                  <a:lnTo>
                    <a:pt x="32" y="50"/>
                  </a:lnTo>
                  <a:lnTo>
                    <a:pt x="40" y="48"/>
                  </a:lnTo>
                  <a:lnTo>
                    <a:pt x="44" y="42"/>
                  </a:lnTo>
                  <a:lnTo>
                    <a:pt x="44" y="36"/>
                  </a:lnTo>
                  <a:lnTo>
                    <a:pt x="44" y="30"/>
                  </a:lnTo>
                  <a:lnTo>
                    <a:pt x="40" y="26"/>
                  </a:lnTo>
                  <a:lnTo>
                    <a:pt x="36" y="22"/>
                  </a:lnTo>
                  <a:lnTo>
                    <a:pt x="26" y="20"/>
                  </a:lnTo>
                  <a:lnTo>
                    <a:pt x="14" y="16"/>
                  </a:lnTo>
                  <a:lnTo>
                    <a:pt x="14" y="14"/>
                  </a:lnTo>
                  <a:lnTo>
                    <a:pt x="14" y="12"/>
                  </a:lnTo>
                  <a:lnTo>
                    <a:pt x="22" y="10"/>
                  </a:lnTo>
                  <a:lnTo>
                    <a:pt x="28" y="12"/>
                  </a:lnTo>
                  <a:lnTo>
                    <a:pt x="32" y="16"/>
                  </a:lnTo>
                  <a:lnTo>
                    <a:pt x="44" y="14"/>
                  </a:lnTo>
                  <a:lnTo>
                    <a:pt x="40" y="8"/>
                  </a:lnTo>
                  <a:lnTo>
                    <a:pt x="36" y="4"/>
                  </a:lnTo>
                  <a:lnTo>
                    <a:pt x="30" y="0"/>
                  </a:lnTo>
                  <a:lnTo>
                    <a:pt x="22" y="0"/>
                  </a:lnTo>
                  <a:lnTo>
                    <a:pt x="12" y="2"/>
                  </a:lnTo>
                  <a:lnTo>
                    <a:pt x="6" y="4"/>
                  </a:lnTo>
                  <a:lnTo>
                    <a:pt x="2" y="10"/>
                  </a:lnTo>
                  <a:lnTo>
                    <a:pt x="2" y="16"/>
                  </a:lnTo>
                  <a:lnTo>
                    <a:pt x="2" y="22"/>
                  </a:lnTo>
                  <a:lnTo>
                    <a:pt x="8" y="26"/>
                  </a:lnTo>
                  <a:lnTo>
                    <a:pt x="14" y="30"/>
                  </a:lnTo>
                  <a:lnTo>
                    <a:pt x="26" y="34"/>
                  </a:lnTo>
                  <a:lnTo>
                    <a:pt x="32" y="34"/>
                  </a:lnTo>
                  <a:lnTo>
                    <a:pt x="32" y="38"/>
                  </a:lnTo>
                  <a:lnTo>
                    <a:pt x="30" y="40"/>
                  </a:lnTo>
                  <a:lnTo>
                    <a:pt x="28" y="42"/>
                  </a:lnTo>
                  <a:lnTo>
                    <a:pt x="22" y="42"/>
                  </a:lnTo>
                  <a:lnTo>
                    <a:pt x="18" y="42"/>
                  </a:lnTo>
                  <a:lnTo>
                    <a:pt x="16" y="40"/>
                  </a:lnTo>
                  <a:lnTo>
                    <a:pt x="12" y="34"/>
                  </a:lnTo>
                  <a:lnTo>
                    <a:pt x="0" y="36"/>
                  </a:lnTo>
                  <a:lnTo>
                    <a:pt x="2" y="44"/>
                  </a:lnTo>
                  <a:lnTo>
                    <a:pt x="6" y="48"/>
                  </a:lnTo>
                  <a:lnTo>
                    <a:pt x="8" y="48"/>
                  </a:lnTo>
                  <a:close/>
                </a:path>
              </a:pathLst>
            </a:custGeom>
            <a:solidFill>
              <a:srgbClr val="231F20"/>
            </a:solidFill>
            <a:ln w="9525">
              <a:noFill/>
              <a:round/>
              <a:headEnd/>
              <a:tailEnd/>
            </a:ln>
          </p:spPr>
          <p:txBody>
            <a:bodyPr/>
            <a:lstStyle/>
            <a:p>
              <a:endParaRPr lang="en-US"/>
            </a:p>
          </p:txBody>
        </p:sp>
        <p:sp>
          <p:nvSpPr>
            <p:cNvPr id="65568" name="Freeform 32"/>
            <p:cNvSpPr>
              <a:spLocks/>
            </p:cNvSpPr>
            <p:nvPr/>
          </p:nvSpPr>
          <p:spPr bwMode="auto">
            <a:xfrm>
              <a:off x="2085" y="2565"/>
              <a:ext cx="44" cy="70"/>
            </a:xfrm>
            <a:custGeom>
              <a:avLst/>
              <a:gdLst/>
              <a:ahLst/>
              <a:cxnLst>
                <a:cxn ang="0">
                  <a:pos x="8" y="64"/>
                </a:cxn>
                <a:cxn ang="0">
                  <a:pos x="14" y="68"/>
                </a:cxn>
                <a:cxn ang="0">
                  <a:pos x="22" y="70"/>
                </a:cxn>
                <a:cxn ang="0">
                  <a:pos x="32" y="68"/>
                </a:cxn>
                <a:cxn ang="0">
                  <a:pos x="38" y="64"/>
                </a:cxn>
                <a:cxn ang="0">
                  <a:pos x="44" y="56"/>
                </a:cxn>
                <a:cxn ang="0">
                  <a:pos x="44" y="48"/>
                </a:cxn>
                <a:cxn ang="0">
                  <a:pos x="44" y="42"/>
                </a:cxn>
                <a:cxn ang="0">
                  <a:pos x="42" y="38"/>
                </a:cxn>
                <a:cxn ang="0">
                  <a:pos x="38" y="34"/>
                </a:cxn>
                <a:cxn ang="0">
                  <a:pos x="32" y="32"/>
                </a:cxn>
                <a:cxn ang="0">
                  <a:pos x="40" y="26"/>
                </a:cxn>
                <a:cxn ang="0">
                  <a:pos x="42" y="22"/>
                </a:cxn>
                <a:cxn ang="0">
                  <a:pos x="42" y="18"/>
                </a:cxn>
                <a:cxn ang="0">
                  <a:pos x="40" y="12"/>
                </a:cxn>
                <a:cxn ang="0">
                  <a:pos x="38" y="6"/>
                </a:cxn>
                <a:cxn ang="0">
                  <a:pos x="30" y="2"/>
                </a:cxn>
                <a:cxn ang="0">
                  <a:pos x="22" y="0"/>
                </a:cxn>
                <a:cxn ang="0">
                  <a:pos x="12" y="2"/>
                </a:cxn>
                <a:cxn ang="0">
                  <a:pos x="8" y="4"/>
                </a:cxn>
                <a:cxn ang="0">
                  <a:pos x="6" y="8"/>
                </a:cxn>
                <a:cxn ang="0">
                  <a:pos x="2" y="18"/>
                </a:cxn>
                <a:cxn ang="0">
                  <a:pos x="14" y="20"/>
                </a:cxn>
                <a:cxn ang="0">
                  <a:pos x="14" y="16"/>
                </a:cxn>
                <a:cxn ang="0">
                  <a:pos x="16" y="14"/>
                </a:cxn>
                <a:cxn ang="0">
                  <a:pos x="18" y="12"/>
                </a:cxn>
                <a:cxn ang="0">
                  <a:pos x="22" y="10"/>
                </a:cxn>
                <a:cxn ang="0">
                  <a:pos x="26" y="12"/>
                </a:cxn>
                <a:cxn ang="0">
                  <a:pos x="28" y="18"/>
                </a:cxn>
                <a:cxn ang="0">
                  <a:pos x="28" y="22"/>
                </a:cxn>
                <a:cxn ang="0">
                  <a:pos x="26" y="26"/>
                </a:cxn>
                <a:cxn ang="0">
                  <a:pos x="22" y="26"/>
                </a:cxn>
                <a:cxn ang="0">
                  <a:pos x="18" y="28"/>
                </a:cxn>
                <a:cxn ang="0">
                  <a:pos x="16" y="38"/>
                </a:cxn>
                <a:cxn ang="0">
                  <a:pos x="22" y="38"/>
                </a:cxn>
                <a:cxn ang="0">
                  <a:pos x="26" y="38"/>
                </a:cxn>
                <a:cxn ang="0">
                  <a:pos x="30" y="40"/>
                </a:cxn>
                <a:cxn ang="0">
                  <a:pos x="32" y="44"/>
                </a:cxn>
                <a:cxn ang="0">
                  <a:pos x="32" y="48"/>
                </a:cxn>
                <a:cxn ang="0">
                  <a:pos x="30" y="52"/>
                </a:cxn>
                <a:cxn ang="0">
                  <a:pos x="28" y="56"/>
                </a:cxn>
                <a:cxn ang="0">
                  <a:pos x="26" y="58"/>
                </a:cxn>
                <a:cxn ang="0">
                  <a:pos x="22" y="60"/>
                </a:cxn>
                <a:cxn ang="0">
                  <a:pos x="18" y="58"/>
                </a:cxn>
                <a:cxn ang="0">
                  <a:pos x="16" y="56"/>
                </a:cxn>
                <a:cxn ang="0">
                  <a:pos x="14" y="54"/>
                </a:cxn>
                <a:cxn ang="0">
                  <a:pos x="12" y="50"/>
                </a:cxn>
                <a:cxn ang="0">
                  <a:pos x="0" y="50"/>
                </a:cxn>
                <a:cxn ang="0">
                  <a:pos x="2" y="58"/>
                </a:cxn>
                <a:cxn ang="0">
                  <a:pos x="6" y="64"/>
                </a:cxn>
                <a:cxn ang="0">
                  <a:pos x="8" y="64"/>
                </a:cxn>
              </a:cxnLst>
              <a:rect l="0" t="0" r="r" b="b"/>
              <a:pathLst>
                <a:path w="44" h="70">
                  <a:moveTo>
                    <a:pt x="8" y="64"/>
                  </a:moveTo>
                  <a:lnTo>
                    <a:pt x="14" y="68"/>
                  </a:lnTo>
                  <a:lnTo>
                    <a:pt x="22" y="70"/>
                  </a:lnTo>
                  <a:lnTo>
                    <a:pt x="32" y="68"/>
                  </a:lnTo>
                  <a:lnTo>
                    <a:pt x="38" y="64"/>
                  </a:lnTo>
                  <a:lnTo>
                    <a:pt x="44" y="56"/>
                  </a:lnTo>
                  <a:lnTo>
                    <a:pt x="44" y="48"/>
                  </a:lnTo>
                  <a:lnTo>
                    <a:pt x="44" y="42"/>
                  </a:lnTo>
                  <a:lnTo>
                    <a:pt x="42" y="38"/>
                  </a:lnTo>
                  <a:lnTo>
                    <a:pt x="38" y="34"/>
                  </a:lnTo>
                  <a:lnTo>
                    <a:pt x="32" y="32"/>
                  </a:lnTo>
                  <a:lnTo>
                    <a:pt x="40" y="26"/>
                  </a:lnTo>
                  <a:lnTo>
                    <a:pt x="42" y="22"/>
                  </a:lnTo>
                  <a:lnTo>
                    <a:pt x="42" y="18"/>
                  </a:lnTo>
                  <a:lnTo>
                    <a:pt x="40" y="12"/>
                  </a:lnTo>
                  <a:lnTo>
                    <a:pt x="38" y="6"/>
                  </a:lnTo>
                  <a:lnTo>
                    <a:pt x="30" y="2"/>
                  </a:lnTo>
                  <a:lnTo>
                    <a:pt x="22" y="0"/>
                  </a:lnTo>
                  <a:lnTo>
                    <a:pt x="12" y="2"/>
                  </a:lnTo>
                  <a:lnTo>
                    <a:pt x="8" y="4"/>
                  </a:lnTo>
                  <a:lnTo>
                    <a:pt x="6" y="8"/>
                  </a:lnTo>
                  <a:lnTo>
                    <a:pt x="2" y="18"/>
                  </a:lnTo>
                  <a:lnTo>
                    <a:pt x="14" y="20"/>
                  </a:lnTo>
                  <a:lnTo>
                    <a:pt x="14" y="16"/>
                  </a:lnTo>
                  <a:lnTo>
                    <a:pt x="16" y="14"/>
                  </a:lnTo>
                  <a:lnTo>
                    <a:pt x="18" y="12"/>
                  </a:lnTo>
                  <a:lnTo>
                    <a:pt x="22" y="10"/>
                  </a:lnTo>
                  <a:lnTo>
                    <a:pt x="26" y="12"/>
                  </a:lnTo>
                  <a:lnTo>
                    <a:pt x="28" y="18"/>
                  </a:lnTo>
                  <a:lnTo>
                    <a:pt x="28" y="22"/>
                  </a:lnTo>
                  <a:lnTo>
                    <a:pt x="26" y="26"/>
                  </a:lnTo>
                  <a:lnTo>
                    <a:pt x="22" y="26"/>
                  </a:lnTo>
                  <a:lnTo>
                    <a:pt x="18" y="28"/>
                  </a:lnTo>
                  <a:lnTo>
                    <a:pt x="16" y="38"/>
                  </a:lnTo>
                  <a:lnTo>
                    <a:pt x="22" y="38"/>
                  </a:lnTo>
                  <a:lnTo>
                    <a:pt x="26" y="38"/>
                  </a:lnTo>
                  <a:lnTo>
                    <a:pt x="30" y="40"/>
                  </a:lnTo>
                  <a:lnTo>
                    <a:pt x="32" y="44"/>
                  </a:lnTo>
                  <a:lnTo>
                    <a:pt x="32" y="48"/>
                  </a:lnTo>
                  <a:lnTo>
                    <a:pt x="30" y="52"/>
                  </a:lnTo>
                  <a:lnTo>
                    <a:pt x="28" y="56"/>
                  </a:lnTo>
                  <a:lnTo>
                    <a:pt x="26" y="58"/>
                  </a:lnTo>
                  <a:lnTo>
                    <a:pt x="22" y="60"/>
                  </a:lnTo>
                  <a:lnTo>
                    <a:pt x="18" y="58"/>
                  </a:lnTo>
                  <a:lnTo>
                    <a:pt x="16" y="56"/>
                  </a:lnTo>
                  <a:lnTo>
                    <a:pt x="14" y="54"/>
                  </a:lnTo>
                  <a:lnTo>
                    <a:pt x="12" y="50"/>
                  </a:lnTo>
                  <a:lnTo>
                    <a:pt x="0" y="50"/>
                  </a:lnTo>
                  <a:lnTo>
                    <a:pt x="2" y="58"/>
                  </a:lnTo>
                  <a:lnTo>
                    <a:pt x="6" y="64"/>
                  </a:lnTo>
                  <a:lnTo>
                    <a:pt x="8" y="64"/>
                  </a:lnTo>
                  <a:close/>
                </a:path>
              </a:pathLst>
            </a:custGeom>
            <a:solidFill>
              <a:srgbClr val="231F20"/>
            </a:solidFill>
            <a:ln w="9525">
              <a:noFill/>
              <a:round/>
              <a:headEnd/>
              <a:tailEnd/>
            </a:ln>
          </p:spPr>
          <p:txBody>
            <a:bodyPr/>
            <a:lstStyle/>
            <a:p>
              <a:endParaRPr lang="en-US"/>
            </a:p>
          </p:txBody>
        </p:sp>
        <p:sp>
          <p:nvSpPr>
            <p:cNvPr id="65569" name="Freeform 33"/>
            <p:cNvSpPr>
              <a:spLocks/>
            </p:cNvSpPr>
            <p:nvPr/>
          </p:nvSpPr>
          <p:spPr bwMode="auto">
            <a:xfrm>
              <a:off x="2137" y="2565"/>
              <a:ext cx="44" cy="70"/>
            </a:xfrm>
            <a:custGeom>
              <a:avLst/>
              <a:gdLst/>
              <a:ahLst/>
              <a:cxnLst>
                <a:cxn ang="0">
                  <a:pos x="8" y="8"/>
                </a:cxn>
                <a:cxn ang="0">
                  <a:pos x="4" y="12"/>
                </a:cxn>
                <a:cxn ang="0">
                  <a:pos x="2" y="18"/>
                </a:cxn>
                <a:cxn ang="0">
                  <a:pos x="0" y="36"/>
                </a:cxn>
                <a:cxn ang="0">
                  <a:pos x="2" y="52"/>
                </a:cxn>
                <a:cxn ang="0">
                  <a:pos x="4" y="58"/>
                </a:cxn>
                <a:cxn ang="0">
                  <a:pos x="6" y="62"/>
                </a:cxn>
                <a:cxn ang="0">
                  <a:pos x="14" y="68"/>
                </a:cxn>
                <a:cxn ang="0">
                  <a:pos x="22" y="70"/>
                </a:cxn>
                <a:cxn ang="0">
                  <a:pos x="30" y="68"/>
                </a:cxn>
                <a:cxn ang="0">
                  <a:pos x="38" y="64"/>
                </a:cxn>
                <a:cxn ang="0">
                  <a:pos x="40" y="58"/>
                </a:cxn>
                <a:cxn ang="0">
                  <a:pos x="42" y="52"/>
                </a:cxn>
                <a:cxn ang="0">
                  <a:pos x="44" y="36"/>
                </a:cxn>
                <a:cxn ang="0">
                  <a:pos x="42" y="18"/>
                </a:cxn>
                <a:cxn ang="0">
                  <a:pos x="40" y="12"/>
                </a:cxn>
                <a:cxn ang="0">
                  <a:pos x="38" y="8"/>
                </a:cxn>
                <a:cxn ang="0">
                  <a:pos x="32" y="2"/>
                </a:cxn>
                <a:cxn ang="0">
                  <a:pos x="22" y="0"/>
                </a:cxn>
                <a:cxn ang="0">
                  <a:pos x="14" y="2"/>
                </a:cxn>
                <a:cxn ang="0">
                  <a:pos x="10" y="8"/>
                </a:cxn>
                <a:cxn ang="0">
                  <a:pos x="8" y="8"/>
                </a:cxn>
                <a:cxn ang="0">
                  <a:pos x="26" y="12"/>
                </a:cxn>
                <a:cxn ang="0">
                  <a:pos x="30" y="18"/>
                </a:cxn>
                <a:cxn ang="0">
                  <a:pos x="30" y="36"/>
                </a:cxn>
                <a:cxn ang="0">
                  <a:pos x="30" y="52"/>
                </a:cxn>
                <a:cxn ang="0">
                  <a:pos x="26" y="58"/>
                </a:cxn>
                <a:cxn ang="0">
                  <a:pos x="22" y="60"/>
                </a:cxn>
                <a:cxn ang="0">
                  <a:pos x="18" y="58"/>
                </a:cxn>
                <a:cxn ang="0">
                  <a:pos x="16" y="52"/>
                </a:cxn>
                <a:cxn ang="0">
                  <a:pos x="14" y="36"/>
                </a:cxn>
                <a:cxn ang="0">
                  <a:pos x="16" y="18"/>
                </a:cxn>
                <a:cxn ang="0">
                  <a:pos x="18" y="12"/>
                </a:cxn>
                <a:cxn ang="0">
                  <a:pos x="22" y="10"/>
                </a:cxn>
                <a:cxn ang="0">
                  <a:pos x="26" y="12"/>
                </a:cxn>
                <a:cxn ang="0">
                  <a:pos x="8" y="8"/>
                </a:cxn>
              </a:cxnLst>
              <a:rect l="0" t="0" r="r" b="b"/>
              <a:pathLst>
                <a:path w="44" h="70">
                  <a:moveTo>
                    <a:pt x="8" y="8"/>
                  </a:moveTo>
                  <a:lnTo>
                    <a:pt x="4" y="12"/>
                  </a:lnTo>
                  <a:lnTo>
                    <a:pt x="2" y="18"/>
                  </a:lnTo>
                  <a:lnTo>
                    <a:pt x="0" y="36"/>
                  </a:lnTo>
                  <a:lnTo>
                    <a:pt x="2" y="52"/>
                  </a:lnTo>
                  <a:lnTo>
                    <a:pt x="4" y="58"/>
                  </a:lnTo>
                  <a:lnTo>
                    <a:pt x="6" y="62"/>
                  </a:lnTo>
                  <a:lnTo>
                    <a:pt x="14" y="68"/>
                  </a:lnTo>
                  <a:lnTo>
                    <a:pt x="22" y="70"/>
                  </a:lnTo>
                  <a:lnTo>
                    <a:pt x="30" y="68"/>
                  </a:lnTo>
                  <a:lnTo>
                    <a:pt x="38" y="64"/>
                  </a:lnTo>
                  <a:lnTo>
                    <a:pt x="40" y="58"/>
                  </a:lnTo>
                  <a:lnTo>
                    <a:pt x="42" y="52"/>
                  </a:lnTo>
                  <a:lnTo>
                    <a:pt x="44" y="36"/>
                  </a:lnTo>
                  <a:lnTo>
                    <a:pt x="42" y="18"/>
                  </a:lnTo>
                  <a:lnTo>
                    <a:pt x="40" y="12"/>
                  </a:lnTo>
                  <a:lnTo>
                    <a:pt x="38" y="8"/>
                  </a:lnTo>
                  <a:lnTo>
                    <a:pt x="32" y="2"/>
                  </a:lnTo>
                  <a:lnTo>
                    <a:pt x="22" y="0"/>
                  </a:lnTo>
                  <a:lnTo>
                    <a:pt x="14" y="2"/>
                  </a:lnTo>
                  <a:lnTo>
                    <a:pt x="10" y="8"/>
                  </a:lnTo>
                  <a:lnTo>
                    <a:pt x="8" y="8"/>
                  </a:lnTo>
                  <a:lnTo>
                    <a:pt x="26" y="12"/>
                  </a:lnTo>
                  <a:lnTo>
                    <a:pt x="30" y="18"/>
                  </a:lnTo>
                  <a:lnTo>
                    <a:pt x="30" y="36"/>
                  </a:lnTo>
                  <a:lnTo>
                    <a:pt x="30" y="52"/>
                  </a:lnTo>
                  <a:lnTo>
                    <a:pt x="26" y="58"/>
                  </a:lnTo>
                  <a:lnTo>
                    <a:pt x="22" y="60"/>
                  </a:lnTo>
                  <a:lnTo>
                    <a:pt x="18" y="58"/>
                  </a:lnTo>
                  <a:lnTo>
                    <a:pt x="16" y="52"/>
                  </a:lnTo>
                  <a:lnTo>
                    <a:pt x="14" y="36"/>
                  </a:lnTo>
                  <a:lnTo>
                    <a:pt x="16" y="18"/>
                  </a:lnTo>
                  <a:lnTo>
                    <a:pt x="18" y="12"/>
                  </a:lnTo>
                  <a:lnTo>
                    <a:pt x="22" y="10"/>
                  </a:lnTo>
                  <a:lnTo>
                    <a:pt x="26" y="12"/>
                  </a:lnTo>
                  <a:lnTo>
                    <a:pt x="8" y="8"/>
                  </a:lnTo>
                  <a:close/>
                </a:path>
              </a:pathLst>
            </a:custGeom>
            <a:solidFill>
              <a:srgbClr val="231F20"/>
            </a:solidFill>
            <a:ln w="9525">
              <a:noFill/>
              <a:round/>
              <a:headEnd/>
              <a:tailEnd/>
            </a:ln>
          </p:spPr>
          <p:txBody>
            <a:bodyPr/>
            <a:lstStyle/>
            <a:p>
              <a:endParaRPr lang="en-US"/>
            </a:p>
          </p:txBody>
        </p:sp>
        <p:sp>
          <p:nvSpPr>
            <p:cNvPr id="65570" name="Freeform 34"/>
            <p:cNvSpPr>
              <a:spLocks/>
            </p:cNvSpPr>
            <p:nvPr/>
          </p:nvSpPr>
          <p:spPr bwMode="auto">
            <a:xfrm>
              <a:off x="2185" y="2605"/>
              <a:ext cx="52" cy="10"/>
            </a:xfrm>
            <a:custGeom>
              <a:avLst/>
              <a:gdLst/>
              <a:ahLst/>
              <a:cxnLst>
                <a:cxn ang="0">
                  <a:pos x="52" y="10"/>
                </a:cxn>
                <a:cxn ang="0">
                  <a:pos x="52" y="0"/>
                </a:cxn>
                <a:cxn ang="0">
                  <a:pos x="0" y="0"/>
                </a:cxn>
                <a:cxn ang="0">
                  <a:pos x="0" y="10"/>
                </a:cxn>
                <a:cxn ang="0">
                  <a:pos x="50" y="10"/>
                </a:cxn>
                <a:cxn ang="0">
                  <a:pos x="52" y="10"/>
                </a:cxn>
              </a:cxnLst>
              <a:rect l="0" t="0" r="r" b="b"/>
              <a:pathLst>
                <a:path w="52" h="10">
                  <a:moveTo>
                    <a:pt x="52" y="10"/>
                  </a:moveTo>
                  <a:lnTo>
                    <a:pt x="52" y="0"/>
                  </a:lnTo>
                  <a:lnTo>
                    <a:pt x="0" y="0"/>
                  </a:lnTo>
                  <a:lnTo>
                    <a:pt x="0" y="10"/>
                  </a:lnTo>
                  <a:lnTo>
                    <a:pt x="50" y="10"/>
                  </a:lnTo>
                  <a:lnTo>
                    <a:pt x="52" y="10"/>
                  </a:lnTo>
                  <a:close/>
                </a:path>
              </a:pathLst>
            </a:custGeom>
            <a:solidFill>
              <a:srgbClr val="231F20"/>
            </a:solidFill>
            <a:ln w="9525">
              <a:noFill/>
              <a:round/>
              <a:headEnd/>
              <a:tailEnd/>
            </a:ln>
          </p:spPr>
          <p:txBody>
            <a:bodyPr/>
            <a:lstStyle/>
            <a:p>
              <a:endParaRPr lang="en-US"/>
            </a:p>
          </p:txBody>
        </p:sp>
        <p:sp>
          <p:nvSpPr>
            <p:cNvPr id="65571" name="Freeform 35"/>
            <p:cNvSpPr>
              <a:spLocks/>
            </p:cNvSpPr>
            <p:nvPr/>
          </p:nvSpPr>
          <p:spPr bwMode="auto">
            <a:xfrm>
              <a:off x="2239" y="2565"/>
              <a:ext cx="48" cy="70"/>
            </a:xfrm>
            <a:custGeom>
              <a:avLst/>
              <a:gdLst/>
              <a:ahLst/>
              <a:cxnLst>
                <a:cxn ang="0">
                  <a:pos x="40" y="70"/>
                </a:cxn>
                <a:cxn ang="0">
                  <a:pos x="40" y="56"/>
                </a:cxn>
                <a:cxn ang="0">
                  <a:pos x="48" y="56"/>
                </a:cxn>
                <a:cxn ang="0">
                  <a:pos x="48" y="44"/>
                </a:cxn>
                <a:cxn ang="0">
                  <a:pos x="40" y="44"/>
                </a:cxn>
                <a:cxn ang="0">
                  <a:pos x="40" y="0"/>
                </a:cxn>
                <a:cxn ang="0">
                  <a:pos x="30" y="0"/>
                </a:cxn>
                <a:cxn ang="0">
                  <a:pos x="0" y="44"/>
                </a:cxn>
                <a:cxn ang="0">
                  <a:pos x="0" y="56"/>
                </a:cxn>
                <a:cxn ang="0">
                  <a:pos x="28" y="56"/>
                </a:cxn>
                <a:cxn ang="0">
                  <a:pos x="28" y="70"/>
                </a:cxn>
                <a:cxn ang="0">
                  <a:pos x="38" y="70"/>
                </a:cxn>
                <a:cxn ang="0">
                  <a:pos x="40" y="70"/>
                </a:cxn>
                <a:cxn ang="0">
                  <a:pos x="12" y="44"/>
                </a:cxn>
                <a:cxn ang="0">
                  <a:pos x="28" y="20"/>
                </a:cxn>
                <a:cxn ang="0">
                  <a:pos x="28" y="44"/>
                </a:cxn>
                <a:cxn ang="0">
                  <a:pos x="12" y="44"/>
                </a:cxn>
                <a:cxn ang="0">
                  <a:pos x="40" y="70"/>
                </a:cxn>
              </a:cxnLst>
              <a:rect l="0" t="0" r="r" b="b"/>
              <a:pathLst>
                <a:path w="48" h="70">
                  <a:moveTo>
                    <a:pt x="40" y="70"/>
                  </a:moveTo>
                  <a:lnTo>
                    <a:pt x="40" y="56"/>
                  </a:lnTo>
                  <a:lnTo>
                    <a:pt x="48" y="56"/>
                  </a:lnTo>
                  <a:lnTo>
                    <a:pt x="48" y="44"/>
                  </a:lnTo>
                  <a:lnTo>
                    <a:pt x="40" y="44"/>
                  </a:lnTo>
                  <a:lnTo>
                    <a:pt x="40" y="0"/>
                  </a:lnTo>
                  <a:lnTo>
                    <a:pt x="30" y="0"/>
                  </a:lnTo>
                  <a:lnTo>
                    <a:pt x="0" y="44"/>
                  </a:lnTo>
                  <a:lnTo>
                    <a:pt x="0" y="56"/>
                  </a:lnTo>
                  <a:lnTo>
                    <a:pt x="28" y="56"/>
                  </a:lnTo>
                  <a:lnTo>
                    <a:pt x="28" y="70"/>
                  </a:lnTo>
                  <a:lnTo>
                    <a:pt x="38" y="70"/>
                  </a:lnTo>
                  <a:lnTo>
                    <a:pt x="40" y="70"/>
                  </a:lnTo>
                  <a:lnTo>
                    <a:pt x="12" y="44"/>
                  </a:lnTo>
                  <a:lnTo>
                    <a:pt x="28" y="20"/>
                  </a:lnTo>
                  <a:lnTo>
                    <a:pt x="28" y="44"/>
                  </a:lnTo>
                  <a:lnTo>
                    <a:pt x="12" y="44"/>
                  </a:lnTo>
                  <a:lnTo>
                    <a:pt x="40" y="70"/>
                  </a:lnTo>
                  <a:close/>
                </a:path>
              </a:pathLst>
            </a:custGeom>
            <a:solidFill>
              <a:srgbClr val="231F20"/>
            </a:solidFill>
            <a:ln w="9525">
              <a:noFill/>
              <a:round/>
              <a:headEnd/>
              <a:tailEnd/>
            </a:ln>
          </p:spPr>
          <p:txBody>
            <a:bodyPr/>
            <a:lstStyle/>
            <a:p>
              <a:endParaRPr lang="en-US"/>
            </a:p>
          </p:txBody>
        </p:sp>
        <p:sp>
          <p:nvSpPr>
            <p:cNvPr id="65572" name="Freeform 36"/>
            <p:cNvSpPr>
              <a:spLocks/>
            </p:cNvSpPr>
            <p:nvPr/>
          </p:nvSpPr>
          <p:spPr bwMode="auto">
            <a:xfrm>
              <a:off x="2293" y="2565"/>
              <a:ext cx="44" cy="70"/>
            </a:xfrm>
            <a:custGeom>
              <a:avLst/>
              <a:gdLst/>
              <a:ahLst/>
              <a:cxnLst>
                <a:cxn ang="0">
                  <a:pos x="6" y="8"/>
                </a:cxn>
                <a:cxn ang="0">
                  <a:pos x="4" y="12"/>
                </a:cxn>
                <a:cxn ang="0">
                  <a:pos x="2" y="18"/>
                </a:cxn>
                <a:cxn ang="0">
                  <a:pos x="0" y="36"/>
                </a:cxn>
                <a:cxn ang="0">
                  <a:pos x="2" y="52"/>
                </a:cxn>
                <a:cxn ang="0">
                  <a:pos x="4" y="58"/>
                </a:cxn>
                <a:cxn ang="0">
                  <a:pos x="6" y="62"/>
                </a:cxn>
                <a:cxn ang="0">
                  <a:pos x="14" y="68"/>
                </a:cxn>
                <a:cxn ang="0">
                  <a:pos x="22" y="70"/>
                </a:cxn>
                <a:cxn ang="0">
                  <a:pos x="30" y="68"/>
                </a:cxn>
                <a:cxn ang="0">
                  <a:pos x="38" y="64"/>
                </a:cxn>
                <a:cxn ang="0">
                  <a:pos x="40" y="58"/>
                </a:cxn>
                <a:cxn ang="0">
                  <a:pos x="42" y="52"/>
                </a:cxn>
                <a:cxn ang="0">
                  <a:pos x="44" y="36"/>
                </a:cxn>
                <a:cxn ang="0">
                  <a:pos x="42" y="18"/>
                </a:cxn>
                <a:cxn ang="0">
                  <a:pos x="40" y="12"/>
                </a:cxn>
                <a:cxn ang="0">
                  <a:pos x="38" y="8"/>
                </a:cxn>
                <a:cxn ang="0">
                  <a:pos x="30" y="2"/>
                </a:cxn>
                <a:cxn ang="0">
                  <a:pos x="22" y="0"/>
                </a:cxn>
                <a:cxn ang="0">
                  <a:pos x="14" y="2"/>
                </a:cxn>
                <a:cxn ang="0">
                  <a:pos x="8" y="8"/>
                </a:cxn>
                <a:cxn ang="0">
                  <a:pos x="6" y="8"/>
                </a:cxn>
                <a:cxn ang="0">
                  <a:pos x="26" y="12"/>
                </a:cxn>
                <a:cxn ang="0">
                  <a:pos x="30" y="18"/>
                </a:cxn>
                <a:cxn ang="0">
                  <a:pos x="30" y="36"/>
                </a:cxn>
                <a:cxn ang="0">
                  <a:pos x="28" y="52"/>
                </a:cxn>
                <a:cxn ang="0">
                  <a:pos x="26" y="58"/>
                </a:cxn>
                <a:cxn ang="0">
                  <a:pos x="22" y="60"/>
                </a:cxn>
                <a:cxn ang="0">
                  <a:pos x="18" y="58"/>
                </a:cxn>
                <a:cxn ang="0">
                  <a:pos x="14" y="52"/>
                </a:cxn>
                <a:cxn ang="0">
                  <a:pos x="14" y="36"/>
                </a:cxn>
                <a:cxn ang="0">
                  <a:pos x="14" y="18"/>
                </a:cxn>
                <a:cxn ang="0">
                  <a:pos x="18" y="12"/>
                </a:cxn>
                <a:cxn ang="0">
                  <a:pos x="22" y="10"/>
                </a:cxn>
                <a:cxn ang="0">
                  <a:pos x="26" y="12"/>
                </a:cxn>
                <a:cxn ang="0">
                  <a:pos x="6" y="8"/>
                </a:cxn>
              </a:cxnLst>
              <a:rect l="0" t="0" r="r" b="b"/>
              <a:pathLst>
                <a:path w="44" h="70">
                  <a:moveTo>
                    <a:pt x="6" y="8"/>
                  </a:moveTo>
                  <a:lnTo>
                    <a:pt x="4" y="12"/>
                  </a:lnTo>
                  <a:lnTo>
                    <a:pt x="2" y="18"/>
                  </a:lnTo>
                  <a:lnTo>
                    <a:pt x="0" y="36"/>
                  </a:lnTo>
                  <a:lnTo>
                    <a:pt x="2" y="52"/>
                  </a:lnTo>
                  <a:lnTo>
                    <a:pt x="4" y="58"/>
                  </a:lnTo>
                  <a:lnTo>
                    <a:pt x="6" y="62"/>
                  </a:lnTo>
                  <a:lnTo>
                    <a:pt x="14" y="68"/>
                  </a:lnTo>
                  <a:lnTo>
                    <a:pt x="22" y="70"/>
                  </a:lnTo>
                  <a:lnTo>
                    <a:pt x="30" y="68"/>
                  </a:lnTo>
                  <a:lnTo>
                    <a:pt x="38" y="64"/>
                  </a:lnTo>
                  <a:lnTo>
                    <a:pt x="40" y="58"/>
                  </a:lnTo>
                  <a:lnTo>
                    <a:pt x="42" y="52"/>
                  </a:lnTo>
                  <a:lnTo>
                    <a:pt x="44" y="36"/>
                  </a:lnTo>
                  <a:lnTo>
                    <a:pt x="42" y="18"/>
                  </a:lnTo>
                  <a:lnTo>
                    <a:pt x="40" y="12"/>
                  </a:lnTo>
                  <a:lnTo>
                    <a:pt x="38" y="8"/>
                  </a:lnTo>
                  <a:lnTo>
                    <a:pt x="30" y="2"/>
                  </a:lnTo>
                  <a:lnTo>
                    <a:pt x="22" y="0"/>
                  </a:lnTo>
                  <a:lnTo>
                    <a:pt x="14" y="2"/>
                  </a:lnTo>
                  <a:lnTo>
                    <a:pt x="8" y="8"/>
                  </a:lnTo>
                  <a:lnTo>
                    <a:pt x="6" y="8"/>
                  </a:lnTo>
                  <a:lnTo>
                    <a:pt x="26" y="12"/>
                  </a:lnTo>
                  <a:lnTo>
                    <a:pt x="30" y="18"/>
                  </a:lnTo>
                  <a:lnTo>
                    <a:pt x="30" y="36"/>
                  </a:lnTo>
                  <a:lnTo>
                    <a:pt x="28" y="52"/>
                  </a:lnTo>
                  <a:lnTo>
                    <a:pt x="26" y="58"/>
                  </a:lnTo>
                  <a:lnTo>
                    <a:pt x="22" y="60"/>
                  </a:lnTo>
                  <a:lnTo>
                    <a:pt x="18" y="58"/>
                  </a:lnTo>
                  <a:lnTo>
                    <a:pt x="14" y="52"/>
                  </a:lnTo>
                  <a:lnTo>
                    <a:pt x="14" y="36"/>
                  </a:lnTo>
                  <a:lnTo>
                    <a:pt x="14" y="18"/>
                  </a:lnTo>
                  <a:lnTo>
                    <a:pt x="18" y="12"/>
                  </a:lnTo>
                  <a:lnTo>
                    <a:pt x="22" y="10"/>
                  </a:lnTo>
                  <a:lnTo>
                    <a:pt x="26" y="12"/>
                  </a:lnTo>
                  <a:lnTo>
                    <a:pt x="6" y="8"/>
                  </a:lnTo>
                  <a:close/>
                </a:path>
              </a:pathLst>
            </a:custGeom>
            <a:solidFill>
              <a:srgbClr val="231F20"/>
            </a:solidFill>
            <a:ln w="9525">
              <a:noFill/>
              <a:round/>
              <a:headEnd/>
              <a:tailEnd/>
            </a:ln>
          </p:spPr>
          <p:txBody>
            <a:bodyPr/>
            <a:lstStyle/>
            <a:p>
              <a:endParaRPr lang="en-US"/>
            </a:p>
          </p:txBody>
        </p:sp>
        <p:sp>
          <p:nvSpPr>
            <p:cNvPr id="65573" name="Freeform 37"/>
            <p:cNvSpPr>
              <a:spLocks/>
            </p:cNvSpPr>
            <p:nvPr/>
          </p:nvSpPr>
          <p:spPr bwMode="auto">
            <a:xfrm>
              <a:off x="2369" y="2583"/>
              <a:ext cx="46" cy="52"/>
            </a:xfrm>
            <a:custGeom>
              <a:avLst/>
              <a:gdLst/>
              <a:ahLst/>
              <a:cxnLst>
                <a:cxn ang="0">
                  <a:pos x="8" y="48"/>
                </a:cxn>
                <a:cxn ang="0">
                  <a:pos x="14" y="52"/>
                </a:cxn>
                <a:cxn ang="0">
                  <a:pos x="24" y="52"/>
                </a:cxn>
                <a:cxn ang="0">
                  <a:pos x="32" y="50"/>
                </a:cxn>
                <a:cxn ang="0">
                  <a:pos x="40" y="48"/>
                </a:cxn>
                <a:cxn ang="0">
                  <a:pos x="44" y="42"/>
                </a:cxn>
                <a:cxn ang="0">
                  <a:pos x="46" y="36"/>
                </a:cxn>
                <a:cxn ang="0">
                  <a:pos x="44" y="30"/>
                </a:cxn>
                <a:cxn ang="0">
                  <a:pos x="42" y="26"/>
                </a:cxn>
                <a:cxn ang="0">
                  <a:pos x="36" y="22"/>
                </a:cxn>
                <a:cxn ang="0">
                  <a:pos x="28" y="20"/>
                </a:cxn>
                <a:cxn ang="0">
                  <a:pos x="16" y="16"/>
                </a:cxn>
                <a:cxn ang="0">
                  <a:pos x="14" y="14"/>
                </a:cxn>
                <a:cxn ang="0">
                  <a:pos x="16" y="12"/>
                </a:cxn>
                <a:cxn ang="0">
                  <a:pos x="22" y="10"/>
                </a:cxn>
                <a:cxn ang="0">
                  <a:pos x="28" y="12"/>
                </a:cxn>
                <a:cxn ang="0">
                  <a:pos x="32" y="16"/>
                </a:cxn>
                <a:cxn ang="0">
                  <a:pos x="44" y="14"/>
                </a:cxn>
                <a:cxn ang="0">
                  <a:pos x="42" y="8"/>
                </a:cxn>
                <a:cxn ang="0">
                  <a:pos x="38" y="4"/>
                </a:cxn>
                <a:cxn ang="0">
                  <a:pos x="32" y="0"/>
                </a:cxn>
                <a:cxn ang="0">
                  <a:pos x="22" y="0"/>
                </a:cxn>
                <a:cxn ang="0">
                  <a:pos x="14" y="2"/>
                </a:cxn>
                <a:cxn ang="0">
                  <a:pos x="6" y="4"/>
                </a:cxn>
                <a:cxn ang="0">
                  <a:pos x="4" y="10"/>
                </a:cxn>
                <a:cxn ang="0">
                  <a:pos x="2" y="16"/>
                </a:cxn>
                <a:cxn ang="0">
                  <a:pos x="4" y="22"/>
                </a:cxn>
                <a:cxn ang="0">
                  <a:pos x="8" y="26"/>
                </a:cxn>
                <a:cxn ang="0">
                  <a:pos x="14" y="30"/>
                </a:cxn>
                <a:cxn ang="0">
                  <a:pos x="28" y="34"/>
                </a:cxn>
                <a:cxn ang="0">
                  <a:pos x="32" y="34"/>
                </a:cxn>
                <a:cxn ang="0">
                  <a:pos x="32" y="38"/>
                </a:cxn>
                <a:cxn ang="0">
                  <a:pos x="30" y="40"/>
                </a:cxn>
                <a:cxn ang="0">
                  <a:pos x="28" y="42"/>
                </a:cxn>
                <a:cxn ang="0">
                  <a:pos x="24" y="42"/>
                </a:cxn>
                <a:cxn ang="0">
                  <a:pos x="20" y="42"/>
                </a:cxn>
                <a:cxn ang="0">
                  <a:pos x="16" y="40"/>
                </a:cxn>
                <a:cxn ang="0">
                  <a:pos x="14" y="34"/>
                </a:cxn>
                <a:cxn ang="0">
                  <a:pos x="0" y="36"/>
                </a:cxn>
                <a:cxn ang="0">
                  <a:pos x="4" y="44"/>
                </a:cxn>
                <a:cxn ang="0">
                  <a:pos x="6" y="48"/>
                </a:cxn>
                <a:cxn ang="0">
                  <a:pos x="8" y="48"/>
                </a:cxn>
              </a:cxnLst>
              <a:rect l="0" t="0" r="r" b="b"/>
              <a:pathLst>
                <a:path w="46" h="52">
                  <a:moveTo>
                    <a:pt x="8" y="48"/>
                  </a:moveTo>
                  <a:lnTo>
                    <a:pt x="14" y="52"/>
                  </a:lnTo>
                  <a:lnTo>
                    <a:pt x="24" y="52"/>
                  </a:lnTo>
                  <a:lnTo>
                    <a:pt x="32" y="50"/>
                  </a:lnTo>
                  <a:lnTo>
                    <a:pt x="40" y="48"/>
                  </a:lnTo>
                  <a:lnTo>
                    <a:pt x="44" y="42"/>
                  </a:lnTo>
                  <a:lnTo>
                    <a:pt x="46" y="36"/>
                  </a:lnTo>
                  <a:lnTo>
                    <a:pt x="44" y="30"/>
                  </a:lnTo>
                  <a:lnTo>
                    <a:pt x="42" y="26"/>
                  </a:lnTo>
                  <a:lnTo>
                    <a:pt x="36" y="22"/>
                  </a:lnTo>
                  <a:lnTo>
                    <a:pt x="28" y="20"/>
                  </a:lnTo>
                  <a:lnTo>
                    <a:pt x="16" y="16"/>
                  </a:lnTo>
                  <a:lnTo>
                    <a:pt x="14" y="14"/>
                  </a:lnTo>
                  <a:lnTo>
                    <a:pt x="16" y="12"/>
                  </a:lnTo>
                  <a:lnTo>
                    <a:pt x="22" y="10"/>
                  </a:lnTo>
                  <a:lnTo>
                    <a:pt x="28" y="12"/>
                  </a:lnTo>
                  <a:lnTo>
                    <a:pt x="32" y="16"/>
                  </a:lnTo>
                  <a:lnTo>
                    <a:pt x="44" y="14"/>
                  </a:lnTo>
                  <a:lnTo>
                    <a:pt x="42" y="8"/>
                  </a:lnTo>
                  <a:lnTo>
                    <a:pt x="38" y="4"/>
                  </a:lnTo>
                  <a:lnTo>
                    <a:pt x="32" y="0"/>
                  </a:lnTo>
                  <a:lnTo>
                    <a:pt x="22" y="0"/>
                  </a:lnTo>
                  <a:lnTo>
                    <a:pt x="14" y="2"/>
                  </a:lnTo>
                  <a:lnTo>
                    <a:pt x="6" y="4"/>
                  </a:lnTo>
                  <a:lnTo>
                    <a:pt x="4" y="10"/>
                  </a:lnTo>
                  <a:lnTo>
                    <a:pt x="2" y="16"/>
                  </a:lnTo>
                  <a:lnTo>
                    <a:pt x="4" y="22"/>
                  </a:lnTo>
                  <a:lnTo>
                    <a:pt x="8" y="26"/>
                  </a:lnTo>
                  <a:lnTo>
                    <a:pt x="14" y="30"/>
                  </a:lnTo>
                  <a:lnTo>
                    <a:pt x="28" y="34"/>
                  </a:lnTo>
                  <a:lnTo>
                    <a:pt x="32" y="34"/>
                  </a:lnTo>
                  <a:lnTo>
                    <a:pt x="32" y="38"/>
                  </a:lnTo>
                  <a:lnTo>
                    <a:pt x="30" y="40"/>
                  </a:lnTo>
                  <a:lnTo>
                    <a:pt x="28" y="42"/>
                  </a:lnTo>
                  <a:lnTo>
                    <a:pt x="24" y="42"/>
                  </a:lnTo>
                  <a:lnTo>
                    <a:pt x="20" y="42"/>
                  </a:lnTo>
                  <a:lnTo>
                    <a:pt x="16" y="40"/>
                  </a:lnTo>
                  <a:lnTo>
                    <a:pt x="14" y="34"/>
                  </a:lnTo>
                  <a:lnTo>
                    <a:pt x="0" y="36"/>
                  </a:lnTo>
                  <a:lnTo>
                    <a:pt x="4" y="44"/>
                  </a:lnTo>
                  <a:lnTo>
                    <a:pt x="6" y="48"/>
                  </a:lnTo>
                  <a:lnTo>
                    <a:pt x="8" y="48"/>
                  </a:lnTo>
                  <a:close/>
                </a:path>
              </a:pathLst>
            </a:custGeom>
            <a:solidFill>
              <a:srgbClr val="231F20"/>
            </a:solidFill>
            <a:ln w="9525">
              <a:noFill/>
              <a:round/>
              <a:headEnd/>
              <a:tailEnd/>
            </a:ln>
          </p:spPr>
          <p:txBody>
            <a:bodyPr/>
            <a:lstStyle/>
            <a:p>
              <a:endParaRPr lang="en-US"/>
            </a:p>
          </p:txBody>
        </p:sp>
        <p:sp>
          <p:nvSpPr>
            <p:cNvPr id="65574" name="Freeform 38"/>
            <p:cNvSpPr>
              <a:spLocks/>
            </p:cNvSpPr>
            <p:nvPr/>
          </p:nvSpPr>
          <p:spPr bwMode="auto">
            <a:xfrm>
              <a:off x="2421" y="2583"/>
              <a:ext cx="46" cy="52"/>
            </a:xfrm>
            <a:custGeom>
              <a:avLst/>
              <a:gdLst/>
              <a:ahLst/>
              <a:cxnLst>
                <a:cxn ang="0">
                  <a:pos x="30" y="40"/>
                </a:cxn>
                <a:cxn ang="0">
                  <a:pos x="24" y="42"/>
                </a:cxn>
                <a:cxn ang="0">
                  <a:pos x="20" y="42"/>
                </a:cxn>
                <a:cxn ang="0">
                  <a:pos x="18" y="40"/>
                </a:cxn>
                <a:cxn ang="0">
                  <a:pos x="14" y="36"/>
                </a:cxn>
                <a:cxn ang="0">
                  <a:pos x="14" y="30"/>
                </a:cxn>
                <a:cxn ang="0">
                  <a:pos x="46" y="30"/>
                </a:cxn>
                <a:cxn ang="0">
                  <a:pos x="44" y="16"/>
                </a:cxn>
                <a:cxn ang="0">
                  <a:pos x="40" y="8"/>
                </a:cxn>
                <a:cxn ang="0">
                  <a:pos x="32" y="2"/>
                </a:cxn>
                <a:cxn ang="0">
                  <a:pos x="24" y="0"/>
                </a:cxn>
                <a:cxn ang="0">
                  <a:pos x="14" y="2"/>
                </a:cxn>
                <a:cxn ang="0">
                  <a:pos x="8" y="8"/>
                </a:cxn>
                <a:cxn ang="0">
                  <a:pos x="2" y="16"/>
                </a:cxn>
                <a:cxn ang="0">
                  <a:pos x="0" y="26"/>
                </a:cxn>
                <a:cxn ang="0">
                  <a:pos x="2" y="36"/>
                </a:cxn>
                <a:cxn ang="0">
                  <a:pos x="6" y="44"/>
                </a:cxn>
                <a:cxn ang="0">
                  <a:pos x="10" y="48"/>
                </a:cxn>
                <a:cxn ang="0">
                  <a:pos x="14" y="50"/>
                </a:cxn>
                <a:cxn ang="0">
                  <a:pos x="24" y="52"/>
                </a:cxn>
                <a:cxn ang="0">
                  <a:pos x="32" y="52"/>
                </a:cxn>
                <a:cxn ang="0">
                  <a:pos x="38" y="48"/>
                </a:cxn>
                <a:cxn ang="0">
                  <a:pos x="42" y="44"/>
                </a:cxn>
                <a:cxn ang="0">
                  <a:pos x="46" y="38"/>
                </a:cxn>
                <a:cxn ang="0">
                  <a:pos x="32" y="36"/>
                </a:cxn>
                <a:cxn ang="0">
                  <a:pos x="32" y="40"/>
                </a:cxn>
                <a:cxn ang="0">
                  <a:pos x="30" y="40"/>
                </a:cxn>
                <a:cxn ang="0">
                  <a:pos x="14" y="22"/>
                </a:cxn>
                <a:cxn ang="0">
                  <a:pos x="14" y="18"/>
                </a:cxn>
                <a:cxn ang="0">
                  <a:pos x="16" y="14"/>
                </a:cxn>
                <a:cxn ang="0">
                  <a:pos x="20" y="12"/>
                </a:cxn>
                <a:cxn ang="0">
                  <a:pos x="24" y="10"/>
                </a:cxn>
                <a:cxn ang="0">
                  <a:pos x="28" y="10"/>
                </a:cxn>
                <a:cxn ang="0">
                  <a:pos x="30" y="14"/>
                </a:cxn>
                <a:cxn ang="0">
                  <a:pos x="32" y="16"/>
                </a:cxn>
                <a:cxn ang="0">
                  <a:pos x="34" y="22"/>
                </a:cxn>
                <a:cxn ang="0">
                  <a:pos x="14" y="22"/>
                </a:cxn>
                <a:cxn ang="0">
                  <a:pos x="30" y="40"/>
                </a:cxn>
              </a:cxnLst>
              <a:rect l="0" t="0" r="r" b="b"/>
              <a:pathLst>
                <a:path w="46" h="52">
                  <a:moveTo>
                    <a:pt x="30" y="40"/>
                  </a:moveTo>
                  <a:lnTo>
                    <a:pt x="24" y="42"/>
                  </a:lnTo>
                  <a:lnTo>
                    <a:pt x="20" y="42"/>
                  </a:lnTo>
                  <a:lnTo>
                    <a:pt x="18" y="40"/>
                  </a:lnTo>
                  <a:lnTo>
                    <a:pt x="14" y="36"/>
                  </a:lnTo>
                  <a:lnTo>
                    <a:pt x="14" y="30"/>
                  </a:lnTo>
                  <a:lnTo>
                    <a:pt x="46" y="30"/>
                  </a:lnTo>
                  <a:lnTo>
                    <a:pt x="44" y="16"/>
                  </a:lnTo>
                  <a:lnTo>
                    <a:pt x="40" y="8"/>
                  </a:lnTo>
                  <a:lnTo>
                    <a:pt x="32" y="2"/>
                  </a:lnTo>
                  <a:lnTo>
                    <a:pt x="24" y="0"/>
                  </a:lnTo>
                  <a:lnTo>
                    <a:pt x="14" y="2"/>
                  </a:lnTo>
                  <a:lnTo>
                    <a:pt x="8" y="8"/>
                  </a:lnTo>
                  <a:lnTo>
                    <a:pt x="2" y="16"/>
                  </a:lnTo>
                  <a:lnTo>
                    <a:pt x="0" y="26"/>
                  </a:lnTo>
                  <a:lnTo>
                    <a:pt x="2" y="36"/>
                  </a:lnTo>
                  <a:lnTo>
                    <a:pt x="6" y="44"/>
                  </a:lnTo>
                  <a:lnTo>
                    <a:pt x="10" y="48"/>
                  </a:lnTo>
                  <a:lnTo>
                    <a:pt x="14" y="50"/>
                  </a:lnTo>
                  <a:lnTo>
                    <a:pt x="24" y="52"/>
                  </a:lnTo>
                  <a:lnTo>
                    <a:pt x="32" y="52"/>
                  </a:lnTo>
                  <a:lnTo>
                    <a:pt x="38" y="48"/>
                  </a:lnTo>
                  <a:lnTo>
                    <a:pt x="42" y="44"/>
                  </a:lnTo>
                  <a:lnTo>
                    <a:pt x="46" y="38"/>
                  </a:lnTo>
                  <a:lnTo>
                    <a:pt x="32" y="36"/>
                  </a:lnTo>
                  <a:lnTo>
                    <a:pt x="32" y="40"/>
                  </a:lnTo>
                  <a:lnTo>
                    <a:pt x="30" y="40"/>
                  </a:lnTo>
                  <a:lnTo>
                    <a:pt x="14" y="22"/>
                  </a:lnTo>
                  <a:lnTo>
                    <a:pt x="14" y="18"/>
                  </a:lnTo>
                  <a:lnTo>
                    <a:pt x="16" y="14"/>
                  </a:lnTo>
                  <a:lnTo>
                    <a:pt x="20" y="12"/>
                  </a:lnTo>
                  <a:lnTo>
                    <a:pt x="24" y="10"/>
                  </a:lnTo>
                  <a:lnTo>
                    <a:pt x="28" y="10"/>
                  </a:lnTo>
                  <a:lnTo>
                    <a:pt x="30" y="14"/>
                  </a:lnTo>
                  <a:lnTo>
                    <a:pt x="32" y="16"/>
                  </a:lnTo>
                  <a:lnTo>
                    <a:pt x="34" y="22"/>
                  </a:lnTo>
                  <a:lnTo>
                    <a:pt x="14" y="22"/>
                  </a:lnTo>
                  <a:lnTo>
                    <a:pt x="30" y="40"/>
                  </a:lnTo>
                  <a:close/>
                </a:path>
              </a:pathLst>
            </a:custGeom>
            <a:solidFill>
              <a:srgbClr val="231F20"/>
            </a:solidFill>
            <a:ln w="9525">
              <a:noFill/>
              <a:round/>
              <a:headEnd/>
              <a:tailEnd/>
            </a:ln>
          </p:spPr>
          <p:txBody>
            <a:bodyPr/>
            <a:lstStyle/>
            <a:p>
              <a:endParaRPr lang="en-US"/>
            </a:p>
          </p:txBody>
        </p:sp>
        <p:sp>
          <p:nvSpPr>
            <p:cNvPr id="65575" name="Freeform 39"/>
            <p:cNvSpPr>
              <a:spLocks/>
            </p:cNvSpPr>
            <p:nvPr/>
          </p:nvSpPr>
          <p:spPr bwMode="auto">
            <a:xfrm>
              <a:off x="2475" y="2583"/>
              <a:ext cx="46" cy="52"/>
            </a:xfrm>
            <a:custGeom>
              <a:avLst/>
              <a:gdLst/>
              <a:ahLst/>
              <a:cxnLst>
                <a:cxn ang="0">
                  <a:pos x="38" y="4"/>
                </a:cxn>
                <a:cxn ang="0">
                  <a:pos x="30" y="2"/>
                </a:cxn>
                <a:cxn ang="0">
                  <a:pos x="24" y="0"/>
                </a:cxn>
                <a:cxn ang="0">
                  <a:pos x="14" y="2"/>
                </a:cxn>
                <a:cxn ang="0">
                  <a:pos x="6" y="8"/>
                </a:cxn>
                <a:cxn ang="0">
                  <a:pos x="2" y="16"/>
                </a:cxn>
                <a:cxn ang="0">
                  <a:pos x="0" y="26"/>
                </a:cxn>
                <a:cxn ang="0">
                  <a:pos x="2" y="38"/>
                </a:cxn>
                <a:cxn ang="0">
                  <a:pos x="6" y="46"/>
                </a:cxn>
                <a:cxn ang="0">
                  <a:pos x="14" y="50"/>
                </a:cxn>
                <a:cxn ang="0">
                  <a:pos x="22" y="52"/>
                </a:cxn>
                <a:cxn ang="0">
                  <a:pos x="32" y="52"/>
                </a:cxn>
                <a:cxn ang="0">
                  <a:pos x="38" y="48"/>
                </a:cxn>
                <a:cxn ang="0">
                  <a:pos x="42" y="42"/>
                </a:cxn>
                <a:cxn ang="0">
                  <a:pos x="46" y="34"/>
                </a:cxn>
                <a:cxn ang="0">
                  <a:pos x="32" y="32"/>
                </a:cxn>
                <a:cxn ang="0">
                  <a:pos x="32" y="36"/>
                </a:cxn>
                <a:cxn ang="0">
                  <a:pos x="30" y="40"/>
                </a:cxn>
                <a:cxn ang="0">
                  <a:pos x="26" y="40"/>
                </a:cxn>
                <a:cxn ang="0">
                  <a:pos x="24" y="42"/>
                </a:cxn>
                <a:cxn ang="0">
                  <a:pos x="20" y="40"/>
                </a:cxn>
                <a:cxn ang="0">
                  <a:pos x="16" y="38"/>
                </a:cxn>
                <a:cxn ang="0">
                  <a:pos x="14" y="32"/>
                </a:cxn>
                <a:cxn ang="0">
                  <a:pos x="12" y="26"/>
                </a:cxn>
                <a:cxn ang="0">
                  <a:pos x="14" y="18"/>
                </a:cxn>
                <a:cxn ang="0">
                  <a:pos x="16" y="14"/>
                </a:cxn>
                <a:cxn ang="0">
                  <a:pos x="18" y="12"/>
                </a:cxn>
                <a:cxn ang="0">
                  <a:pos x="24" y="10"/>
                </a:cxn>
                <a:cxn ang="0">
                  <a:pos x="30" y="12"/>
                </a:cxn>
                <a:cxn ang="0">
                  <a:pos x="32" y="18"/>
                </a:cxn>
                <a:cxn ang="0">
                  <a:pos x="44" y="16"/>
                </a:cxn>
                <a:cxn ang="0">
                  <a:pos x="42" y="8"/>
                </a:cxn>
                <a:cxn ang="0">
                  <a:pos x="40" y="4"/>
                </a:cxn>
                <a:cxn ang="0">
                  <a:pos x="38" y="4"/>
                </a:cxn>
              </a:cxnLst>
              <a:rect l="0" t="0" r="r" b="b"/>
              <a:pathLst>
                <a:path w="46" h="52">
                  <a:moveTo>
                    <a:pt x="38" y="4"/>
                  </a:moveTo>
                  <a:lnTo>
                    <a:pt x="30" y="2"/>
                  </a:lnTo>
                  <a:lnTo>
                    <a:pt x="24" y="0"/>
                  </a:lnTo>
                  <a:lnTo>
                    <a:pt x="14" y="2"/>
                  </a:lnTo>
                  <a:lnTo>
                    <a:pt x="6" y="8"/>
                  </a:lnTo>
                  <a:lnTo>
                    <a:pt x="2" y="16"/>
                  </a:lnTo>
                  <a:lnTo>
                    <a:pt x="0" y="26"/>
                  </a:lnTo>
                  <a:lnTo>
                    <a:pt x="2" y="38"/>
                  </a:lnTo>
                  <a:lnTo>
                    <a:pt x="6" y="46"/>
                  </a:lnTo>
                  <a:lnTo>
                    <a:pt x="14" y="50"/>
                  </a:lnTo>
                  <a:lnTo>
                    <a:pt x="22" y="52"/>
                  </a:lnTo>
                  <a:lnTo>
                    <a:pt x="32" y="52"/>
                  </a:lnTo>
                  <a:lnTo>
                    <a:pt x="38" y="48"/>
                  </a:lnTo>
                  <a:lnTo>
                    <a:pt x="42" y="42"/>
                  </a:lnTo>
                  <a:lnTo>
                    <a:pt x="46" y="34"/>
                  </a:lnTo>
                  <a:lnTo>
                    <a:pt x="32" y="32"/>
                  </a:lnTo>
                  <a:lnTo>
                    <a:pt x="32" y="36"/>
                  </a:lnTo>
                  <a:lnTo>
                    <a:pt x="30" y="40"/>
                  </a:lnTo>
                  <a:lnTo>
                    <a:pt x="26" y="40"/>
                  </a:lnTo>
                  <a:lnTo>
                    <a:pt x="24" y="42"/>
                  </a:lnTo>
                  <a:lnTo>
                    <a:pt x="20" y="40"/>
                  </a:lnTo>
                  <a:lnTo>
                    <a:pt x="16" y="38"/>
                  </a:lnTo>
                  <a:lnTo>
                    <a:pt x="14" y="32"/>
                  </a:lnTo>
                  <a:lnTo>
                    <a:pt x="12" y="26"/>
                  </a:lnTo>
                  <a:lnTo>
                    <a:pt x="14" y="18"/>
                  </a:lnTo>
                  <a:lnTo>
                    <a:pt x="16" y="14"/>
                  </a:lnTo>
                  <a:lnTo>
                    <a:pt x="18" y="12"/>
                  </a:lnTo>
                  <a:lnTo>
                    <a:pt x="24" y="10"/>
                  </a:lnTo>
                  <a:lnTo>
                    <a:pt x="30" y="12"/>
                  </a:lnTo>
                  <a:lnTo>
                    <a:pt x="32" y="18"/>
                  </a:lnTo>
                  <a:lnTo>
                    <a:pt x="44" y="16"/>
                  </a:lnTo>
                  <a:lnTo>
                    <a:pt x="42" y="8"/>
                  </a:lnTo>
                  <a:lnTo>
                    <a:pt x="40" y="4"/>
                  </a:lnTo>
                  <a:lnTo>
                    <a:pt x="38" y="4"/>
                  </a:lnTo>
                  <a:close/>
                </a:path>
              </a:pathLst>
            </a:custGeom>
            <a:solidFill>
              <a:srgbClr val="231F20"/>
            </a:solidFill>
            <a:ln w="9525">
              <a:noFill/>
              <a:round/>
              <a:headEnd/>
              <a:tailEnd/>
            </a:ln>
          </p:spPr>
          <p:txBody>
            <a:bodyPr/>
            <a:lstStyle/>
            <a:p>
              <a:endParaRPr lang="en-US"/>
            </a:p>
          </p:txBody>
        </p:sp>
        <p:sp>
          <p:nvSpPr>
            <p:cNvPr id="65576" name="Freeform 40"/>
            <p:cNvSpPr>
              <a:spLocks/>
            </p:cNvSpPr>
            <p:nvPr/>
          </p:nvSpPr>
          <p:spPr bwMode="auto">
            <a:xfrm>
              <a:off x="2527" y="2583"/>
              <a:ext cx="50" cy="52"/>
            </a:xfrm>
            <a:custGeom>
              <a:avLst/>
              <a:gdLst/>
              <a:ahLst/>
              <a:cxnLst>
                <a:cxn ang="0">
                  <a:pos x="2" y="40"/>
                </a:cxn>
                <a:cxn ang="0">
                  <a:pos x="6" y="46"/>
                </a:cxn>
                <a:cxn ang="0">
                  <a:pos x="12" y="50"/>
                </a:cxn>
                <a:cxn ang="0">
                  <a:pos x="18" y="52"/>
                </a:cxn>
                <a:cxn ang="0">
                  <a:pos x="24" y="52"/>
                </a:cxn>
                <a:cxn ang="0">
                  <a:pos x="34" y="50"/>
                </a:cxn>
                <a:cxn ang="0">
                  <a:pos x="42" y="44"/>
                </a:cxn>
                <a:cxn ang="0">
                  <a:pos x="48" y="36"/>
                </a:cxn>
                <a:cxn ang="0">
                  <a:pos x="50" y="26"/>
                </a:cxn>
                <a:cxn ang="0">
                  <a:pos x="48" y="16"/>
                </a:cxn>
                <a:cxn ang="0">
                  <a:pos x="42" y="8"/>
                </a:cxn>
                <a:cxn ang="0">
                  <a:pos x="34" y="2"/>
                </a:cxn>
                <a:cxn ang="0">
                  <a:pos x="24" y="0"/>
                </a:cxn>
                <a:cxn ang="0">
                  <a:pos x="18" y="0"/>
                </a:cxn>
                <a:cxn ang="0">
                  <a:pos x="12" y="4"/>
                </a:cxn>
                <a:cxn ang="0">
                  <a:pos x="6" y="8"/>
                </a:cxn>
                <a:cxn ang="0">
                  <a:pos x="2" y="12"/>
                </a:cxn>
                <a:cxn ang="0">
                  <a:pos x="0" y="18"/>
                </a:cxn>
                <a:cxn ang="0">
                  <a:pos x="0" y="26"/>
                </a:cxn>
                <a:cxn ang="0">
                  <a:pos x="0" y="34"/>
                </a:cxn>
                <a:cxn ang="0">
                  <a:pos x="0" y="40"/>
                </a:cxn>
                <a:cxn ang="0">
                  <a:pos x="2" y="40"/>
                </a:cxn>
                <a:cxn ang="0">
                  <a:pos x="16" y="14"/>
                </a:cxn>
                <a:cxn ang="0">
                  <a:pos x="20" y="12"/>
                </a:cxn>
                <a:cxn ang="0">
                  <a:pos x="24" y="10"/>
                </a:cxn>
                <a:cxn ang="0">
                  <a:pos x="28" y="12"/>
                </a:cxn>
                <a:cxn ang="0">
                  <a:pos x="32" y="14"/>
                </a:cxn>
                <a:cxn ang="0">
                  <a:pos x="36" y="20"/>
                </a:cxn>
                <a:cxn ang="0">
                  <a:pos x="36" y="26"/>
                </a:cxn>
                <a:cxn ang="0">
                  <a:pos x="36" y="32"/>
                </a:cxn>
                <a:cxn ang="0">
                  <a:pos x="32" y="38"/>
                </a:cxn>
                <a:cxn ang="0">
                  <a:pos x="28" y="40"/>
                </a:cxn>
                <a:cxn ang="0">
                  <a:pos x="24" y="42"/>
                </a:cxn>
                <a:cxn ang="0">
                  <a:pos x="20" y="40"/>
                </a:cxn>
                <a:cxn ang="0">
                  <a:pos x="16" y="38"/>
                </a:cxn>
                <a:cxn ang="0">
                  <a:pos x="14" y="32"/>
                </a:cxn>
                <a:cxn ang="0">
                  <a:pos x="12" y="26"/>
                </a:cxn>
                <a:cxn ang="0">
                  <a:pos x="14" y="20"/>
                </a:cxn>
                <a:cxn ang="0">
                  <a:pos x="16" y="14"/>
                </a:cxn>
                <a:cxn ang="0">
                  <a:pos x="2" y="40"/>
                </a:cxn>
              </a:cxnLst>
              <a:rect l="0" t="0" r="r" b="b"/>
              <a:pathLst>
                <a:path w="50" h="52">
                  <a:moveTo>
                    <a:pt x="2" y="40"/>
                  </a:moveTo>
                  <a:lnTo>
                    <a:pt x="6" y="46"/>
                  </a:lnTo>
                  <a:lnTo>
                    <a:pt x="12" y="50"/>
                  </a:lnTo>
                  <a:lnTo>
                    <a:pt x="18" y="52"/>
                  </a:lnTo>
                  <a:lnTo>
                    <a:pt x="24" y="52"/>
                  </a:lnTo>
                  <a:lnTo>
                    <a:pt x="34" y="50"/>
                  </a:lnTo>
                  <a:lnTo>
                    <a:pt x="42" y="44"/>
                  </a:lnTo>
                  <a:lnTo>
                    <a:pt x="48" y="36"/>
                  </a:lnTo>
                  <a:lnTo>
                    <a:pt x="50" y="26"/>
                  </a:lnTo>
                  <a:lnTo>
                    <a:pt x="48" y="16"/>
                  </a:lnTo>
                  <a:lnTo>
                    <a:pt x="42" y="8"/>
                  </a:lnTo>
                  <a:lnTo>
                    <a:pt x="34" y="2"/>
                  </a:lnTo>
                  <a:lnTo>
                    <a:pt x="24" y="0"/>
                  </a:lnTo>
                  <a:lnTo>
                    <a:pt x="18" y="0"/>
                  </a:lnTo>
                  <a:lnTo>
                    <a:pt x="12" y="4"/>
                  </a:lnTo>
                  <a:lnTo>
                    <a:pt x="6" y="8"/>
                  </a:lnTo>
                  <a:lnTo>
                    <a:pt x="2" y="12"/>
                  </a:lnTo>
                  <a:lnTo>
                    <a:pt x="0" y="18"/>
                  </a:lnTo>
                  <a:lnTo>
                    <a:pt x="0" y="26"/>
                  </a:lnTo>
                  <a:lnTo>
                    <a:pt x="0" y="34"/>
                  </a:lnTo>
                  <a:lnTo>
                    <a:pt x="0" y="40"/>
                  </a:lnTo>
                  <a:lnTo>
                    <a:pt x="2" y="40"/>
                  </a:lnTo>
                  <a:lnTo>
                    <a:pt x="16" y="14"/>
                  </a:lnTo>
                  <a:lnTo>
                    <a:pt x="20" y="12"/>
                  </a:lnTo>
                  <a:lnTo>
                    <a:pt x="24" y="10"/>
                  </a:lnTo>
                  <a:lnTo>
                    <a:pt x="28" y="12"/>
                  </a:lnTo>
                  <a:lnTo>
                    <a:pt x="32" y="14"/>
                  </a:lnTo>
                  <a:lnTo>
                    <a:pt x="36" y="20"/>
                  </a:lnTo>
                  <a:lnTo>
                    <a:pt x="36" y="26"/>
                  </a:lnTo>
                  <a:lnTo>
                    <a:pt x="36" y="32"/>
                  </a:lnTo>
                  <a:lnTo>
                    <a:pt x="32" y="38"/>
                  </a:lnTo>
                  <a:lnTo>
                    <a:pt x="28" y="40"/>
                  </a:lnTo>
                  <a:lnTo>
                    <a:pt x="24" y="42"/>
                  </a:lnTo>
                  <a:lnTo>
                    <a:pt x="20" y="40"/>
                  </a:lnTo>
                  <a:lnTo>
                    <a:pt x="16" y="38"/>
                  </a:lnTo>
                  <a:lnTo>
                    <a:pt x="14" y="32"/>
                  </a:lnTo>
                  <a:lnTo>
                    <a:pt x="12" y="26"/>
                  </a:lnTo>
                  <a:lnTo>
                    <a:pt x="14" y="20"/>
                  </a:lnTo>
                  <a:lnTo>
                    <a:pt x="16" y="14"/>
                  </a:lnTo>
                  <a:lnTo>
                    <a:pt x="2" y="40"/>
                  </a:lnTo>
                  <a:close/>
                </a:path>
              </a:pathLst>
            </a:custGeom>
            <a:solidFill>
              <a:srgbClr val="231F20"/>
            </a:solidFill>
            <a:ln w="9525">
              <a:noFill/>
              <a:round/>
              <a:headEnd/>
              <a:tailEnd/>
            </a:ln>
          </p:spPr>
          <p:txBody>
            <a:bodyPr/>
            <a:lstStyle/>
            <a:p>
              <a:endParaRPr lang="en-US"/>
            </a:p>
          </p:txBody>
        </p:sp>
        <p:sp>
          <p:nvSpPr>
            <p:cNvPr id="65577" name="Freeform 41"/>
            <p:cNvSpPr>
              <a:spLocks/>
            </p:cNvSpPr>
            <p:nvPr/>
          </p:nvSpPr>
          <p:spPr bwMode="auto">
            <a:xfrm>
              <a:off x="2587" y="2583"/>
              <a:ext cx="44" cy="52"/>
            </a:xfrm>
            <a:custGeom>
              <a:avLst/>
              <a:gdLst/>
              <a:ahLst/>
              <a:cxnLst>
                <a:cxn ang="0">
                  <a:pos x="44" y="20"/>
                </a:cxn>
                <a:cxn ang="0">
                  <a:pos x="42" y="12"/>
                </a:cxn>
                <a:cxn ang="0">
                  <a:pos x="40" y="6"/>
                </a:cxn>
                <a:cxn ang="0">
                  <a:pos x="34" y="2"/>
                </a:cxn>
                <a:cxn ang="0">
                  <a:pos x="26" y="0"/>
                </a:cxn>
                <a:cxn ang="0">
                  <a:pos x="18" y="2"/>
                </a:cxn>
                <a:cxn ang="0">
                  <a:pos x="12" y="8"/>
                </a:cxn>
                <a:cxn ang="0">
                  <a:pos x="12" y="2"/>
                </a:cxn>
                <a:cxn ang="0">
                  <a:pos x="0" y="2"/>
                </a:cxn>
                <a:cxn ang="0">
                  <a:pos x="0" y="52"/>
                </a:cxn>
                <a:cxn ang="0">
                  <a:pos x="12" y="52"/>
                </a:cxn>
                <a:cxn ang="0">
                  <a:pos x="12" y="28"/>
                </a:cxn>
                <a:cxn ang="0">
                  <a:pos x="12" y="18"/>
                </a:cxn>
                <a:cxn ang="0">
                  <a:pos x="16" y="12"/>
                </a:cxn>
                <a:cxn ang="0">
                  <a:pos x="22" y="10"/>
                </a:cxn>
                <a:cxn ang="0">
                  <a:pos x="26" y="12"/>
                </a:cxn>
                <a:cxn ang="0">
                  <a:pos x="30" y="16"/>
                </a:cxn>
                <a:cxn ang="0">
                  <a:pos x="30" y="26"/>
                </a:cxn>
                <a:cxn ang="0">
                  <a:pos x="30" y="52"/>
                </a:cxn>
                <a:cxn ang="0">
                  <a:pos x="44" y="52"/>
                </a:cxn>
                <a:cxn ang="0">
                  <a:pos x="44" y="22"/>
                </a:cxn>
                <a:cxn ang="0">
                  <a:pos x="44" y="20"/>
                </a:cxn>
              </a:cxnLst>
              <a:rect l="0" t="0" r="r" b="b"/>
              <a:pathLst>
                <a:path w="44" h="52">
                  <a:moveTo>
                    <a:pt x="44" y="20"/>
                  </a:moveTo>
                  <a:lnTo>
                    <a:pt x="42" y="12"/>
                  </a:lnTo>
                  <a:lnTo>
                    <a:pt x="40" y="6"/>
                  </a:lnTo>
                  <a:lnTo>
                    <a:pt x="34" y="2"/>
                  </a:lnTo>
                  <a:lnTo>
                    <a:pt x="26" y="0"/>
                  </a:lnTo>
                  <a:lnTo>
                    <a:pt x="18" y="2"/>
                  </a:lnTo>
                  <a:lnTo>
                    <a:pt x="12" y="8"/>
                  </a:lnTo>
                  <a:lnTo>
                    <a:pt x="12" y="2"/>
                  </a:lnTo>
                  <a:lnTo>
                    <a:pt x="0" y="2"/>
                  </a:lnTo>
                  <a:lnTo>
                    <a:pt x="0" y="52"/>
                  </a:lnTo>
                  <a:lnTo>
                    <a:pt x="12" y="52"/>
                  </a:lnTo>
                  <a:lnTo>
                    <a:pt x="12" y="28"/>
                  </a:lnTo>
                  <a:lnTo>
                    <a:pt x="12" y="18"/>
                  </a:lnTo>
                  <a:lnTo>
                    <a:pt x="16" y="12"/>
                  </a:lnTo>
                  <a:lnTo>
                    <a:pt x="22" y="10"/>
                  </a:lnTo>
                  <a:lnTo>
                    <a:pt x="26" y="12"/>
                  </a:lnTo>
                  <a:lnTo>
                    <a:pt x="30" y="16"/>
                  </a:lnTo>
                  <a:lnTo>
                    <a:pt x="30" y="26"/>
                  </a:lnTo>
                  <a:lnTo>
                    <a:pt x="30" y="52"/>
                  </a:lnTo>
                  <a:lnTo>
                    <a:pt x="44" y="52"/>
                  </a:lnTo>
                  <a:lnTo>
                    <a:pt x="44" y="22"/>
                  </a:lnTo>
                  <a:lnTo>
                    <a:pt x="44" y="20"/>
                  </a:lnTo>
                  <a:close/>
                </a:path>
              </a:pathLst>
            </a:custGeom>
            <a:solidFill>
              <a:srgbClr val="231F20"/>
            </a:solidFill>
            <a:ln w="9525">
              <a:noFill/>
              <a:round/>
              <a:headEnd/>
              <a:tailEnd/>
            </a:ln>
          </p:spPr>
          <p:txBody>
            <a:bodyPr/>
            <a:lstStyle/>
            <a:p>
              <a:endParaRPr lang="en-US"/>
            </a:p>
          </p:txBody>
        </p:sp>
        <p:sp>
          <p:nvSpPr>
            <p:cNvPr id="65578" name="Freeform 42"/>
            <p:cNvSpPr>
              <a:spLocks/>
            </p:cNvSpPr>
            <p:nvPr/>
          </p:nvSpPr>
          <p:spPr bwMode="auto">
            <a:xfrm>
              <a:off x="2641" y="2565"/>
              <a:ext cx="46" cy="70"/>
            </a:xfrm>
            <a:custGeom>
              <a:avLst/>
              <a:gdLst/>
              <a:ahLst/>
              <a:cxnLst>
                <a:cxn ang="0">
                  <a:pos x="46" y="0"/>
                </a:cxn>
                <a:cxn ang="0">
                  <a:pos x="34" y="0"/>
                </a:cxn>
                <a:cxn ang="0">
                  <a:pos x="34" y="26"/>
                </a:cxn>
                <a:cxn ang="0">
                  <a:pos x="28" y="20"/>
                </a:cxn>
                <a:cxn ang="0">
                  <a:pos x="20" y="18"/>
                </a:cxn>
                <a:cxn ang="0">
                  <a:pos x="12" y="20"/>
                </a:cxn>
                <a:cxn ang="0">
                  <a:pos x="6" y="24"/>
                </a:cxn>
                <a:cxn ang="0">
                  <a:pos x="0" y="32"/>
                </a:cxn>
                <a:cxn ang="0">
                  <a:pos x="0" y="44"/>
                </a:cxn>
                <a:cxn ang="0">
                  <a:pos x="0" y="54"/>
                </a:cxn>
                <a:cxn ang="0">
                  <a:pos x="6" y="64"/>
                </a:cxn>
                <a:cxn ang="0">
                  <a:pos x="12" y="68"/>
                </a:cxn>
                <a:cxn ang="0">
                  <a:pos x="20" y="70"/>
                </a:cxn>
                <a:cxn ang="0">
                  <a:pos x="28" y="68"/>
                </a:cxn>
                <a:cxn ang="0">
                  <a:pos x="34" y="62"/>
                </a:cxn>
                <a:cxn ang="0">
                  <a:pos x="34" y="70"/>
                </a:cxn>
                <a:cxn ang="0">
                  <a:pos x="46" y="70"/>
                </a:cxn>
                <a:cxn ang="0">
                  <a:pos x="46" y="2"/>
                </a:cxn>
                <a:cxn ang="0">
                  <a:pos x="46" y="0"/>
                </a:cxn>
                <a:cxn ang="0">
                  <a:pos x="16" y="32"/>
                </a:cxn>
                <a:cxn ang="0">
                  <a:pos x="18" y="30"/>
                </a:cxn>
                <a:cxn ang="0">
                  <a:pos x="24" y="28"/>
                </a:cxn>
                <a:cxn ang="0">
                  <a:pos x="28" y="30"/>
                </a:cxn>
                <a:cxn ang="0">
                  <a:pos x="30" y="32"/>
                </a:cxn>
                <a:cxn ang="0">
                  <a:pos x="34" y="36"/>
                </a:cxn>
                <a:cxn ang="0">
                  <a:pos x="34" y="44"/>
                </a:cxn>
                <a:cxn ang="0">
                  <a:pos x="32" y="52"/>
                </a:cxn>
                <a:cxn ang="0">
                  <a:pos x="30" y="56"/>
                </a:cxn>
                <a:cxn ang="0">
                  <a:pos x="28" y="58"/>
                </a:cxn>
                <a:cxn ang="0">
                  <a:pos x="24" y="60"/>
                </a:cxn>
                <a:cxn ang="0">
                  <a:pos x="18" y="58"/>
                </a:cxn>
                <a:cxn ang="0">
                  <a:pos x="14" y="54"/>
                </a:cxn>
                <a:cxn ang="0">
                  <a:pos x="12" y="50"/>
                </a:cxn>
                <a:cxn ang="0">
                  <a:pos x="12" y="44"/>
                </a:cxn>
                <a:cxn ang="0">
                  <a:pos x="14" y="36"/>
                </a:cxn>
                <a:cxn ang="0">
                  <a:pos x="16" y="32"/>
                </a:cxn>
                <a:cxn ang="0">
                  <a:pos x="46" y="0"/>
                </a:cxn>
              </a:cxnLst>
              <a:rect l="0" t="0" r="r" b="b"/>
              <a:pathLst>
                <a:path w="46" h="70">
                  <a:moveTo>
                    <a:pt x="46" y="0"/>
                  </a:moveTo>
                  <a:lnTo>
                    <a:pt x="34" y="0"/>
                  </a:lnTo>
                  <a:lnTo>
                    <a:pt x="34" y="26"/>
                  </a:lnTo>
                  <a:lnTo>
                    <a:pt x="28" y="20"/>
                  </a:lnTo>
                  <a:lnTo>
                    <a:pt x="20" y="18"/>
                  </a:lnTo>
                  <a:lnTo>
                    <a:pt x="12" y="20"/>
                  </a:lnTo>
                  <a:lnTo>
                    <a:pt x="6" y="24"/>
                  </a:lnTo>
                  <a:lnTo>
                    <a:pt x="0" y="32"/>
                  </a:lnTo>
                  <a:lnTo>
                    <a:pt x="0" y="44"/>
                  </a:lnTo>
                  <a:lnTo>
                    <a:pt x="0" y="54"/>
                  </a:lnTo>
                  <a:lnTo>
                    <a:pt x="6" y="64"/>
                  </a:lnTo>
                  <a:lnTo>
                    <a:pt x="12" y="68"/>
                  </a:lnTo>
                  <a:lnTo>
                    <a:pt x="20" y="70"/>
                  </a:lnTo>
                  <a:lnTo>
                    <a:pt x="28" y="68"/>
                  </a:lnTo>
                  <a:lnTo>
                    <a:pt x="34" y="62"/>
                  </a:lnTo>
                  <a:lnTo>
                    <a:pt x="34" y="70"/>
                  </a:lnTo>
                  <a:lnTo>
                    <a:pt x="46" y="70"/>
                  </a:lnTo>
                  <a:lnTo>
                    <a:pt x="46" y="2"/>
                  </a:lnTo>
                  <a:lnTo>
                    <a:pt x="46" y="0"/>
                  </a:lnTo>
                  <a:lnTo>
                    <a:pt x="16" y="32"/>
                  </a:lnTo>
                  <a:lnTo>
                    <a:pt x="18" y="30"/>
                  </a:lnTo>
                  <a:lnTo>
                    <a:pt x="24" y="28"/>
                  </a:lnTo>
                  <a:lnTo>
                    <a:pt x="28" y="30"/>
                  </a:lnTo>
                  <a:lnTo>
                    <a:pt x="30" y="32"/>
                  </a:lnTo>
                  <a:lnTo>
                    <a:pt x="34" y="36"/>
                  </a:lnTo>
                  <a:lnTo>
                    <a:pt x="34" y="44"/>
                  </a:lnTo>
                  <a:lnTo>
                    <a:pt x="32" y="52"/>
                  </a:lnTo>
                  <a:lnTo>
                    <a:pt x="30" y="56"/>
                  </a:lnTo>
                  <a:lnTo>
                    <a:pt x="28" y="58"/>
                  </a:lnTo>
                  <a:lnTo>
                    <a:pt x="24" y="60"/>
                  </a:lnTo>
                  <a:lnTo>
                    <a:pt x="18" y="58"/>
                  </a:lnTo>
                  <a:lnTo>
                    <a:pt x="14" y="54"/>
                  </a:lnTo>
                  <a:lnTo>
                    <a:pt x="12" y="50"/>
                  </a:lnTo>
                  <a:lnTo>
                    <a:pt x="12" y="44"/>
                  </a:lnTo>
                  <a:lnTo>
                    <a:pt x="14" y="36"/>
                  </a:lnTo>
                  <a:lnTo>
                    <a:pt x="16" y="32"/>
                  </a:lnTo>
                  <a:lnTo>
                    <a:pt x="46" y="0"/>
                  </a:lnTo>
                  <a:close/>
                </a:path>
              </a:pathLst>
            </a:custGeom>
            <a:solidFill>
              <a:srgbClr val="231F20"/>
            </a:solidFill>
            <a:ln w="9525">
              <a:noFill/>
              <a:round/>
              <a:headEnd/>
              <a:tailEnd/>
            </a:ln>
          </p:spPr>
          <p:txBody>
            <a:bodyPr/>
            <a:lstStyle/>
            <a:p>
              <a:endParaRPr lang="en-US"/>
            </a:p>
          </p:txBody>
        </p:sp>
        <p:sp>
          <p:nvSpPr>
            <p:cNvPr id="65579" name="Freeform 43"/>
            <p:cNvSpPr>
              <a:spLocks/>
            </p:cNvSpPr>
            <p:nvPr/>
          </p:nvSpPr>
          <p:spPr bwMode="auto">
            <a:xfrm>
              <a:off x="2695" y="2583"/>
              <a:ext cx="46" cy="52"/>
            </a:xfrm>
            <a:custGeom>
              <a:avLst/>
              <a:gdLst/>
              <a:ahLst/>
              <a:cxnLst>
                <a:cxn ang="0">
                  <a:pos x="8" y="48"/>
                </a:cxn>
                <a:cxn ang="0">
                  <a:pos x="14" y="52"/>
                </a:cxn>
                <a:cxn ang="0">
                  <a:pos x="24" y="52"/>
                </a:cxn>
                <a:cxn ang="0">
                  <a:pos x="34" y="50"/>
                </a:cxn>
                <a:cxn ang="0">
                  <a:pos x="40" y="48"/>
                </a:cxn>
                <a:cxn ang="0">
                  <a:pos x="44" y="42"/>
                </a:cxn>
                <a:cxn ang="0">
                  <a:pos x="46" y="36"/>
                </a:cxn>
                <a:cxn ang="0">
                  <a:pos x="44" y="30"/>
                </a:cxn>
                <a:cxn ang="0">
                  <a:pos x="42" y="26"/>
                </a:cxn>
                <a:cxn ang="0">
                  <a:pos x="36" y="22"/>
                </a:cxn>
                <a:cxn ang="0">
                  <a:pos x="28" y="20"/>
                </a:cxn>
                <a:cxn ang="0">
                  <a:pos x="16" y="16"/>
                </a:cxn>
                <a:cxn ang="0">
                  <a:pos x="14" y="14"/>
                </a:cxn>
                <a:cxn ang="0">
                  <a:pos x="16" y="12"/>
                </a:cxn>
                <a:cxn ang="0">
                  <a:pos x="22" y="10"/>
                </a:cxn>
                <a:cxn ang="0">
                  <a:pos x="30" y="12"/>
                </a:cxn>
                <a:cxn ang="0">
                  <a:pos x="32" y="16"/>
                </a:cxn>
                <a:cxn ang="0">
                  <a:pos x="44" y="14"/>
                </a:cxn>
                <a:cxn ang="0">
                  <a:pos x="42" y="8"/>
                </a:cxn>
                <a:cxn ang="0">
                  <a:pos x="38" y="4"/>
                </a:cxn>
                <a:cxn ang="0">
                  <a:pos x="32" y="0"/>
                </a:cxn>
                <a:cxn ang="0">
                  <a:pos x="22" y="0"/>
                </a:cxn>
                <a:cxn ang="0">
                  <a:pos x="14" y="2"/>
                </a:cxn>
                <a:cxn ang="0">
                  <a:pos x="8" y="4"/>
                </a:cxn>
                <a:cxn ang="0">
                  <a:pos x="4" y="10"/>
                </a:cxn>
                <a:cxn ang="0">
                  <a:pos x="2" y="16"/>
                </a:cxn>
                <a:cxn ang="0">
                  <a:pos x="4" y="22"/>
                </a:cxn>
                <a:cxn ang="0">
                  <a:pos x="8" y="26"/>
                </a:cxn>
                <a:cxn ang="0">
                  <a:pos x="16" y="30"/>
                </a:cxn>
                <a:cxn ang="0">
                  <a:pos x="28" y="34"/>
                </a:cxn>
                <a:cxn ang="0">
                  <a:pos x="32" y="34"/>
                </a:cxn>
                <a:cxn ang="0">
                  <a:pos x="32" y="38"/>
                </a:cxn>
                <a:cxn ang="0">
                  <a:pos x="32" y="40"/>
                </a:cxn>
                <a:cxn ang="0">
                  <a:pos x="28" y="42"/>
                </a:cxn>
                <a:cxn ang="0">
                  <a:pos x="24" y="42"/>
                </a:cxn>
                <a:cxn ang="0">
                  <a:pos x="20" y="42"/>
                </a:cxn>
                <a:cxn ang="0">
                  <a:pos x="16" y="40"/>
                </a:cxn>
                <a:cxn ang="0">
                  <a:pos x="14" y="34"/>
                </a:cxn>
                <a:cxn ang="0">
                  <a:pos x="0" y="36"/>
                </a:cxn>
                <a:cxn ang="0">
                  <a:pos x="4" y="44"/>
                </a:cxn>
                <a:cxn ang="0">
                  <a:pos x="6" y="48"/>
                </a:cxn>
                <a:cxn ang="0">
                  <a:pos x="8" y="48"/>
                </a:cxn>
              </a:cxnLst>
              <a:rect l="0" t="0" r="r" b="b"/>
              <a:pathLst>
                <a:path w="46" h="52">
                  <a:moveTo>
                    <a:pt x="8" y="48"/>
                  </a:moveTo>
                  <a:lnTo>
                    <a:pt x="14" y="52"/>
                  </a:lnTo>
                  <a:lnTo>
                    <a:pt x="24" y="52"/>
                  </a:lnTo>
                  <a:lnTo>
                    <a:pt x="34" y="50"/>
                  </a:lnTo>
                  <a:lnTo>
                    <a:pt x="40" y="48"/>
                  </a:lnTo>
                  <a:lnTo>
                    <a:pt x="44" y="42"/>
                  </a:lnTo>
                  <a:lnTo>
                    <a:pt x="46" y="36"/>
                  </a:lnTo>
                  <a:lnTo>
                    <a:pt x="44" y="30"/>
                  </a:lnTo>
                  <a:lnTo>
                    <a:pt x="42" y="26"/>
                  </a:lnTo>
                  <a:lnTo>
                    <a:pt x="36" y="22"/>
                  </a:lnTo>
                  <a:lnTo>
                    <a:pt x="28" y="20"/>
                  </a:lnTo>
                  <a:lnTo>
                    <a:pt x="16" y="16"/>
                  </a:lnTo>
                  <a:lnTo>
                    <a:pt x="14" y="14"/>
                  </a:lnTo>
                  <a:lnTo>
                    <a:pt x="16" y="12"/>
                  </a:lnTo>
                  <a:lnTo>
                    <a:pt x="22" y="10"/>
                  </a:lnTo>
                  <a:lnTo>
                    <a:pt x="30" y="12"/>
                  </a:lnTo>
                  <a:lnTo>
                    <a:pt x="32" y="16"/>
                  </a:lnTo>
                  <a:lnTo>
                    <a:pt x="44" y="14"/>
                  </a:lnTo>
                  <a:lnTo>
                    <a:pt x="42" y="8"/>
                  </a:lnTo>
                  <a:lnTo>
                    <a:pt x="38" y="4"/>
                  </a:lnTo>
                  <a:lnTo>
                    <a:pt x="32" y="0"/>
                  </a:lnTo>
                  <a:lnTo>
                    <a:pt x="22" y="0"/>
                  </a:lnTo>
                  <a:lnTo>
                    <a:pt x="14" y="2"/>
                  </a:lnTo>
                  <a:lnTo>
                    <a:pt x="8" y="4"/>
                  </a:lnTo>
                  <a:lnTo>
                    <a:pt x="4" y="10"/>
                  </a:lnTo>
                  <a:lnTo>
                    <a:pt x="2" y="16"/>
                  </a:lnTo>
                  <a:lnTo>
                    <a:pt x="4" y="22"/>
                  </a:lnTo>
                  <a:lnTo>
                    <a:pt x="8" y="26"/>
                  </a:lnTo>
                  <a:lnTo>
                    <a:pt x="16" y="30"/>
                  </a:lnTo>
                  <a:lnTo>
                    <a:pt x="28" y="34"/>
                  </a:lnTo>
                  <a:lnTo>
                    <a:pt x="32" y="34"/>
                  </a:lnTo>
                  <a:lnTo>
                    <a:pt x="32" y="38"/>
                  </a:lnTo>
                  <a:lnTo>
                    <a:pt x="32" y="40"/>
                  </a:lnTo>
                  <a:lnTo>
                    <a:pt x="28" y="42"/>
                  </a:lnTo>
                  <a:lnTo>
                    <a:pt x="24" y="42"/>
                  </a:lnTo>
                  <a:lnTo>
                    <a:pt x="20" y="42"/>
                  </a:lnTo>
                  <a:lnTo>
                    <a:pt x="16" y="40"/>
                  </a:lnTo>
                  <a:lnTo>
                    <a:pt x="14" y="34"/>
                  </a:lnTo>
                  <a:lnTo>
                    <a:pt x="0" y="36"/>
                  </a:lnTo>
                  <a:lnTo>
                    <a:pt x="4" y="44"/>
                  </a:lnTo>
                  <a:lnTo>
                    <a:pt x="6" y="48"/>
                  </a:lnTo>
                  <a:lnTo>
                    <a:pt x="8" y="48"/>
                  </a:lnTo>
                  <a:close/>
                </a:path>
              </a:pathLst>
            </a:custGeom>
            <a:solidFill>
              <a:srgbClr val="231F20"/>
            </a:solidFill>
            <a:ln w="9525">
              <a:noFill/>
              <a:round/>
              <a:headEnd/>
              <a:tailEnd/>
            </a:ln>
          </p:spPr>
          <p:txBody>
            <a:bodyPr/>
            <a:lstStyle/>
            <a:p>
              <a:endParaRPr lang="en-US"/>
            </a:p>
          </p:txBody>
        </p:sp>
        <p:sp>
          <p:nvSpPr>
            <p:cNvPr id="65580" name="Freeform 44"/>
            <p:cNvSpPr>
              <a:spLocks/>
            </p:cNvSpPr>
            <p:nvPr/>
          </p:nvSpPr>
          <p:spPr bwMode="auto">
            <a:xfrm>
              <a:off x="3222" y="2565"/>
              <a:ext cx="50" cy="70"/>
            </a:xfrm>
            <a:custGeom>
              <a:avLst/>
              <a:gdLst/>
              <a:ahLst/>
              <a:cxnLst>
                <a:cxn ang="0">
                  <a:pos x="50" y="70"/>
                </a:cxn>
                <a:cxn ang="0">
                  <a:pos x="50" y="58"/>
                </a:cxn>
                <a:cxn ang="0">
                  <a:pos x="14" y="58"/>
                </a:cxn>
                <a:cxn ang="0">
                  <a:pos x="14" y="38"/>
                </a:cxn>
                <a:cxn ang="0">
                  <a:pos x="48" y="38"/>
                </a:cxn>
                <a:cxn ang="0">
                  <a:pos x="48" y="28"/>
                </a:cxn>
                <a:cxn ang="0">
                  <a:pos x="14" y="28"/>
                </a:cxn>
                <a:cxn ang="0">
                  <a:pos x="14" y="12"/>
                </a:cxn>
                <a:cxn ang="0">
                  <a:pos x="50" y="12"/>
                </a:cxn>
                <a:cxn ang="0">
                  <a:pos x="50" y="0"/>
                </a:cxn>
                <a:cxn ang="0">
                  <a:pos x="0" y="0"/>
                </a:cxn>
                <a:cxn ang="0">
                  <a:pos x="0" y="70"/>
                </a:cxn>
                <a:cxn ang="0">
                  <a:pos x="48" y="70"/>
                </a:cxn>
                <a:cxn ang="0">
                  <a:pos x="50" y="70"/>
                </a:cxn>
              </a:cxnLst>
              <a:rect l="0" t="0" r="r" b="b"/>
              <a:pathLst>
                <a:path w="50" h="70">
                  <a:moveTo>
                    <a:pt x="50" y="70"/>
                  </a:moveTo>
                  <a:lnTo>
                    <a:pt x="50" y="58"/>
                  </a:lnTo>
                  <a:lnTo>
                    <a:pt x="14" y="58"/>
                  </a:lnTo>
                  <a:lnTo>
                    <a:pt x="14" y="38"/>
                  </a:lnTo>
                  <a:lnTo>
                    <a:pt x="48" y="38"/>
                  </a:lnTo>
                  <a:lnTo>
                    <a:pt x="48" y="28"/>
                  </a:lnTo>
                  <a:lnTo>
                    <a:pt x="14" y="28"/>
                  </a:lnTo>
                  <a:lnTo>
                    <a:pt x="14" y="12"/>
                  </a:lnTo>
                  <a:lnTo>
                    <a:pt x="50" y="12"/>
                  </a:lnTo>
                  <a:lnTo>
                    <a:pt x="50" y="0"/>
                  </a:lnTo>
                  <a:lnTo>
                    <a:pt x="0" y="0"/>
                  </a:lnTo>
                  <a:lnTo>
                    <a:pt x="0" y="70"/>
                  </a:lnTo>
                  <a:lnTo>
                    <a:pt x="48" y="70"/>
                  </a:lnTo>
                  <a:lnTo>
                    <a:pt x="50" y="70"/>
                  </a:lnTo>
                  <a:close/>
                </a:path>
              </a:pathLst>
            </a:custGeom>
            <a:solidFill>
              <a:srgbClr val="231F20"/>
            </a:solidFill>
            <a:ln w="9525">
              <a:noFill/>
              <a:round/>
              <a:headEnd/>
              <a:tailEnd/>
            </a:ln>
          </p:spPr>
          <p:txBody>
            <a:bodyPr/>
            <a:lstStyle/>
            <a:p>
              <a:endParaRPr lang="en-US"/>
            </a:p>
          </p:txBody>
        </p:sp>
        <p:sp>
          <p:nvSpPr>
            <p:cNvPr id="65581" name="Freeform 45"/>
            <p:cNvSpPr>
              <a:spLocks/>
            </p:cNvSpPr>
            <p:nvPr/>
          </p:nvSpPr>
          <p:spPr bwMode="auto">
            <a:xfrm>
              <a:off x="3284" y="2583"/>
              <a:ext cx="44" cy="52"/>
            </a:xfrm>
            <a:custGeom>
              <a:avLst/>
              <a:gdLst/>
              <a:ahLst/>
              <a:cxnLst>
                <a:cxn ang="0">
                  <a:pos x="44" y="20"/>
                </a:cxn>
                <a:cxn ang="0">
                  <a:pos x="44" y="12"/>
                </a:cxn>
                <a:cxn ang="0">
                  <a:pos x="40" y="6"/>
                </a:cxn>
                <a:cxn ang="0">
                  <a:pos x="36" y="2"/>
                </a:cxn>
                <a:cxn ang="0">
                  <a:pos x="28" y="0"/>
                </a:cxn>
                <a:cxn ang="0">
                  <a:pos x="20" y="2"/>
                </a:cxn>
                <a:cxn ang="0">
                  <a:pos x="12" y="8"/>
                </a:cxn>
                <a:cxn ang="0">
                  <a:pos x="12" y="2"/>
                </a:cxn>
                <a:cxn ang="0">
                  <a:pos x="0" y="2"/>
                </a:cxn>
                <a:cxn ang="0">
                  <a:pos x="0" y="52"/>
                </a:cxn>
                <a:cxn ang="0">
                  <a:pos x="12" y="52"/>
                </a:cxn>
                <a:cxn ang="0">
                  <a:pos x="12" y="28"/>
                </a:cxn>
                <a:cxn ang="0">
                  <a:pos x="14" y="18"/>
                </a:cxn>
                <a:cxn ang="0">
                  <a:pos x="18" y="12"/>
                </a:cxn>
                <a:cxn ang="0">
                  <a:pos x="24" y="10"/>
                </a:cxn>
                <a:cxn ang="0">
                  <a:pos x="28" y="12"/>
                </a:cxn>
                <a:cxn ang="0">
                  <a:pos x="30" y="16"/>
                </a:cxn>
                <a:cxn ang="0">
                  <a:pos x="32" y="26"/>
                </a:cxn>
                <a:cxn ang="0">
                  <a:pos x="32" y="52"/>
                </a:cxn>
                <a:cxn ang="0">
                  <a:pos x="44" y="52"/>
                </a:cxn>
                <a:cxn ang="0">
                  <a:pos x="44" y="22"/>
                </a:cxn>
                <a:cxn ang="0">
                  <a:pos x="44" y="20"/>
                </a:cxn>
              </a:cxnLst>
              <a:rect l="0" t="0" r="r" b="b"/>
              <a:pathLst>
                <a:path w="44" h="52">
                  <a:moveTo>
                    <a:pt x="44" y="20"/>
                  </a:moveTo>
                  <a:lnTo>
                    <a:pt x="44" y="12"/>
                  </a:lnTo>
                  <a:lnTo>
                    <a:pt x="40" y="6"/>
                  </a:lnTo>
                  <a:lnTo>
                    <a:pt x="36" y="2"/>
                  </a:lnTo>
                  <a:lnTo>
                    <a:pt x="28" y="0"/>
                  </a:lnTo>
                  <a:lnTo>
                    <a:pt x="20" y="2"/>
                  </a:lnTo>
                  <a:lnTo>
                    <a:pt x="12" y="8"/>
                  </a:lnTo>
                  <a:lnTo>
                    <a:pt x="12" y="2"/>
                  </a:lnTo>
                  <a:lnTo>
                    <a:pt x="0" y="2"/>
                  </a:lnTo>
                  <a:lnTo>
                    <a:pt x="0" y="52"/>
                  </a:lnTo>
                  <a:lnTo>
                    <a:pt x="12" y="52"/>
                  </a:lnTo>
                  <a:lnTo>
                    <a:pt x="12" y="28"/>
                  </a:lnTo>
                  <a:lnTo>
                    <a:pt x="14" y="18"/>
                  </a:lnTo>
                  <a:lnTo>
                    <a:pt x="18" y="12"/>
                  </a:lnTo>
                  <a:lnTo>
                    <a:pt x="24" y="10"/>
                  </a:lnTo>
                  <a:lnTo>
                    <a:pt x="28" y="12"/>
                  </a:lnTo>
                  <a:lnTo>
                    <a:pt x="30" y="16"/>
                  </a:lnTo>
                  <a:lnTo>
                    <a:pt x="32" y="26"/>
                  </a:lnTo>
                  <a:lnTo>
                    <a:pt x="32" y="52"/>
                  </a:lnTo>
                  <a:lnTo>
                    <a:pt x="44" y="52"/>
                  </a:lnTo>
                  <a:lnTo>
                    <a:pt x="44" y="22"/>
                  </a:lnTo>
                  <a:lnTo>
                    <a:pt x="44" y="20"/>
                  </a:lnTo>
                  <a:close/>
                </a:path>
              </a:pathLst>
            </a:custGeom>
            <a:solidFill>
              <a:srgbClr val="231F20"/>
            </a:solidFill>
            <a:ln w="9525">
              <a:noFill/>
              <a:round/>
              <a:headEnd/>
              <a:tailEnd/>
            </a:ln>
          </p:spPr>
          <p:txBody>
            <a:bodyPr/>
            <a:lstStyle/>
            <a:p>
              <a:endParaRPr lang="en-US"/>
            </a:p>
          </p:txBody>
        </p:sp>
        <p:sp>
          <p:nvSpPr>
            <p:cNvPr id="65582" name="Freeform 46"/>
            <p:cNvSpPr>
              <a:spLocks/>
            </p:cNvSpPr>
            <p:nvPr/>
          </p:nvSpPr>
          <p:spPr bwMode="auto">
            <a:xfrm>
              <a:off x="3338" y="2565"/>
              <a:ext cx="48" cy="70"/>
            </a:xfrm>
            <a:custGeom>
              <a:avLst/>
              <a:gdLst/>
              <a:ahLst/>
              <a:cxnLst>
                <a:cxn ang="0">
                  <a:pos x="48" y="0"/>
                </a:cxn>
                <a:cxn ang="0">
                  <a:pos x="34" y="0"/>
                </a:cxn>
                <a:cxn ang="0">
                  <a:pos x="34" y="26"/>
                </a:cxn>
                <a:cxn ang="0">
                  <a:pos x="28" y="20"/>
                </a:cxn>
                <a:cxn ang="0">
                  <a:pos x="20" y="18"/>
                </a:cxn>
                <a:cxn ang="0">
                  <a:pos x="12" y="20"/>
                </a:cxn>
                <a:cxn ang="0">
                  <a:pos x="6" y="24"/>
                </a:cxn>
                <a:cxn ang="0">
                  <a:pos x="2" y="32"/>
                </a:cxn>
                <a:cxn ang="0">
                  <a:pos x="0" y="44"/>
                </a:cxn>
                <a:cxn ang="0">
                  <a:pos x="2" y="54"/>
                </a:cxn>
                <a:cxn ang="0">
                  <a:pos x="6" y="64"/>
                </a:cxn>
                <a:cxn ang="0">
                  <a:pos x="12" y="68"/>
                </a:cxn>
                <a:cxn ang="0">
                  <a:pos x="20" y="70"/>
                </a:cxn>
                <a:cxn ang="0">
                  <a:pos x="28" y="68"/>
                </a:cxn>
                <a:cxn ang="0">
                  <a:pos x="36" y="62"/>
                </a:cxn>
                <a:cxn ang="0">
                  <a:pos x="36" y="70"/>
                </a:cxn>
                <a:cxn ang="0">
                  <a:pos x="48" y="70"/>
                </a:cxn>
                <a:cxn ang="0">
                  <a:pos x="48" y="2"/>
                </a:cxn>
                <a:cxn ang="0">
                  <a:pos x="48" y="0"/>
                </a:cxn>
                <a:cxn ang="0">
                  <a:pos x="16" y="32"/>
                </a:cxn>
                <a:cxn ang="0">
                  <a:pos x="20" y="30"/>
                </a:cxn>
                <a:cxn ang="0">
                  <a:pos x="24" y="28"/>
                </a:cxn>
                <a:cxn ang="0">
                  <a:pos x="28" y="30"/>
                </a:cxn>
                <a:cxn ang="0">
                  <a:pos x="32" y="32"/>
                </a:cxn>
                <a:cxn ang="0">
                  <a:pos x="34" y="36"/>
                </a:cxn>
                <a:cxn ang="0">
                  <a:pos x="34" y="44"/>
                </a:cxn>
                <a:cxn ang="0">
                  <a:pos x="34" y="52"/>
                </a:cxn>
                <a:cxn ang="0">
                  <a:pos x="32" y="56"/>
                </a:cxn>
                <a:cxn ang="0">
                  <a:pos x="28" y="58"/>
                </a:cxn>
                <a:cxn ang="0">
                  <a:pos x="24" y="60"/>
                </a:cxn>
                <a:cxn ang="0">
                  <a:pos x="20" y="58"/>
                </a:cxn>
                <a:cxn ang="0">
                  <a:pos x="16" y="54"/>
                </a:cxn>
                <a:cxn ang="0">
                  <a:pos x="14" y="50"/>
                </a:cxn>
                <a:cxn ang="0">
                  <a:pos x="14" y="44"/>
                </a:cxn>
                <a:cxn ang="0">
                  <a:pos x="14" y="36"/>
                </a:cxn>
                <a:cxn ang="0">
                  <a:pos x="16" y="32"/>
                </a:cxn>
                <a:cxn ang="0">
                  <a:pos x="48" y="0"/>
                </a:cxn>
              </a:cxnLst>
              <a:rect l="0" t="0" r="r" b="b"/>
              <a:pathLst>
                <a:path w="48" h="70">
                  <a:moveTo>
                    <a:pt x="48" y="0"/>
                  </a:moveTo>
                  <a:lnTo>
                    <a:pt x="34" y="0"/>
                  </a:lnTo>
                  <a:lnTo>
                    <a:pt x="34" y="26"/>
                  </a:lnTo>
                  <a:lnTo>
                    <a:pt x="28" y="20"/>
                  </a:lnTo>
                  <a:lnTo>
                    <a:pt x="20" y="18"/>
                  </a:lnTo>
                  <a:lnTo>
                    <a:pt x="12" y="20"/>
                  </a:lnTo>
                  <a:lnTo>
                    <a:pt x="6" y="24"/>
                  </a:lnTo>
                  <a:lnTo>
                    <a:pt x="2" y="32"/>
                  </a:lnTo>
                  <a:lnTo>
                    <a:pt x="0" y="44"/>
                  </a:lnTo>
                  <a:lnTo>
                    <a:pt x="2" y="54"/>
                  </a:lnTo>
                  <a:lnTo>
                    <a:pt x="6" y="64"/>
                  </a:lnTo>
                  <a:lnTo>
                    <a:pt x="12" y="68"/>
                  </a:lnTo>
                  <a:lnTo>
                    <a:pt x="20" y="70"/>
                  </a:lnTo>
                  <a:lnTo>
                    <a:pt x="28" y="68"/>
                  </a:lnTo>
                  <a:lnTo>
                    <a:pt x="36" y="62"/>
                  </a:lnTo>
                  <a:lnTo>
                    <a:pt x="36" y="70"/>
                  </a:lnTo>
                  <a:lnTo>
                    <a:pt x="48" y="70"/>
                  </a:lnTo>
                  <a:lnTo>
                    <a:pt x="48" y="2"/>
                  </a:lnTo>
                  <a:lnTo>
                    <a:pt x="48" y="0"/>
                  </a:lnTo>
                  <a:lnTo>
                    <a:pt x="16" y="32"/>
                  </a:lnTo>
                  <a:lnTo>
                    <a:pt x="20" y="30"/>
                  </a:lnTo>
                  <a:lnTo>
                    <a:pt x="24" y="28"/>
                  </a:lnTo>
                  <a:lnTo>
                    <a:pt x="28" y="30"/>
                  </a:lnTo>
                  <a:lnTo>
                    <a:pt x="32" y="32"/>
                  </a:lnTo>
                  <a:lnTo>
                    <a:pt x="34" y="36"/>
                  </a:lnTo>
                  <a:lnTo>
                    <a:pt x="34" y="44"/>
                  </a:lnTo>
                  <a:lnTo>
                    <a:pt x="34" y="52"/>
                  </a:lnTo>
                  <a:lnTo>
                    <a:pt x="32" y="56"/>
                  </a:lnTo>
                  <a:lnTo>
                    <a:pt x="28" y="58"/>
                  </a:lnTo>
                  <a:lnTo>
                    <a:pt x="24" y="60"/>
                  </a:lnTo>
                  <a:lnTo>
                    <a:pt x="20" y="58"/>
                  </a:lnTo>
                  <a:lnTo>
                    <a:pt x="16" y="54"/>
                  </a:lnTo>
                  <a:lnTo>
                    <a:pt x="14" y="50"/>
                  </a:lnTo>
                  <a:lnTo>
                    <a:pt x="14" y="44"/>
                  </a:lnTo>
                  <a:lnTo>
                    <a:pt x="14" y="36"/>
                  </a:lnTo>
                  <a:lnTo>
                    <a:pt x="16" y="32"/>
                  </a:lnTo>
                  <a:lnTo>
                    <a:pt x="48" y="0"/>
                  </a:lnTo>
                  <a:close/>
                </a:path>
              </a:pathLst>
            </a:custGeom>
            <a:solidFill>
              <a:srgbClr val="231F20"/>
            </a:solidFill>
            <a:ln w="9525">
              <a:noFill/>
              <a:round/>
              <a:headEnd/>
              <a:tailEnd/>
            </a:ln>
          </p:spPr>
          <p:txBody>
            <a:bodyPr/>
            <a:lstStyle/>
            <a:p>
              <a:endParaRPr lang="en-US"/>
            </a:p>
          </p:txBody>
        </p:sp>
        <p:sp>
          <p:nvSpPr>
            <p:cNvPr id="65583" name="Freeform 47"/>
            <p:cNvSpPr>
              <a:spLocks/>
            </p:cNvSpPr>
            <p:nvPr/>
          </p:nvSpPr>
          <p:spPr bwMode="auto">
            <a:xfrm>
              <a:off x="3422" y="2583"/>
              <a:ext cx="48" cy="52"/>
            </a:xfrm>
            <a:custGeom>
              <a:avLst/>
              <a:gdLst/>
              <a:ahLst/>
              <a:cxnLst>
                <a:cxn ang="0">
                  <a:pos x="2" y="40"/>
                </a:cxn>
                <a:cxn ang="0">
                  <a:pos x="6" y="46"/>
                </a:cxn>
                <a:cxn ang="0">
                  <a:pos x="12" y="50"/>
                </a:cxn>
                <a:cxn ang="0">
                  <a:pos x="18" y="52"/>
                </a:cxn>
                <a:cxn ang="0">
                  <a:pos x="24" y="52"/>
                </a:cxn>
                <a:cxn ang="0">
                  <a:pos x="34" y="50"/>
                </a:cxn>
                <a:cxn ang="0">
                  <a:pos x="42" y="44"/>
                </a:cxn>
                <a:cxn ang="0">
                  <a:pos x="48" y="36"/>
                </a:cxn>
                <a:cxn ang="0">
                  <a:pos x="48" y="26"/>
                </a:cxn>
                <a:cxn ang="0">
                  <a:pos x="48" y="16"/>
                </a:cxn>
                <a:cxn ang="0">
                  <a:pos x="42" y="8"/>
                </a:cxn>
                <a:cxn ang="0">
                  <a:pos x="34" y="2"/>
                </a:cxn>
                <a:cxn ang="0">
                  <a:pos x="24" y="0"/>
                </a:cxn>
                <a:cxn ang="0">
                  <a:pos x="18" y="0"/>
                </a:cxn>
                <a:cxn ang="0">
                  <a:pos x="12" y="4"/>
                </a:cxn>
                <a:cxn ang="0">
                  <a:pos x="6" y="8"/>
                </a:cxn>
                <a:cxn ang="0">
                  <a:pos x="2" y="12"/>
                </a:cxn>
                <a:cxn ang="0">
                  <a:pos x="0" y="18"/>
                </a:cxn>
                <a:cxn ang="0">
                  <a:pos x="0" y="26"/>
                </a:cxn>
                <a:cxn ang="0">
                  <a:pos x="0" y="34"/>
                </a:cxn>
                <a:cxn ang="0">
                  <a:pos x="0" y="40"/>
                </a:cxn>
                <a:cxn ang="0">
                  <a:pos x="2" y="40"/>
                </a:cxn>
                <a:cxn ang="0">
                  <a:pos x="16" y="14"/>
                </a:cxn>
                <a:cxn ang="0">
                  <a:pos x="20" y="12"/>
                </a:cxn>
                <a:cxn ang="0">
                  <a:pos x="24" y="10"/>
                </a:cxn>
                <a:cxn ang="0">
                  <a:pos x="28" y="12"/>
                </a:cxn>
                <a:cxn ang="0">
                  <a:pos x="32" y="14"/>
                </a:cxn>
                <a:cxn ang="0">
                  <a:pos x="34" y="20"/>
                </a:cxn>
                <a:cxn ang="0">
                  <a:pos x="36" y="26"/>
                </a:cxn>
                <a:cxn ang="0">
                  <a:pos x="34" y="32"/>
                </a:cxn>
                <a:cxn ang="0">
                  <a:pos x="32" y="38"/>
                </a:cxn>
                <a:cxn ang="0">
                  <a:pos x="28" y="40"/>
                </a:cxn>
                <a:cxn ang="0">
                  <a:pos x="24" y="42"/>
                </a:cxn>
                <a:cxn ang="0">
                  <a:pos x="20" y="40"/>
                </a:cxn>
                <a:cxn ang="0">
                  <a:pos x="16" y="38"/>
                </a:cxn>
                <a:cxn ang="0">
                  <a:pos x="14" y="32"/>
                </a:cxn>
                <a:cxn ang="0">
                  <a:pos x="12" y="26"/>
                </a:cxn>
                <a:cxn ang="0">
                  <a:pos x="14" y="20"/>
                </a:cxn>
                <a:cxn ang="0">
                  <a:pos x="16" y="14"/>
                </a:cxn>
                <a:cxn ang="0">
                  <a:pos x="2" y="40"/>
                </a:cxn>
              </a:cxnLst>
              <a:rect l="0" t="0" r="r" b="b"/>
              <a:pathLst>
                <a:path w="48" h="52">
                  <a:moveTo>
                    <a:pt x="2" y="40"/>
                  </a:moveTo>
                  <a:lnTo>
                    <a:pt x="6" y="46"/>
                  </a:lnTo>
                  <a:lnTo>
                    <a:pt x="12" y="50"/>
                  </a:lnTo>
                  <a:lnTo>
                    <a:pt x="18" y="52"/>
                  </a:lnTo>
                  <a:lnTo>
                    <a:pt x="24" y="52"/>
                  </a:lnTo>
                  <a:lnTo>
                    <a:pt x="34" y="50"/>
                  </a:lnTo>
                  <a:lnTo>
                    <a:pt x="42" y="44"/>
                  </a:lnTo>
                  <a:lnTo>
                    <a:pt x="48" y="36"/>
                  </a:lnTo>
                  <a:lnTo>
                    <a:pt x="48" y="26"/>
                  </a:lnTo>
                  <a:lnTo>
                    <a:pt x="48" y="16"/>
                  </a:lnTo>
                  <a:lnTo>
                    <a:pt x="42" y="8"/>
                  </a:lnTo>
                  <a:lnTo>
                    <a:pt x="34" y="2"/>
                  </a:lnTo>
                  <a:lnTo>
                    <a:pt x="24" y="0"/>
                  </a:lnTo>
                  <a:lnTo>
                    <a:pt x="18" y="0"/>
                  </a:lnTo>
                  <a:lnTo>
                    <a:pt x="12" y="4"/>
                  </a:lnTo>
                  <a:lnTo>
                    <a:pt x="6" y="8"/>
                  </a:lnTo>
                  <a:lnTo>
                    <a:pt x="2" y="12"/>
                  </a:lnTo>
                  <a:lnTo>
                    <a:pt x="0" y="18"/>
                  </a:lnTo>
                  <a:lnTo>
                    <a:pt x="0" y="26"/>
                  </a:lnTo>
                  <a:lnTo>
                    <a:pt x="0" y="34"/>
                  </a:lnTo>
                  <a:lnTo>
                    <a:pt x="0" y="40"/>
                  </a:lnTo>
                  <a:lnTo>
                    <a:pt x="2" y="40"/>
                  </a:lnTo>
                  <a:lnTo>
                    <a:pt x="16" y="14"/>
                  </a:lnTo>
                  <a:lnTo>
                    <a:pt x="20" y="12"/>
                  </a:lnTo>
                  <a:lnTo>
                    <a:pt x="24" y="10"/>
                  </a:lnTo>
                  <a:lnTo>
                    <a:pt x="28" y="12"/>
                  </a:lnTo>
                  <a:lnTo>
                    <a:pt x="32" y="14"/>
                  </a:lnTo>
                  <a:lnTo>
                    <a:pt x="34" y="20"/>
                  </a:lnTo>
                  <a:lnTo>
                    <a:pt x="36" y="26"/>
                  </a:lnTo>
                  <a:lnTo>
                    <a:pt x="34" y="32"/>
                  </a:lnTo>
                  <a:lnTo>
                    <a:pt x="32" y="38"/>
                  </a:lnTo>
                  <a:lnTo>
                    <a:pt x="28" y="40"/>
                  </a:lnTo>
                  <a:lnTo>
                    <a:pt x="24" y="42"/>
                  </a:lnTo>
                  <a:lnTo>
                    <a:pt x="20" y="40"/>
                  </a:lnTo>
                  <a:lnTo>
                    <a:pt x="16" y="38"/>
                  </a:lnTo>
                  <a:lnTo>
                    <a:pt x="14" y="32"/>
                  </a:lnTo>
                  <a:lnTo>
                    <a:pt x="12" y="26"/>
                  </a:lnTo>
                  <a:lnTo>
                    <a:pt x="14" y="20"/>
                  </a:lnTo>
                  <a:lnTo>
                    <a:pt x="16" y="14"/>
                  </a:lnTo>
                  <a:lnTo>
                    <a:pt x="2" y="40"/>
                  </a:lnTo>
                  <a:close/>
                </a:path>
              </a:pathLst>
            </a:custGeom>
            <a:solidFill>
              <a:srgbClr val="231F20"/>
            </a:solidFill>
            <a:ln w="9525">
              <a:noFill/>
              <a:round/>
              <a:headEnd/>
              <a:tailEnd/>
            </a:ln>
          </p:spPr>
          <p:txBody>
            <a:bodyPr/>
            <a:lstStyle/>
            <a:p>
              <a:endParaRPr lang="en-US"/>
            </a:p>
          </p:txBody>
        </p:sp>
        <p:sp>
          <p:nvSpPr>
            <p:cNvPr id="65584" name="Freeform 48"/>
            <p:cNvSpPr>
              <a:spLocks/>
            </p:cNvSpPr>
            <p:nvPr/>
          </p:nvSpPr>
          <p:spPr bwMode="auto">
            <a:xfrm>
              <a:off x="3476" y="2565"/>
              <a:ext cx="32" cy="70"/>
            </a:xfrm>
            <a:custGeom>
              <a:avLst/>
              <a:gdLst/>
              <a:ahLst/>
              <a:cxnLst>
                <a:cxn ang="0">
                  <a:pos x="0" y="30"/>
                </a:cxn>
                <a:cxn ang="0">
                  <a:pos x="6" y="30"/>
                </a:cxn>
                <a:cxn ang="0">
                  <a:pos x="6" y="70"/>
                </a:cxn>
                <a:cxn ang="0">
                  <a:pos x="20" y="70"/>
                </a:cxn>
                <a:cxn ang="0">
                  <a:pos x="20" y="30"/>
                </a:cxn>
                <a:cxn ang="0">
                  <a:pos x="28" y="30"/>
                </a:cxn>
                <a:cxn ang="0">
                  <a:pos x="28" y="20"/>
                </a:cxn>
                <a:cxn ang="0">
                  <a:pos x="20" y="20"/>
                </a:cxn>
                <a:cxn ang="0">
                  <a:pos x="20" y="16"/>
                </a:cxn>
                <a:cxn ang="0">
                  <a:pos x="20" y="10"/>
                </a:cxn>
                <a:cxn ang="0">
                  <a:pos x="24" y="10"/>
                </a:cxn>
                <a:cxn ang="0">
                  <a:pos x="30" y="10"/>
                </a:cxn>
                <a:cxn ang="0">
                  <a:pos x="32" y="0"/>
                </a:cxn>
                <a:cxn ang="0">
                  <a:pos x="22" y="0"/>
                </a:cxn>
                <a:cxn ang="0">
                  <a:pos x="12" y="2"/>
                </a:cxn>
                <a:cxn ang="0">
                  <a:pos x="8" y="6"/>
                </a:cxn>
                <a:cxn ang="0">
                  <a:pos x="6" y="16"/>
                </a:cxn>
                <a:cxn ang="0">
                  <a:pos x="6" y="20"/>
                </a:cxn>
                <a:cxn ang="0">
                  <a:pos x="0" y="20"/>
                </a:cxn>
                <a:cxn ang="0">
                  <a:pos x="0" y="28"/>
                </a:cxn>
                <a:cxn ang="0">
                  <a:pos x="0" y="30"/>
                </a:cxn>
              </a:cxnLst>
              <a:rect l="0" t="0" r="r" b="b"/>
              <a:pathLst>
                <a:path w="32" h="70">
                  <a:moveTo>
                    <a:pt x="0" y="30"/>
                  </a:moveTo>
                  <a:lnTo>
                    <a:pt x="6" y="30"/>
                  </a:lnTo>
                  <a:lnTo>
                    <a:pt x="6" y="70"/>
                  </a:lnTo>
                  <a:lnTo>
                    <a:pt x="20" y="70"/>
                  </a:lnTo>
                  <a:lnTo>
                    <a:pt x="20" y="30"/>
                  </a:lnTo>
                  <a:lnTo>
                    <a:pt x="28" y="30"/>
                  </a:lnTo>
                  <a:lnTo>
                    <a:pt x="28" y="20"/>
                  </a:lnTo>
                  <a:lnTo>
                    <a:pt x="20" y="20"/>
                  </a:lnTo>
                  <a:lnTo>
                    <a:pt x="20" y="16"/>
                  </a:lnTo>
                  <a:lnTo>
                    <a:pt x="20" y="10"/>
                  </a:lnTo>
                  <a:lnTo>
                    <a:pt x="24" y="10"/>
                  </a:lnTo>
                  <a:lnTo>
                    <a:pt x="30" y="10"/>
                  </a:lnTo>
                  <a:lnTo>
                    <a:pt x="32" y="0"/>
                  </a:lnTo>
                  <a:lnTo>
                    <a:pt x="22" y="0"/>
                  </a:lnTo>
                  <a:lnTo>
                    <a:pt x="12" y="2"/>
                  </a:lnTo>
                  <a:lnTo>
                    <a:pt x="8" y="6"/>
                  </a:lnTo>
                  <a:lnTo>
                    <a:pt x="6" y="16"/>
                  </a:lnTo>
                  <a:lnTo>
                    <a:pt x="6" y="20"/>
                  </a:lnTo>
                  <a:lnTo>
                    <a:pt x="0" y="20"/>
                  </a:lnTo>
                  <a:lnTo>
                    <a:pt x="0" y="28"/>
                  </a:lnTo>
                  <a:lnTo>
                    <a:pt x="0" y="30"/>
                  </a:lnTo>
                  <a:close/>
                </a:path>
              </a:pathLst>
            </a:custGeom>
            <a:solidFill>
              <a:srgbClr val="231F20"/>
            </a:solidFill>
            <a:ln w="9525">
              <a:noFill/>
              <a:round/>
              <a:headEnd/>
              <a:tailEnd/>
            </a:ln>
          </p:spPr>
          <p:txBody>
            <a:bodyPr/>
            <a:lstStyle/>
            <a:p>
              <a:endParaRPr lang="en-US"/>
            </a:p>
          </p:txBody>
        </p:sp>
        <p:sp>
          <p:nvSpPr>
            <p:cNvPr id="65585" name="Freeform 49"/>
            <p:cNvSpPr>
              <a:spLocks/>
            </p:cNvSpPr>
            <p:nvPr/>
          </p:nvSpPr>
          <p:spPr bwMode="auto">
            <a:xfrm>
              <a:off x="3534" y="2583"/>
              <a:ext cx="46" cy="52"/>
            </a:xfrm>
            <a:custGeom>
              <a:avLst/>
              <a:gdLst/>
              <a:ahLst/>
              <a:cxnLst>
                <a:cxn ang="0">
                  <a:pos x="28" y="40"/>
                </a:cxn>
                <a:cxn ang="0">
                  <a:pos x="24" y="42"/>
                </a:cxn>
                <a:cxn ang="0">
                  <a:pos x="20" y="42"/>
                </a:cxn>
                <a:cxn ang="0">
                  <a:pos x="16" y="40"/>
                </a:cxn>
                <a:cxn ang="0">
                  <a:pos x="14" y="36"/>
                </a:cxn>
                <a:cxn ang="0">
                  <a:pos x="14" y="30"/>
                </a:cxn>
                <a:cxn ang="0">
                  <a:pos x="46" y="30"/>
                </a:cxn>
                <a:cxn ang="0">
                  <a:pos x="44" y="16"/>
                </a:cxn>
                <a:cxn ang="0">
                  <a:pos x="40" y="8"/>
                </a:cxn>
                <a:cxn ang="0">
                  <a:pos x="32" y="2"/>
                </a:cxn>
                <a:cxn ang="0">
                  <a:pos x="22" y="0"/>
                </a:cxn>
                <a:cxn ang="0">
                  <a:pos x="14" y="2"/>
                </a:cxn>
                <a:cxn ang="0">
                  <a:pos x="6" y="8"/>
                </a:cxn>
                <a:cxn ang="0">
                  <a:pos x="2" y="16"/>
                </a:cxn>
                <a:cxn ang="0">
                  <a:pos x="0" y="26"/>
                </a:cxn>
                <a:cxn ang="0">
                  <a:pos x="2" y="36"/>
                </a:cxn>
                <a:cxn ang="0">
                  <a:pos x="4" y="44"/>
                </a:cxn>
                <a:cxn ang="0">
                  <a:pos x="8" y="48"/>
                </a:cxn>
                <a:cxn ang="0">
                  <a:pos x="12" y="50"/>
                </a:cxn>
                <a:cxn ang="0">
                  <a:pos x="24" y="52"/>
                </a:cxn>
                <a:cxn ang="0">
                  <a:pos x="30" y="52"/>
                </a:cxn>
                <a:cxn ang="0">
                  <a:pos x="36" y="48"/>
                </a:cxn>
                <a:cxn ang="0">
                  <a:pos x="42" y="44"/>
                </a:cxn>
                <a:cxn ang="0">
                  <a:pos x="44" y="38"/>
                </a:cxn>
                <a:cxn ang="0">
                  <a:pos x="32" y="36"/>
                </a:cxn>
                <a:cxn ang="0">
                  <a:pos x="30" y="40"/>
                </a:cxn>
                <a:cxn ang="0">
                  <a:pos x="28" y="40"/>
                </a:cxn>
                <a:cxn ang="0">
                  <a:pos x="14" y="22"/>
                </a:cxn>
                <a:cxn ang="0">
                  <a:pos x="14" y="18"/>
                </a:cxn>
                <a:cxn ang="0">
                  <a:pos x="16" y="14"/>
                </a:cxn>
                <a:cxn ang="0">
                  <a:pos x="20" y="12"/>
                </a:cxn>
                <a:cxn ang="0">
                  <a:pos x="24" y="10"/>
                </a:cxn>
                <a:cxn ang="0">
                  <a:pos x="26" y="10"/>
                </a:cxn>
                <a:cxn ang="0">
                  <a:pos x="30" y="14"/>
                </a:cxn>
                <a:cxn ang="0">
                  <a:pos x="32" y="16"/>
                </a:cxn>
                <a:cxn ang="0">
                  <a:pos x="32" y="22"/>
                </a:cxn>
                <a:cxn ang="0">
                  <a:pos x="14" y="22"/>
                </a:cxn>
                <a:cxn ang="0">
                  <a:pos x="28" y="40"/>
                </a:cxn>
              </a:cxnLst>
              <a:rect l="0" t="0" r="r" b="b"/>
              <a:pathLst>
                <a:path w="46" h="52">
                  <a:moveTo>
                    <a:pt x="28" y="40"/>
                  </a:moveTo>
                  <a:lnTo>
                    <a:pt x="24" y="42"/>
                  </a:lnTo>
                  <a:lnTo>
                    <a:pt x="20" y="42"/>
                  </a:lnTo>
                  <a:lnTo>
                    <a:pt x="16" y="40"/>
                  </a:lnTo>
                  <a:lnTo>
                    <a:pt x="14" y="36"/>
                  </a:lnTo>
                  <a:lnTo>
                    <a:pt x="14" y="30"/>
                  </a:lnTo>
                  <a:lnTo>
                    <a:pt x="46" y="30"/>
                  </a:lnTo>
                  <a:lnTo>
                    <a:pt x="44" y="16"/>
                  </a:lnTo>
                  <a:lnTo>
                    <a:pt x="40" y="8"/>
                  </a:lnTo>
                  <a:lnTo>
                    <a:pt x="32" y="2"/>
                  </a:lnTo>
                  <a:lnTo>
                    <a:pt x="22" y="0"/>
                  </a:lnTo>
                  <a:lnTo>
                    <a:pt x="14" y="2"/>
                  </a:lnTo>
                  <a:lnTo>
                    <a:pt x="6" y="8"/>
                  </a:lnTo>
                  <a:lnTo>
                    <a:pt x="2" y="16"/>
                  </a:lnTo>
                  <a:lnTo>
                    <a:pt x="0" y="26"/>
                  </a:lnTo>
                  <a:lnTo>
                    <a:pt x="2" y="36"/>
                  </a:lnTo>
                  <a:lnTo>
                    <a:pt x="4" y="44"/>
                  </a:lnTo>
                  <a:lnTo>
                    <a:pt x="8" y="48"/>
                  </a:lnTo>
                  <a:lnTo>
                    <a:pt x="12" y="50"/>
                  </a:lnTo>
                  <a:lnTo>
                    <a:pt x="24" y="52"/>
                  </a:lnTo>
                  <a:lnTo>
                    <a:pt x="30" y="52"/>
                  </a:lnTo>
                  <a:lnTo>
                    <a:pt x="36" y="48"/>
                  </a:lnTo>
                  <a:lnTo>
                    <a:pt x="42" y="44"/>
                  </a:lnTo>
                  <a:lnTo>
                    <a:pt x="44" y="38"/>
                  </a:lnTo>
                  <a:lnTo>
                    <a:pt x="32" y="36"/>
                  </a:lnTo>
                  <a:lnTo>
                    <a:pt x="30" y="40"/>
                  </a:lnTo>
                  <a:lnTo>
                    <a:pt x="28" y="40"/>
                  </a:lnTo>
                  <a:lnTo>
                    <a:pt x="14" y="22"/>
                  </a:lnTo>
                  <a:lnTo>
                    <a:pt x="14" y="18"/>
                  </a:lnTo>
                  <a:lnTo>
                    <a:pt x="16" y="14"/>
                  </a:lnTo>
                  <a:lnTo>
                    <a:pt x="20" y="12"/>
                  </a:lnTo>
                  <a:lnTo>
                    <a:pt x="24" y="10"/>
                  </a:lnTo>
                  <a:lnTo>
                    <a:pt x="26" y="10"/>
                  </a:lnTo>
                  <a:lnTo>
                    <a:pt x="30" y="14"/>
                  </a:lnTo>
                  <a:lnTo>
                    <a:pt x="32" y="16"/>
                  </a:lnTo>
                  <a:lnTo>
                    <a:pt x="32" y="22"/>
                  </a:lnTo>
                  <a:lnTo>
                    <a:pt x="14" y="22"/>
                  </a:lnTo>
                  <a:lnTo>
                    <a:pt x="28" y="40"/>
                  </a:lnTo>
                  <a:close/>
                </a:path>
              </a:pathLst>
            </a:custGeom>
            <a:solidFill>
              <a:srgbClr val="231F20"/>
            </a:solidFill>
            <a:ln w="9525">
              <a:noFill/>
              <a:round/>
              <a:headEnd/>
              <a:tailEnd/>
            </a:ln>
          </p:spPr>
          <p:txBody>
            <a:bodyPr/>
            <a:lstStyle/>
            <a:p>
              <a:endParaRPr lang="en-US"/>
            </a:p>
          </p:txBody>
        </p:sp>
        <p:sp>
          <p:nvSpPr>
            <p:cNvPr id="65586" name="Freeform 50"/>
            <p:cNvSpPr>
              <a:spLocks/>
            </p:cNvSpPr>
            <p:nvPr/>
          </p:nvSpPr>
          <p:spPr bwMode="auto">
            <a:xfrm>
              <a:off x="3584" y="2585"/>
              <a:ext cx="50" cy="50"/>
            </a:xfrm>
            <a:custGeom>
              <a:avLst/>
              <a:gdLst/>
              <a:ahLst/>
              <a:cxnLst>
                <a:cxn ang="0">
                  <a:pos x="14" y="50"/>
                </a:cxn>
                <a:cxn ang="0">
                  <a:pos x="24" y="34"/>
                </a:cxn>
                <a:cxn ang="0">
                  <a:pos x="34" y="50"/>
                </a:cxn>
                <a:cxn ang="0">
                  <a:pos x="50" y="50"/>
                </a:cxn>
                <a:cxn ang="0">
                  <a:pos x="32" y="22"/>
                </a:cxn>
                <a:cxn ang="0">
                  <a:pos x="48" y="0"/>
                </a:cxn>
                <a:cxn ang="0">
                  <a:pos x="34" y="0"/>
                </a:cxn>
                <a:cxn ang="0">
                  <a:pos x="24" y="12"/>
                </a:cxn>
                <a:cxn ang="0">
                  <a:pos x="16" y="0"/>
                </a:cxn>
                <a:cxn ang="0">
                  <a:pos x="0" y="0"/>
                </a:cxn>
                <a:cxn ang="0">
                  <a:pos x="18" y="24"/>
                </a:cxn>
                <a:cxn ang="0">
                  <a:pos x="0" y="50"/>
                </a:cxn>
                <a:cxn ang="0">
                  <a:pos x="12" y="50"/>
                </a:cxn>
                <a:cxn ang="0">
                  <a:pos x="14" y="50"/>
                </a:cxn>
              </a:cxnLst>
              <a:rect l="0" t="0" r="r" b="b"/>
              <a:pathLst>
                <a:path w="50" h="50">
                  <a:moveTo>
                    <a:pt x="14" y="50"/>
                  </a:moveTo>
                  <a:lnTo>
                    <a:pt x="24" y="34"/>
                  </a:lnTo>
                  <a:lnTo>
                    <a:pt x="34" y="50"/>
                  </a:lnTo>
                  <a:lnTo>
                    <a:pt x="50" y="50"/>
                  </a:lnTo>
                  <a:lnTo>
                    <a:pt x="32" y="22"/>
                  </a:lnTo>
                  <a:lnTo>
                    <a:pt x="48" y="0"/>
                  </a:lnTo>
                  <a:lnTo>
                    <a:pt x="34" y="0"/>
                  </a:lnTo>
                  <a:lnTo>
                    <a:pt x="24" y="12"/>
                  </a:lnTo>
                  <a:lnTo>
                    <a:pt x="16" y="0"/>
                  </a:lnTo>
                  <a:lnTo>
                    <a:pt x="0" y="0"/>
                  </a:lnTo>
                  <a:lnTo>
                    <a:pt x="18" y="24"/>
                  </a:lnTo>
                  <a:lnTo>
                    <a:pt x="0" y="50"/>
                  </a:lnTo>
                  <a:lnTo>
                    <a:pt x="12" y="50"/>
                  </a:lnTo>
                  <a:lnTo>
                    <a:pt x="14" y="50"/>
                  </a:lnTo>
                  <a:close/>
                </a:path>
              </a:pathLst>
            </a:custGeom>
            <a:solidFill>
              <a:srgbClr val="231F20"/>
            </a:solidFill>
            <a:ln w="9525">
              <a:noFill/>
              <a:round/>
              <a:headEnd/>
              <a:tailEnd/>
            </a:ln>
          </p:spPr>
          <p:txBody>
            <a:bodyPr/>
            <a:lstStyle/>
            <a:p>
              <a:endParaRPr lang="en-US"/>
            </a:p>
          </p:txBody>
        </p:sp>
        <p:sp>
          <p:nvSpPr>
            <p:cNvPr id="65587" name="Freeform 51"/>
            <p:cNvSpPr>
              <a:spLocks/>
            </p:cNvSpPr>
            <p:nvPr/>
          </p:nvSpPr>
          <p:spPr bwMode="auto">
            <a:xfrm>
              <a:off x="3638" y="2583"/>
              <a:ext cx="46" cy="52"/>
            </a:xfrm>
            <a:custGeom>
              <a:avLst/>
              <a:gdLst/>
              <a:ahLst/>
              <a:cxnLst>
                <a:cxn ang="0">
                  <a:pos x="28" y="40"/>
                </a:cxn>
                <a:cxn ang="0">
                  <a:pos x="24" y="42"/>
                </a:cxn>
                <a:cxn ang="0">
                  <a:pos x="20" y="42"/>
                </a:cxn>
                <a:cxn ang="0">
                  <a:pos x="16" y="40"/>
                </a:cxn>
                <a:cxn ang="0">
                  <a:pos x="14" y="36"/>
                </a:cxn>
                <a:cxn ang="0">
                  <a:pos x="12" y="30"/>
                </a:cxn>
                <a:cxn ang="0">
                  <a:pos x="46" y="30"/>
                </a:cxn>
                <a:cxn ang="0">
                  <a:pos x="44" y="16"/>
                </a:cxn>
                <a:cxn ang="0">
                  <a:pos x="40" y="8"/>
                </a:cxn>
                <a:cxn ang="0">
                  <a:pos x="32" y="2"/>
                </a:cxn>
                <a:cxn ang="0">
                  <a:pos x="22" y="0"/>
                </a:cxn>
                <a:cxn ang="0">
                  <a:pos x="14" y="2"/>
                </a:cxn>
                <a:cxn ang="0">
                  <a:pos x="6" y="8"/>
                </a:cxn>
                <a:cxn ang="0">
                  <a:pos x="2" y="16"/>
                </a:cxn>
                <a:cxn ang="0">
                  <a:pos x="0" y="26"/>
                </a:cxn>
                <a:cxn ang="0">
                  <a:pos x="2" y="36"/>
                </a:cxn>
                <a:cxn ang="0">
                  <a:pos x="4" y="44"/>
                </a:cxn>
                <a:cxn ang="0">
                  <a:pos x="8" y="48"/>
                </a:cxn>
                <a:cxn ang="0">
                  <a:pos x="12" y="50"/>
                </a:cxn>
                <a:cxn ang="0">
                  <a:pos x="24" y="52"/>
                </a:cxn>
                <a:cxn ang="0">
                  <a:pos x="30" y="52"/>
                </a:cxn>
                <a:cxn ang="0">
                  <a:pos x="36" y="48"/>
                </a:cxn>
                <a:cxn ang="0">
                  <a:pos x="42" y="44"/>
                </a:cxn>
                <a:cxn ang="0">
                  <a:pos x="44" y="38"/>
                </a:cxn>
                <a:cxn ang="0">
                  <a:pos x="32" y="36"/>
                </a:cxn>
                <a:cxn ang="0">
                  <a:pos x="30" y="40"/>
                </a:cxn>
                <a:cxn ang="0">
                  <a:pos x="28" y="40"/>
                </a:cxn>
                <a:cxn ang="0">
                  <a:pos x="14" y="22"/>
                </a:cxn>
                <a:cxn ang="0">
                  <a:pos x="14" y="18"/>
                </a:cxn>
                <a:cxn ang="0">
                  <a:pos x="16" y="14"/>
                </a:cxn>
                <a:cxn ang="0">
                  <a:pos x="18" y="12"/>
                </a:cxn>
                <a:cxn ang="0">
                  <a:pos x="22" y="10"/>
                </a:cxn>
                <a:cxn ang="0">
                  <a:pos x="26" y="10"/>
                </a:cxn>
                <a:cxn ang="0">
                  <a:pos x="30" y="14"/>
                </a:cxn>
                <a:cxn ang="0">
                  <a:pos x="32" y="16"/>
                </a:cxn>
                <a:cxn ang="0">
                  <a:pos x="32" y="22"/>
                </a:cxn>
                <a:cxn ang="0">
                  <a:pos x="14" y="22"/>
                </a:cxn>
                <a:cxn ang="0">
                  <a:pos x="28" y="40"/>
                </a:cxn>
              </a:cxnLst>
              <a:rect l="0" t="0" r="r" b="b"/>
              <a:pathLst>
                <a:path w="46" h="52">
                  <a:moveTo>
                    <a:pt x="28" y="40"/>
                  </a:moveTo>
                  <a:lnTo>
                    <a:pt x="24" y="42"/>
                  </a:lnTo>
                  <a:lnTo>
                    <a:pt x="20" y="42"/>
                  </a:lnTo>
                  <a:lnTo>
                    <a:pt x="16" y="40"/>
                  </a:lnTo>
                  <a:lnTo>
                    <a:pt x="14" y="36"/>
                  </a:lnTo>
                  <a:lnTo>
                    <a:pt x="12" y="30"/>
                  </a:lnTo>
                  <a:lnTo>
                    <a:pt x="46" y="30"/>
                  </a:lnTo>
                  <a:lnTo>
                    <a:pt x="44" y="16"/>
                  </a:lnTo>
                  <a:lnTo>
                    <a:pt x="40" y="8"/>
                  </a:lnTo>
                  <a:lnTo>
                    <a:pt x="32" y="2"/>
                  </a:lnTo>
                  <a:lnTo>
                    <a:pt x="22" y="0"/>
                  </a:lnTo>
                  <a:lnTo>
                    <a:pt x="14" y="2"/>
                  </a:lnTo>
                  <a:lnTo>
                    <a:pt x="6" y="8"/>
                  </a:lnTo>
                  <a:lnTo>
                    <a:pt x="2" y="16"/>
                  </a:lnTo>
                  <a:lnTo>
                    <a:pt x="0" y="26"/>
                  </a:lnTo>
                  <a:lnTo>
                    <a:pt x="2" y="36"/>
                  </a:lnTo>
                  <a:lnTo>
                    <a:pt x="4" y="44"/>
                  </a:lnTo>
                  <a:lnTo>
                    <a:pt x="8" y="48"/>
                  </a:lnTo>
                  <a:lnTo>
                    <a:pt x="12" y="50"/>
                  </a:lnTo>
                  <a:lnTo>
                    <a:pt x="24" y="52"/>
                  </a:lnTo>
                  <a:lnTo>
                    <a:pt x="30" y="52"/>
                  </a:lnTo>
                  <a:lnTo>
                    <a:pt x="36" y="48"/>
                  </a:lnTo>
                  <a:lnTo>
                    <a:pt x="42" y="44"/>
                  </a:lnTo>
                  <a:lnTo>
                    <a:pt x="44" y="38"/>
                  </a:lnTo>
                  <a:lnTo>
                    <a:pt x="32" y="36"/>
                  </a:lnTo>
                  <a:lnTo>
                    <a:pt x="30" y="40"/>
                  </a:lnTo>
                  <a:lnTo>
                    <a:pt x="28" y="40"/>
                  </a:lnTo>
                  <a:lnTo>
                    <a:pt x="14" y="22"/>
                  </a:lnTo>
                  <a:lnTo>
                    <a:pt x="14" y="18"/>
                  </a:lnTo>
                  <a:lnTo>
                    <a:pt x="16" y="14"/>
                  </a:lnTo>
                  <a:lnTo>
                    <a:pt x="18" y="12"/>
                  </a:lnTo>
                  <a:lnTo>
                    <a:pt x="22" y="10"/>
                  </a:lnTo>
                  <a:lnTo>
                    <a:pt x="26" y="10"/>
                  </a:lnTo>
                  <a:lnTo>
                    <a:pt x="30" y="14"/>
                  </a:lnTo>
                  <a:lnTo>
                    <a:pt x="32" y="16"/>
                  </a:lnTo>
                  <a:lnTo>
                    <a:pt x="32" y="22"/>
                  </a:lnTo>
                  <a:lnTo>
                    <a:pt x="14" y="22"/>
                  </a:lnTo>
                  <a:lnTo>
                    <a:pt x="28" y="40"/>
                  </a:lnTo>
                  <a:close/>
                </a:path>
              </a:pathLst>
            </a:custGeom>
            <a:solidFill>
              <a:srgbClr val="231F20"/>
            </a:solidFill>
            <a:ln w="9525">
              <a:noFill/>
              <a:round/>
              <a:headEnd/>
              <a:tailEnd/>
            </a:ln>
          </p:spPr>
          <p:txBody>
            <a:bodyPr/>
            <a:lstStyle/>
            <a:p>
              <a:endParaRPr lang="en-US"/>
            </a:p>
          </p:txBody>
        </p:sp>
        <p:sp>
          <p:nvSpPr>
            <p:cNvPr id="65588" name="Freeform 52"/>
            <p:cNvSpPr>
              <a:spLocks/>
            </p:cNvSpPr>
            <p:nvPr/>
          </p:nvSpPr>
          <p:spPr bwMode="auto">
            <a:xfrm>
              <a:off x="3692" y="2583"/>
              <a:ext cx="32" cy="52"/>
            </a:xfrm>
            <a:custGeom>
              <a:avLst/>
              <a:gdLst/>
              <a:ahLst/>
              <a:cxnLst>
                <a:cxn ang="0">
                  <a:pos x="14" y="36"/>
                </a:cxn>
                <a:cxn ang="0">
                  <a:pos x="14" y="18"/>
                </a:cxn>
                <a:cxn ang="0">
                  <a:pos x="18" y="14"/>
                </a:cxn>
                <a:cxn ang="0">
                  <a:pos x="22" y="12"/>
                </a:cxn>
                <a:cxn ang="0">
                  <a:pos x="28" y="14"/>
                </a:cxn>
                <a:cxn ang="0">
                  <a:pos x="32" y="2"/>
                </a:cxn>
                <a:cxn ang="0">
                  <a:pos x="28" y="0"/>
                </a:cxn>
                <a:cxn ang="0">
                  <a:pos x="24" y="0"/>
                </a:cxn>
                <a:cxn ang="0">
                  <a:pos x="18" y="2"/>
                </a:cxn>
                <a:cxn ang="0">
                  <a:pos x="12" y="8"/>
                </a:cxn>
                <a:cxn ang="0">
                  <a:pos x="12" y="2"/>
                </a:cxn>
                <a:cxn ang="0">
                  <a:pos x="0" y="2"/>
                </a:cxn>
                <a:cxn ang="0">
                  <a:pos x="0" y="52"/>
                </a:cxn>
                <a:cxn ang="0">
                  <a:pos x="14" y="52"/>
                </a:cxn>
                <a:cxn ang="0">
                  <a:pos x="14" y="38"/>
                </a:cxn>
                <a:cxn ang="0">
                  <a:pos x="14" y="36"/>
                </a:cxn>
              </a:cxnLst>
              <a:rect l="0" t="0" r="r" b="b"/>
              <a:pathLst>
                <a:path w="32" h="52">
                  <a:moveTo>
                    <a:pt x="14" y="36"/>
                  </a:moveTo>
                  <a:lnTo>
                    <a:pt x="14" y="18"/>
                  </a:lnTo>
                  <a:lnTo>
                    <a:pt x="18" y="14"/>
                  </a:lnTo>
                  <a:lnTo>
                    <a:pt x="22" y="12"/>
                  </a:lnTo>
                  <a:lnTo>
                    <a:pt x="28" y="14"/>
                  </a:lnTo>
                  <a:lnTo>
                    <a:pt x="32" y="2"/>
                  </a:lnTo>
                  <a:lnTo>
                    <a:pt x="28" y="0"/>
                  </a:lnTo>
                  <a:lnTo>
                    <a:pt x="24" y="0"/>
                  </a:lnTo>
                  <a:lnTo>
                    <a:pt x="18" y="2"/>
                  </a:lnTo>
                  <a:lnTo>
                    <a:pt x="12" y="8"/>
                  </a:lnTo>
                  <a:lnTo>
                    <a:pt x="12" y="2"/>
                  </a:lnTo>
                  <a:lnTo>
                    <a:pt x="0" y="2"/>
                  </a:lnTo>
                  <a:lnTo>
                    <a:pt x="0" y="52"/>
                  </a:lnTo>
                  <a:lnTo>
                    <a:pt x="14" y="52"/>
                  </a:lnTo>
                  <a:lnTo>
                    <a:pt x="14" y="38"/>
                  </a:lnTo>
                  <a:lnTo>
                    <a:pt x="14" y="36"/>
                  </a:lnTo>
                  <a:close/>
                </a:path>
              </a:pathLst>
            </a:custGeom>
            <a:solidFill>
              <a:srgbClr val="231F20"/>
            </a:solidFill>
            <a:ln w="9525">
              <a:noFill/>
              <a:round/>
              <a:headEnd/>
              <a:tailEnd/>
            </a:ln>
          </p:spPr>
          <p:txBody>
            <a:bodyPr/>
            <a:lstStyle/>
            <a:p>
              <a:endParaRPr lang="en-US"/>
            </a:p>
          </p:txBody>
        </p:sp>
        <p:sp>
          <p:nvSpPr>
            <p:cNvPr id="65589" name="Freeform 53"/>
            <p:cNvSpPr>
              <a:spLocks/>
            </p:cNvSpPr>
            <p:nvPr/>
          </p:nvSpPr>
          <p:spPr bwMode="auto">
            <a:xfrm>
              <a:off x="3726" y="2583"/>
              <a:ext cx="46" cy="52"/>
            </a:xfrm>
            <a:custGeom>
              <a:avLst/>
              <a:gdLst/>
              <a:ahLst/>
              <a:cxnLst>
                <a:cxn ang="0">
                  <a:pos x="38" y="4"/>
                </a:cxn>
                <a:cxn ang="0">
                  <a:pos x="32" y="2"/>
                </a:cxn>
                <a:cxn ang="0">
                  <a:pos x="24" y="0"/>
                </a:cxn>
                <a:cxn ang="0">
                  <a:pos x="14" y="2"/>
                </a:cxn>
                <a:cxn ang="0">
                  <a:pos x="8" y="8"/>
                </a:cxn>
                <a:cxn ang="0">
                  <a:pos x="2" y="16"/>
                </a:cxn>
                <a:cxn ang="0">
                  <a:pos x="0" y="26"/>
                </a:cxn>
                <a:cxn ang="0">
                  <a:pos x="2" y="38"/>
                </a:cxn>
                <a:cxn ang="0">
                  <a:pos x="8" y="46"/>
                </a:cxn>
                <a:cxn ang="0">
                  <a:pos x="14" y="50"/>
                </a:cxn>
                <a:cxn ang="0">
                  <a:pos x="24" y="52"/>
                </a:cxn>
                <a:cxn ang="0">
                  <a:pos x="32" y="52"/>
                </a:cxn>
                <a:cxn ang="0">
                  <a:pos x="38" y="48"/>
                </a:cxn>
                <a:cxn ang="0">
                  <a:pos x="44" y="42"/>
                </a:cxn>
                <a:cxn ang="0">
                  <a:pos x="46" y="34"/>
                </a:cxn>
                <a:cxn ang="0">
                  <a:pos x="34" y="32"/>
                </a:cxn>
                <a:cxn ang="0">
                  <a:pos x="32" y="36"/>
                </a:cxn>
                <a:cxn ang="0">
                  <a:pos x="30" y="40"/>
                </a:cxn>
                <a:cxn ang="0">
                  <a:pos x="28" y="40"/>
                </a:cxn>
                <a:cxn ang="0">
                  <a:pos x="24" y="42"/>
                </a:cxn>
                <a:cxn ang="0">
                  <a:pos x="20" y="40"/>
                </a:cxn>
                <a:cxn ang="0">
                  <a:pos x="16" y="38"/>
                </a:cxn>
                <a:cxn ang="0">
                  <a:pos x="14" y="32"/>
                </a:cxn>
                <a:cxn ang="0">
                  <a:pos x="14" y="26"/>
                </a:cxn>
                <a:cxn ang="0">
                  <a:pos x="14" y="18"/>
                </a:cxn>
                <a:cxn ang="0">
                  <a:pos x="16" y="14"/>
                </a:cxn>
                <a:cxn ang="0">
                  <a:pos x="20" y="12"/>
                </a:cxn>
                <a:cxn ang="0">
                  <a:pos x="24" y="10"/>
                </a:cxn>
                <a:cxn ang="0">
                  <a:pos x="30" y="12"/>
                </a:cxn>
                <a:cxn ang="0">
                  <a:pos x="34" y="18"/>
                </a:cxn>
                <a:cxn ang="0">
                  <a:pos x="46" y="16"/>
                </a:cxn>
                <a:cxn ang="0">
                  <a:pos x="42" y="8"/>
                </a:cxn>
                <a:cxn ang="0">
                  <a:pos x="40" y="4"/>
                </a:cxn>
                <a:cxn ang="0">
                  <a:pos x="38" y="4"/>
                </a:cxn>
              </a:cxnLst>
              <a:rect l="0" t="0" r="r" b="b"/>
              <a:pathLst>
                <a:path w="46" h="52">
                  <a:moveTo>
                    <a:pt x="38" y="4"/>
                  </a:moveTo>
                  <a:lnTo>
                    <a:pt x="32" y="2"/>
                  </a:lnTo>
                  <a:lnTo>
                    <a:pt x="24" y="0"/>
                  </a:lnTo>
                  <a:lnTo>
                    <a:pt x="14" y="2"/>
                  </a:lnTo>
                  <a:lnTo>
                    <a:pt x="8" y="8"/>
                  </a:lnTo>
                  <a:lnTo>
                    <a:pt x="2" y="16"/>
                  </a:lnTo>
                  <a:lnTo>
                    <a:pt x="0" y="26"/>
                  </a:lnTo>
                  <a:lnTo>
                    <a:pt x="2" y="38"/>
                  </a:lnTo>
                  <a:lnTo>
                    <a:pt x="8" y="46"/>
                  </a:lnTo>
                  <a:lnTo>
                    <a:pt x="14" y="50"/>
                  </a:lnTo>
                  <a:lnTo>
                    <a:pt x="24" y="52"/>
                  </a:lnTo>
                  <a:lnTo>
                    <a:pt x="32" y="52"/>
                  </a:lnTo>
                  <a:lnTo>
                    <a:pt x="38" y="48"/>
                  </a:lnTo>
                  <a:lnTo>
                    <a:pt x="44" y="42"/>
                  </a:lnTo>
                  <a:lnTo>
                    <a:pt x="46" y="34"/>
                  </a:lnTo>
                  <a:lnTo>
                    <a:pt x="34" y="32"/>
                  </a:lnTo>
                  <a:lnTo>
                    <a:pt x="32" y="36"/>
                  </a:lnTo>
                  <a:lnTo>
                    <a:pt x="30" y="40"/>
                  </a:lnTo>
                  <a:lnTo>
                    <a:pt x="28" y="40"/>
                  </a:lnTo>
                  <a:lnTo>
                    <a:pt x="24" y="42"/>
                  </a:lnTo>
                  <a:lnTo>
                    <a:pt x="20" y="40"/>
                  </a:lnTo>
                  <a:lnTo>
                    <a:pt x="16" y="38"/>
                  </a:lnTo>
                  <a:lnTo>
                    <a:pt x="14" y="32"/>
                  </a:lnTo>
                  <a:lnTo>
                    <a:pt x="14" y="26"/>
                  </a:lnTo>
                  <a:lnTo>
                    <a:pt x="14" y="18"/>
                  </a:lnTo>
                  <a:lnTo>
                    <a:pt x="16" y="14"/>
                  </a:lnTo>
                  <a:lnTo>
                    <a:pt x="20" y="12"/>
                  </a:lnTo>
                  <a:lnTo>
                    <a:pt x="24" y="10"/>
                  </a:lnTo>
                  <a:lnTo>
                    <a:pt x="30" y="12"/>
                  </a:lnTo>
                  <a:lnTo>
                    <a:pt x="34" y="18"/>
                  </a:lnTo>
                  <a:lnTo>
                    <a:pt x="46" y="16"/>
                  </a:lnTo>
                  <a:lnTo>
                    <a:pt x="42" y="8"/>
                  </a:lnTo>
                  <a:lnTo>
                    <a:pt x="40" y="4"/>
                  </a:lnTo>
                  <a:lnTo>
                    <a:pt x="38" y="4"/>
                  </a:lnTo>
                  <a:close/>
                </a:path>
              </a:pathLst>
            </a:custGeom>
            <a:solidFill>
              <a:srgbClr val="231F20"/>
            </a:solidFill>
            <a:ln w="9525">
              <a:noFill/>
              <a:round/>
              <a:headEnd/>
              <a:tailEnd/>
            </a:ln>
          </p:spPr>
          <p:txBody>
            <a:bodyPr/>
            <a:lstStyle/>
            <a:p>
              <a:endParaRPr lang="en-US"/>
            </a:p>
          </p:txBody>
        </p:sp>
        <p:sp>
          <p:nvSpPr>
            <p:cNvPr id="65590" name="Freeform 54"/>
            <p:cNvSpPr>
              <a:spLocks/>
            </p:cNvSpPr>
            <p:nvPr/>
          </p:nvSpPr>
          <p:spPr bwMode="auto">
            <a:xfrm>
              <a:off x="3782" y="2565"/>
              <a:ext cx="12" cy="70"/>
            </a:xfrm>
            <a:custGeom>
              <a:avLst/>
              <a:gdLst/>
              <a:ahLst/>
              <a:cxnLst>
                <a:cxn ang="0">
                  <a:pos x="12" y="12"/>
                </a:cxn>
                <a:cxn ang="0">
                  <a:pos x="12" y="0"/>
                </a:cxn>
                <a:cxn ang="0">
                  <a:pos x="0" y="0"/>
                </a:cxn>
                <a:cxn ang="0">
                  <a:pos x="0" y="12"/>
                </a:cxn>
                <a:cxn ang="0">
                  <a:pos x="10" y="12"/>
                </a:cxn>
                <a:cxn ang="0">
                  <a:pos x="12" y="12"/>
                </a:cxn>
                <a:cxn ang="0">
                  <a:pos x="12" y="70"/>
                </a:cxn>
                <a:cxn ang="0">
                  <a:pos x="12" y="20"/>
                </a:cxn>
                <a:cxn ang="0">
                  <a:pos x="0" y="20"/>
                </a:cxn>
                <a:cxn ang="0">
                  <a:pos x="0" y="70"/>
                </a:cxn>
                <a:cxn ang="0">
                  <a:pos x="12" y="70"/>
                </a:cxn>
                <a:cxn ang="0">
                  <a:pos x="12" y="12"/>
                </a:cxn>
              </a:cxnLst>
              <a:rect l="0" t="0" r="r" b="b"/>
              <a:pathLst>
                <a:path w="12" h="70">
                  <a:moveTo>
                    <a:pt x="12" y="12"/>
                  </a:moveTo>
                  <a:lnTo>
                    <a:pt x="12" y="0"/>
                  </a:lnTo>
                  <a:lnTo>
                    <a:pt x="0" y="0"/>
                  </a:lnTo>
                  <a:lnTo>
                    <a:pt x="0" y="12"/>
                  </a:lnTo>
                  <a:lnTo>
                    <a:pt x="10" y="12"/>
                  </a:lnTo>
                  <a:lnTo>
                    <a:pt x="12" y="12"/>
                  </a:lnTo>
                  <a:lnTo>
                    <a:pt x="12" y="70"/>
                  </a:lnTo>
                  <a:lnTo>
                    <a:pt x="12" y="20"/>
                  </a:lnTo>
                  <a:lnTo>
                    <a:pt x="0" y="20"/>
                  </a:lnTo>
                  <a:lnTo>
                    <a:pt x="0" y="70"/>
                  </a:lnTo>
                  <a:lnTo>
                    <a:pt x="12" y="70"/>
                  </a:lnTo>
                  <a:lnTo>
                    <a:pt x="12" y="12"/>
                  </a:lnTo>
                  <a:close/>
                </a:path>
              </a:pathLst>
            </a:custGeom>
            <a:solidFill>
              <a:srgbClr val="231F20"/>
            </a:solidFill>
            <a:ln w="9525">
              <a:noFill/>
              <a:round/>
              <a:headEnd/>
              <a:tailEnd/>
            </a:ln>
          </p:spPr>
          <p:txBody>
            <a:bodyPr/>
            <a:lstStyle/>
            <a:p>
              <a:endParaRPr lang="en-US"/>
            </a:p>
          </p:txBody>
        </p:sp>
        <p:sp>
          <p:nvSpPr>
            <p:cNvPr id="65591" name="Freeform 55"/>
            <p:cNvSpPr>
              <a:spLocks/>
            </p:cNvSpPr>
            <p:nvPr/>
          </p:nvSpPr>
          <p:spPr bwMode="auto">
            <a:xfrm>
              <a:off x="3802" y="2583"/>
              <a:ext cx="46" cy="52"/>
            </a:xfrm>
            <a:custGeom>
              <a:avLst/>
              <a:gdLst/>
              <a:ahLst/>
              <a:cxnLst>
                <a:cxn ang="0">
                  <a:pos x="8" y="48"/>
                </a:cxn>
                <a:cxn ang="0">
                  <a:pos x="16" y="52"/>
                </a:cxn>
                <a:cxn ang="0">
                  <a:pos x="24" y="52"/>
                </a:cxn>
                <a:cxn ang="0">
                  <a:pos x="34" y="50"/>
                </a:cxn>
                <a:cxn ang="0">
                  <a:pos x="40" y="48"/>
                </a:cxn>
                <a:cxn ang="0">
                  <a:pos x="44" y="42"/>
                </a:cxn>
                <a:cxn ang="0">
                  <a:pos x="46" y="36"/>
                </a:cxn>
                <a:cxn ang="0">
                  <a:pos x="46" y="30"/>
                </a:cxn>
                <a:cxn ang="0">
                  <a:pos x="42" y="26"/>
                </a:cxn>
                <a:cxn ang="0">
                  <a:pos x="36" y="22"/>
                </a:cxn>
                <a:cxn ang="0">
                  <a:pos x="28" y="20"/>
                </a:cxn>
                <a:cxn ang="0">
                  <a:pos x="16" y="16"/>
                </a:cxn>
                <a:cxn ang="0">
                  <a:pos x="14" y="14"/>
                </a:cxn>
                <a:cxn ang="0">
                  <a:pos x="16" y="12"/>
                </a:cxn>
                <a:cxn ang="0">
                  <a:pos x="24" y="10"/>
                </a:cxn>
                <a:cxn ang="0">
                  <a:pos x="30" y="12"/>
                </a:cxn>
                <a:cxn ang="0">
                  <a:pos x="32" y="16"/>
                </a:cxn>
                <a:cxn ang="0">
                  <a:pos x="44" y="14"/>
                </a:cxn>
                <a:cxn ang="0">
                  <a:pos x="42" y="8"/>
                </a:cxn>
                <a:cxn ang="0">
                  <a:pos x="38" y="4"/>
                </a:cxn>
                <a:cxn ang="0">
                  <a:pos x="32" y="0"/>
                </a:cxn>
                <a:cxn ang="0">
                  <a:pos x="24" y="0"/>
                </a:cxn>
                <a:cxn ang="0">
                  <a:pos x="14" y="2"/>
                </a:cxn>
                <a:cxn ang="0">
                  <a:pos x="8" y="4"/>
                </a:cxn>
                <a:cxn ang="0">
                  <a:pos x="4" y="10"/>
                </a:cxn>
                <a:cxn ang="0">
                  <a:pos x="2" y="16"/>
                </a:cxn>
                <a:cxn ang="0">
                  <a:pos x="4" y="22"/>
                </a:cxn>
                <a:cxn ang="0">
                  <a:pos x="8" y="26"/>
                </a:cxn>
                <a:cxn ang="0">
                  <a:pos x="16" y="30"/>
                </a:cxn>
                <a:cxn ang="0">
                  <a:pos x="28" y="34"/>
                </a:cxn>
                <a:cxn ang="0">
                  <a:pos x="32" y="34"/>
                </a:cxn>
                <a:cxn ang="0">
                  <a:pos x="34" y="38"/>
                </a:cxn>
                <a:cxn ang="0">
                  <a:pos x="32" y="40"/>
                </a:cxn>
                <a:cxn ang="0">
                  <a:pos x="28" y="42"/>
                </a:cxn>
                <a:cxn ang="0">
                  <a:pos x="24" y="42"/>
                </a:cxn>
                <a:cxn ang="0">
                  <a:pos x="20" y="42"/>
                </a:cxn>
                <a:cxn ang="0">
                  <a:pos x="18" y="40"/>
                </a:cxn>
                <a:cxn ang="0">
                  <a:pos x="14" y="34"/>
                </a:cxn>
                <a:cxn ang="0">
                  <a:pos x="0" y="36"/>
                </a:cxn>
                <a:cxn ang="0">
                  <a:pos x="4" y="44"/>
                </a:cxn>
                <a:cxn ang="0">
                  <a:pos x="6" y="48"/>
                </a:cxn>
                <a:cxn ang="0">
                  <a:pos x="8" y="48"/>
                </a:cxn>
              </a:cxnLst>
              <a:rect l="0" t="0" r="r" b="b"/>
              <a:pathLst>
                <a:path w="46" h="52">
                  <a:moveTo>
                    <a:pt x="8" y="48"/>
                  </a:moveTo>
                  <a:lnTo>
                    <a:pt x="16" y="52"/>
                  </a:lnTo>
                  <a:lnTo>
                    <a:pt x="24" y="52"/>
                  </a:lnTo>
                  <a:lnTo>
                    <a:pt x="34" y="50"/>
                  </a:lnTo>
                  <a:lnTo>
                    <a:pt x="40" y="48"/>
                  </a:lnTo>
                  <a:lnTo>
                    <a:pt x="44" y="42"/>
                  </a:lnTo>
                  <a:lnTo>
                    <a:pt x="46" y="36"/>
                  </a:lnTo>
                  <a:lnTo>
                    <a:pt x="46" y="30"/>
                  </a:lnTo>
                  <a:lnTo>
                    <a:pt x="42" y="26"/>
                  </a:lnTo>
                  <a:lnTo>
                    <a:pt x="36" y="22"/>
                  </a:lnTo>
                  <a:lnTo>
                    <a:pt x="28" y="20"/>
                  </a:lnTo>
                  <a:lnTo>
                    <a:pt x="16" y="16"/>
                  </a:lnTo>
                  <a:lnTo>
                    <a:pt x="14" y="14"/>
                  </a:lnTo>
                  <a:lnTo>
                    <a:pt x="16" y="12"/>
                  </a:lnTo>
                  <a:lnTo>
                    <a:pt x="24" y="10"/>
                  </a:lnTo>
                  <a:lnTo>
                    <a:pt x="30" y="12"/>
                  </a:lnTo>
                  <a:lnTo>
                    <a:pt x="32" y="16"/>
                  </a:lnTo>
                  <a:lnTo>
                    <a:pt x="44" y="14"/>
                  </a:lnTo>
                  <a:lnTo>
                    <a:pt x="42" y="8"/>
                  </a:lnTo>
                  <a:lnTo>
                    <a:pt x="38" y="4"/>
                  </a:lnTo>
                  <a:lnTo>
                    <a:pt x="32" y="0"/>
                  </a:lnTo>
                  <a:lnTo>
                    <a:pt x="24" y="0"/>
                  </a:lnTo>
                  <a:lnTo>
                    <a:pt x="14" y="2"/>
                  </a:lnTo>
                  <a:lnTo>
                    <a:pt x="8" y="4"/>
                  </a:lnTo>
                  <a:lnTo>
                    <a:pt x="4" y="10"/>
                  </a:lnTo>
                  <a:lnTo>
                    <a:pt x="2" y="16"/>
                  </a:lnTo>
                  <a:lnTo>
                    <a:pt x="4" y="22"/>
                  </a:lnTo>
                  <a:lnTo>
                    <a:pt x="8" y="26"/>
                  </a:lnTo>
                  <a:lnTo>
                    <a:pt x="16" y="30"/>
                  </a:lnTo>
                  <a:lnTo>
                    <a:pt x="28" y="34"/>
                  </a:lnTo>
                  <a:lnTo>
                    <a:pt x="32" y="34"/>
                  </a:lnTo>
                  <a:lnTo>
                    <a:pt x="34" y="38"/>
                  </a:lnTo>
                  <a:lnTo>
                    <a:pt x="32" y="40"/>
                  </a:lnTo>
                  <a:lnTo>
                    <a:pt x="28" y="42"/>
                  </a:lnTo>
                  <a:lnTo>
                    <a:pt x="24" y="42"/>
                  </a:lnTo>
                  <a:lnTo>
                    <a:pt x="20" y="42"/>
                  </a:lnTo>
                  <a:lnTo>
                    <a:pt x="18" y="40"/>
                  </a:lnTo>
                  <a:lnTo>
                    <a:pt x="14" y="34"/>
                  </a:lnTo>
                  <a:lnTo>
                    <a:pt x="0" y="36"/>
                  </a:lnTo>
                  <a:lnTo>
                    <a:pt x="4" y="44"/>
                  </a:lnTo>
                  <a:lnTo>
                    <a:pt x="6" y="48"/>
                  </a:lnTo>
                  <a:lnTo>
                    <a:pt x="8" y="48"/>
                  </a:lnTo>
                  <a:close/>
                </a:path>
              </a:pathLst>
            </a:custGeom>
            <a:solidFill>
              <a:srgbClr val="231F20"/>
            </a:solidFill>
            <a:ln w="9525">
              <a:noFill/>
              <a:round/>
              <a:headEnd/>
              <a:tailEnd/>
            </a:ln>
          </p:spPr>
          <p:txBody>
            <a:bodyPr/>
            <a:lstStyle/>
            <a:p>
              <a:endParaRPr lang="en-US"/>
            </a:p>
          </p:txBody>
        </p:sp>
        <p:sp>
          <p:nvSpPr>
            <p:cNvPr id="65592" name="Freeform 56"/>
            <p:cNvSpPr>
              <a:spLocks/>
            </p:cNvSpPr>
            <p:nvPr/>
          </p:nvSpPr>
          <p:spPr bwMode="auto">
            <a:xfrm>
              <a:off x="3856" y="2583"/>
              <a:ext cx="44" cy="52"/>
            </a:xfrm>
            <a:custGeom>
              <a:avLst/>
              <a:gdLst/>
              <a:ahLst/>
              <a:cxnLst>
                <a:cxn ang="0">
                  <a:pos x="28" y="40"/>
                </a:cxn>
                <a:cxn ang="0">
                  <a:pos x="24" y="42"/>
                </a:cxn>
                <a:cxn ang="0">
                  <a:pos x="20" y="42"/>
                </a:cxn>
                <a:cxn ang="0">
                  <a:pos x="16" y="40"/>
                </a:cxn>
                <a:cxn ang="0">
                  <a:pos x="14" y="36"/>
                </a:cxn>
                <a:cxn ang="0">
                  <a:pos x="12" y="30"/>
                </a:cxn>
                <a:cxn ang="0">
                  <a:pos x="44" y="30"/>
                </a:cxn>
                <a:cxn ang="0">
                  <a:pos x="44" y="16"/>
                </a:cxn>
                <a:cxn ang="0">
                  <a:pos x="38" y="8"/>
                </a:cxn>
                <a:cxn ang="0">
                  <a:pos x="32" y="2"/>
                </a:cxn>
                <a:cxn ang="0">
                  <a:pos x="22" y="0"/>
                </a:cxn>
                <a:cxn ang="0">
                  <a:pos x="12" y="2"/>
                </a:cxn>
                <a:cxn ang="0">
                  <a:pos x="6" y="8"/>
                </a:cxn>
                <a:cxn ang="0">
                  <a:pos x="2" y="16"/>
                </a:cxn>
                <a:cxn ang="0">
                  <a:pos x="0" y="26"/>
                </a:cxn>
                <a:cxn ang="0">
                  <a:pos x="0" y="36"/>
                </a:cxn>
                <a:cxn ang="0">
                  <a:pos x="4" y="44"/>
                </a:cxn>
                <a:cxn ang="0">
                  <a:pos x="8" y="48"/>
                </a:cxn>
                <a:cxn ang="0">
                  <a:pos x="12" y="50"/>
                </a:cxn>
                <a:cxn ang="0">
                  <a:pos x="22" y="52"/>
                </a:cxn>
                <a:cxn ang="0">
                  <a:pos x="30" y="52"/>
                </a:cxn>
                <a:cxn ang="0">
                  <a:pos x="36" y="48"/>
                </a:cxn>
                <a:cxn ang="0">
                  <a:pos x="40" y="44"/>
                </a:cxn>
                <a:cxn ang="0">
                  <a:pos x="44" y="38"/>
                </a:cxn>
                <a:cxn ang="0">
                  <a:pos x="32" y="36"/>
                </a:cxn>
                <a:cxn ang="0">
                  <a:pos x="30" y="40"/>
                </a:cxn>
                <a:cxn ang="0">
                  <a:pos x="28" y="40"/>
                </a:cxn>
                <a:cxn ang="0">
                  <a:pos x="12" y="22"/>
                </a:cxn>
                <a:cxn ang="0">
                  <a:pos x="14" y="18"/>
                </a:cxn>
                <a:cxn ang="0">
                  <a:pos x="16" y="14"/>
                </a:cxn>
                <a:cxn ang="0">
                  <a:pos x="18" y="12"/>
                </a:cxn>
                <a:cxn ang="0">
                  <a:pos x="22" y="10"/>
                </a:cxn>
                <a:cxn ang="0">
                  <a:pos x="26" y="10"/>
                </a:cxn>
                <a:cxn ang="0">
                  <a:pos x="30" y="14"/>
                </a:cxn>
                <a:cxn ang="0">
                  <a:pos x="32" y="16"/>
                </a:cxn>
                <a:cxn ang="0">
                  <a:pos x="32" y="22"/>
                </a:cxn>
                <a:cxn ang="0">
                  <a:pos x="12" y="22"/>
                </a:cxn>
                <a:cxn ang="0">
                  <a:pos x="28" y="40"/>
                </a:cxn>
              </a:cxnLst>
              <a:rect l="0" t="0" r="r" b="b"/>
              <a:pathLst>
                <a:path w="44" h="52">
                  <a:moveTo>
                    <a:pt x="28" y="40"/>
                  </a:moveTo>
                  <a:lnTo>
                    <a:pt x="24" y="42"/>
                  </a:lnTo>
                  <a:lnTo>
                    <a:pt x="20" y="42"/>
                  </a:lnTo>
                  <a:lnTo>
                    <a:pt x="16" y="40"/>
                  </a:lnTo>
                  <a:lnTo>
                    <a:pt x="14" y="36"/>
                  </a:lnTo>
                  <a:lnTo>
                    <a:pt x="12" y="30"/>
                  </a:lnTo>
                  <a:lnTo>
                    <a:pt x="44" y="30"/>
                  </a:lnTo>
                  <a:lnTo>
                    <a:pt x="44" y="16"/>
                  </a:lnTo>
                  <a:lnTo>
                    <a:pt x="38" y="8"/>
                  </a:lnTo>
                  <a:lnTo>
                    <a:pt x="32" y="2"/>
                  </a:lnTo>
                  <a:lnTo>
                    <a:pt x="22" y="0"/>
                  </a:lnTo>
                  <a:lnTo>
                    <a:pt x="12" y="2"/>
                  </a:lnTo>
                  <a:lnTo>
                    <a:pt x="6" y="8"/>
                  </a:lnTo>
                  <a:lnTo>
                    <a:pt x="2" y="16"/>
                  </a:lnTo>
                  <a:lnTo>
                    <a:pt x="0" y="26"/>
                  </a:lnTo>
                  <a:lnTo>
                    <a:pt x="0" y="36"/>
                  </a:lnTo>
                  <a:lnTo>
                    <a:pt x="4" y="44"/>
                  </a:lnTo>
                  <a:lnTo>
                    <a:pt x="8" y="48"/>
                  </a:lnTo>
                  <a:lnTo>
                    <a:pt x="12" y="50"/>
                  </a:lnTo>
                  <a:lnTo>
                    <a:pt x="22" y="52"/>
                  </a:lnTo>
                  <a:lnTo>
                    <a:pt x="30" y="52"/>
                  </a:lnTo>
                  <a:lnTo>
                    <a:pt x="36" y="48"/>
                  </a:lnTo>
                  <a:lnTo>
                    <a:pt x="40" y="44"/>
                  </a:lnTo>
                  <a:lnTo>
                    <a:pt x="44" y="38"/>
                  </a:lnTo>
                  <a:lnTo>
                    <a:pt x="32" y="36"/>
                  </a:lnTo>
                  <a:lnTo>
                    <a:pt x="30" y="40"/>
                  </a:lnTo>
                  <a:lnTo>
                    <a:pt x="28" y="40"/>
                  </a:lnTo>
                  <a:lnTo>
                    <a:pt x="12" y="22"/>
                  </a:lnTo>
                  <a:lnTo>
                    <a:pt x="14" y="18"/>
                  </a:lnTo>
                  <a:lnTo>
                    <a:pt x="16" y="14"/>
                  </a:lnTo>
                  <a:lnTo>
                    <a:pt x="18" y="12"/>
                  </a:lnTo>
                  <a:lnTo>
                    <a:pt x="22" y="10"/>
                  </a:lnTo>
                  <a:lnTo>
                    <a:pt x="26" y="10"/>
                  </a:lnTo>
                  <a:lnTo>
                    <a:pt x="30" y="14"/>
                  </a:lnTo>
                  <a:lnTo>
                    <a:pt x="32" y="16"/>
                  </a:lnTo>
                  <a:lnTo>
                    <a:pt x="32" y="22"/>
                  </a:lnTo>
                  <a:lnTo>
                    <a:pt x="12" y="22"/>
                  </a:lnTo>
                  <a:lnTo>
                    <a:pt x="28" y="40"/>
                  </a:lnTo>
                  <a:close/>
                </a:path>
              </a:pathLst>
            </a:custGeom>
            <a:solidFill>
              <a:srgbClr val="231F20"/>
            </a:solidFill>
            <a:ln w="9525">
              <a:noFill/>
              <a:round/>
              <a:headEnd/>
              <a:tailEnd/>
            </a:ln>
          </p:spPr>
          <p:txBody>
            <a:bodyPr/>
            <a:lstStyle/>
            <a:p>
              <a:endParaRPr lang="en-US"/>
            </a:p>
          </p:txBody>
        </p:sp>
        <p:sp>
          <p:nvSpPr>
            <p:cNvPr id="65593" name="Freeform 57"/>
            <p:cNvSpPr>
              <a:spLocks/>
            </p:cNvSpPr>
            <p:nvPr/>
          </p:nvSpPr>
          <p:spPr bwMode="auto">
            <a:xfrm>
              <a:off x="4696" y="2565"/>
              <a:ext cx="54" cy="70"/>
            </a:xfrm>
            <a:custGeom>
              <a:avLst/>
              <a:gdLst/>
              <a:ahLst/>
              <a:cxnLst>
                <a:cxn ang="0">
                  <a:pos x="14" y="70"/>
                </a:cxn>
                <a:cxn ang="0">
                  <a:pos x="14" y="40"/>
                </a:cxn>
                <a:cxn ang="0">
                  <a:pos x="40" y="40"/>
                </a:cxn>
                <a:cxn ang="0">
                  <a:pos x="40" y="70"/>
                </a:cxn>
                <a:cxn ang="0">
                  <a:pos x="54" y="70"/>
                </a:cxn>
                <a:cxn ang="0">
                  <a:pos x="54" y="0"/>
                </a:cxn>
                <a:cxn ang="0">
                  <a:pos x="40" y="0"/>
                </a:cxn>
                <a:cxn ang="0">
                  <a:pos x="40" y="28"/>
                </a:cxn>
                <a:cxn ang="0">
                  <a:pos x="14" y="28"/>
                </a:cxn>
                <a:cxn ang="0">
                  <a:pos x="14" y="0"/>
                </a:cxn>
                <a:cxn ang="0">
                  <a:pos x="0" y="0"/>
                </a:cxn>
                <a:cxn ang="0">
                  <a:pos x="0" y="70"/>
                </a:cxn>
                <a:cxn ang="0">
                  <a:pos x="12" y="70"/>
                </a:cxn>
                <a:cxn ang="0">
                  <a:pos x="14" y="70"/>
                </a:cxn>
              </a:cxnLst>
              <a:rect l="0" t="0" r="r" b="b"/>
              <a:pathLst>
                <a:path w="54" h="70">
                  <a:moveTo>
                    <a:pt x="14" y="70"/>
                  </a:moveTo>
                  <a:lnTo>
                    <a:pt x="14" y="40"/>
                  </a:lnTo>
                  <a:lnTo>
                    <a:pt x="40" y="40"/>
                  </a:lnTo>
                  <a:lnTo>
                    <a:pt x="40" y="70"/>
                  </a:lnTo>
                  <a:lnTo>
                    <a:pt x="54" y="70"/>
                  </a:lnTo>
                  <a:lnTo>
                    <a:pt x="54" y="0"/>
                  </a:lnTo>
                  <a:lnTo>
                    <a:pt x="40" y="0"/>
                  </a:lnTo>
                  <a:lnTo>
                    <a:pt x="40" y="28"/>
                  </a:lnTo>
                  <a:lnTo>
                    <a:pt x="14" y="28"/>
                  </a:lnTo>
                  <a:lnTo>
                    <a:pt x="14" y="0"/>
                  </a:lnTo>
                  <a:lnTo>
                    <a:pt x="0" y="0"/>
                  </a:lnTo>
                  <a:lnTo>
                    <a:pt x="0" y="70"/>
                  </a:lnTo>
                  <a:lnTo>
                    <a:pt x="12" y="70"/>
                  </a:lnTo>
                  <a:lnTo>
                    <a:pt x="14" y="70"/>
                  </a:lnTo>
                  <a:close/>
                </a:path>
              </a:pathLst>
            </a:custGeom>
            <a:solidFill>
              <a:srgbClr val="231F20"/>
            </a:solidFill>
            <a:ln w="9525">
              <a:noFill/>
              <a:round/>
              <a:headEnd/>
              <a:tailEnd/>
            </a:ln>
          </p:spPr>
          <p:txBody>
            <a:bodyPr/>
            <a:lstStyle/>
            <a:p>
              <a:endParaRPr lang="en-US"/>
            </a:p>
          </p:txBody>
        </p:sp>
        <p:sp>
          <p:nvSpPr>
            <p:cNvPr id="65594" name="Freeform 58"/>
            <p:cNvSpPr>
              <a:spLocks/>
            </p:cNvSpPr>
            <p:nvPr/>
          </p:nvSpPr>
          <p:spPr bwMode="auto">
            <a:xfrm>
              <a:off x="4762" y="2583"/>
              <a:ext cx="50" cy="52"/>
            </a:xfrm>
            <a:custGeom>
              <a:avLst/>
              <a:gdLst/>
              <a:ahLst/>
              <a:cxnLst>
                <a:cxn ang="0">
                  <a:pos x="2" y="40"/>
                </a:cxn>
                <a:cxn ang="0">
                  <a:pos x="6" y="46"/>
                </a:cxn>
                <a:cxn ang="0">
                  <a:pos x="12" y="50"/>
                </a:cxn>
                <a:cxn ang="0">
                  <a:pos x="18" y="52"/>
                </a:cxn>
                <a:cxn ang="0">
                  <a:pos x="24" y="52"/>
                </a:cxn>
                <a:cxn ang="0">
                  <a:pos x="34" y="50"/>
                </a:cxn>
                <a:cxn ang="0">
                  <a:pos x="42" y="44"/>
                </a:cxn>
                <a:cxn ang="0">
                  <a:pos x="48" y="36"/>
                </a:cxn>
                <a:cxn ang="0">
                  <a:pos x="50" y="26"/>
                </a:cxn>
                <a:cxn ang="0">
                  <a:pos x="48" y="16"/>
                </a:cxn>
                <a:cxn ang="0">
                  <a:pos x="42" y="8"/>
                </a:cxn>
                <a:cxn ang="0">
                  <a:pos x="34" y="2"/>
                </a:cxn>
                <a:cxn ang="0">
                  <a:pos x="24" y="0"/>
                </a:cxn>
                <a:cxn ang="0">
                  <a:pos x="18" y="0"/>
                </a:cxn>
                <a:cxn ang="0">
                  <a:pos x="12" y="4"/>
                </a:cxn>
                <a:cxn ang="0">
                  <a:pos x="6" y="8"/>
                </a:cxn>
                <a:cxn ang="0">
                  <a:pos x="2" y="12"/>
                </a:cxn>
                <a:cxn ang="0">
                  <a:pos x="0" y="18"/>
                </a:cxn>
                <a:cxn ang="0">
                  <a:pos x="0" y="26"/>
                </a:cxn>
                <a:cxn ang="0">
                  <a:pos x="0" y="34"/>
                </a:cxn>
                <a:cxn ang="0">
                  <a:pos x="0" y="40"/>
                </a:cxn>
                <a:cxn ang="0">
                  <a:pos x="2" y="40"/>
                </a:cxn>
                <a:cxn ang="0">
                  <a:pos x="16" y="14"/>
                </a:cxn>
                <a:cxn ang="0">
                  <a:pos x="20" y="12"/>
                </a:cxn>
                <a:cxn ang="0">
                  <a:pos x="24" y="10"/>
                </a:cxn>
                <a:cxn ang="0">
                  <a:pos x="28" y="12"/>
                </a:cxn>
                <a:cxn ang="0">
                  <a:pos x="32" y="14"/>
                </a:cxn>
                <a:cxn ang="0">
                  <a:pos x="36" y="20"/>
                </a:cxn>
                <a:cxn ang="0">
                  <a:pos x="36" y="26"/>
                </a:cxn>
                <a:cxn ang="0">
                  <a:pos x="36" y="32"/>
                </a:cxn>
                <a:cxn ang="0">
                  <a:pos x="32" y="38"/>
                </a:cxn>
                <a:cxn ang="0">
                  <a:pos x="28" y="40"/>
                </a:cxn>
                <a:cxn ang="0">
                  <a:pos x="24" y="42"/>
                </a:cxn>
                <a:cxn ang="0">
                  <a:pos x="20" y="40"/>
                </a:cxn>
                <a:cxn ang="0">
                  <a:pos x="16" y="38"/>
                </a:cxn>
                <a:cxn ang="0">
                  <a:pos x="14" y="32"/>
                </a:cxn>
                <a:cxn ang="0">
                  <a:pos x="12" y="26"/>
                </a:cxn>
                <a:cxn ang="0">
                  <a:pos x="14" y="20"/>
                </a:cxn>
                <a:cxn ang="0">
                  <a:pos x="16" y="14"/>
                </a:cxn>
                <a:cxn ang="0">
                  <a:pos x="2" y="40"/>
                </a:cxn>
              </a:cxnLst>
              <a:rect l="0" t="0" r="r" b="b"/>
              <a:pathLst>
                <a:path w="50" h="52">
                  <a:moveTo>
                    <a:pt x="2" y="40"/>
                  </a:moveTo>
                  <a:lnTo>
                    <a:pt x="6" y="46"/>
                  </a:lnTo>
                  <a:lnTo>
                    <a:pt x="12" y="50"/>
                  </a:lnTo>
                  <a:lnTo>
                    <a:pt x="18" y="52"/>
                  </a:lnTo>
                  <a:lnTo>
                    <a:pt x="24" y="52"/>
                  </a:lnTo>
                  <a:lnTo>
                    <a:pt x="34" y="50"/>
                  </a:lnTo>
                  <a:lnTo>
                    <a:pt x="42" y="44"/>
                  </a:lnTo>
                  <a:lnTo>
                    <a:pt x="48" y="36"/>
                  </a:lnTo>
                  <a:lnTo>
                    <a:pt x="50" y="26"/>
                  </a:lnTo>
                  <a:lnTo>
                    <a:pt x="48" y="16"/>
                  </a:lnTo>
                  <a:lnTo>
                    <a:pt x="42" y="8"/>
                  </a:lnTo>
                  <a:lnTo>
                    <a:pt x="34" y="2"/>
                  </a:lnTo>
                  <a:lnTo>
                    <a:pt x="24" y="0"/>
                  </a:lnTo>
                  <a:lnTo>
                    <a:pt x="18" y="0"/>
                  </a:lnTo>
                  <a:lnTo>
                    <a:pt x="12" y="4"/>
                  </a:lnTo>
                  <a:lnTo>
                    <a:pt x="6" y="8"/>
                  </a:lnTo>
                  <a:lnTo>
                    <a:pt x="2" y="12"/>
                  </a:lnTo>
                  <a:lnTo>
                    <a:pt x="0" y="18"/>
                  </a:lnTo>
                  <a:lnTo>
                    <a:pt x="0" y="26"/>
                  </a:lnTo>
                  <a:lnTo>
                    <a:pt x="0" y="34"/>
                  </a:lnTo>
                  <a:lnTo>
                    <a:pt x="0" y="40"/>
                  </a:lnTo>
                  <a:lnTo>
                    <a:pt x="2" y="40"/>
                  </a:lnTo>
                  <a:lnTo>
                    <a:pt x="16" y="14"/>
                  </a:lnTo>
                  <a:lnTo>
                    <a:pt x="20" y="12"/>
                  </a:lnTo>
                  <a:lnTo>
                    <a:pt x="24" y="10"/>
                  </a:lnTo>
                  <a:lnTo>
                    <a:pt x="28" y="12"/>
                  </a:lnTo>
                  <a:lnTo>
                    <a:pt x="32" y="14"/>
                  </a:lnTo>
                  <a:lnTo>
                    <a:pt x="36" y="20"/>
                  </a:lnTo>
                  <a:lnTo>
                    <a:pt x="36" y="26"/>
                  </a:lnTo>
                  <a:lnTo>
                    <a:pt x="36" y="32"/>
                  </a:lnTo>
                  <a:lnTo>
                    <a:pt x="32" y="38"/>
                  </a:lnTo>
                  <a:lnTo>
                    <a:pt x="28" y="40"/>
                  </a:lnTo>
                  <a:lnTo>
                    <a:pt x="24" y="42"/>
                  </a:lnTo>
                  <a:lnTo>
                    <a:pt x="20" y="40"/>
                  </a:lnTo>
                  <a:lnTo>
                    <a:pt x="16" y="38"/>
                  </a:lnTo>
                  <a:lnTo>
                    <a:pt x="14" y="32"/>
                  </a:lnTo>
                  <a:lnTo>
                    <a:pt x="12" y="26"/>
                  </a:lnTo>
                  <a:lnTo>
                    <a:pt x="14" y="20"/>
                  </a:lnTo>
                  <a:lnTo>
                    <a:pt x="16" y="14"/>
                  </a:lnTo>
                  <a:lnTo>
                    <a:pt x="2" y="40"/>
                  </a:lnTo>
                  <a:close/>
                </a:path>
              </a:pathLst>
            </a:custGeom>
            <a:solidFill>
              <a:srgbClr val="231F20"/>
            </a:solidFill>
            <a:ln w="9525">
              <a:noFill/>
              <a:round/>
              <a:headEnd/>
              <a:tailEnd/>
            </a:ln>
          </p:spPr>
          <p:txBody>
            <a:bodyPr/>
            <a:lstStyle/>
            <a:p>
              <a:endParaRPr lang="en-US"/>
            </a:p>
          </p:txBody>
        </p:sp>
        <p:sp>
          <p:nvSpPr>
            <p:cNvPr id="65595" name="Freeform 59"/>
            <p:cNvSpPr>
              <a:spLocks/>
            </p:cNvSpPr>
            <p:nvPr/>
          </p:nvSpPr>
          <p:spPr bwMode="auto">
            <a:xfrm>
              <a:off x="4820" y="2585"/>
              <a:ext cx="44" cy="50"/>
            </a:xfrm>
            <a:custGeom>
              <a:avLst/>
              <a:gdLst/>
              <a:ahLst/>
              <a:cxnLst>
                <a:cxn ang="0">
                  <a:pos x="44" y="50"/>
                </a:cxn>
                <a:cxn ang="0">
                  <a:pos x="44" y="0"/>
                </a:cxn>
                <a:cxn ang="0">
                  <a:pos x="32" y="0"/>
                </a:cxn>
                <a:cxn ang="0">
                  <a:pos x="32" y="20"/>
                </a:cxn>
                <a:cxn ang="0">
                  <a:pos x="32" y="34"/>
                </a:cxn>
                <a:cxn ang="0">
                  <a:pos x="28" y="38"/>
                </a:cxn>
                <a:cxn ang="0">
                  <a:pos x="22" y="40"/>
                </a:cxn>
                <a:cxn ang="0">
                  <a:pos x="16" y="38"/>
                </a:cxn>
                <a:cxn ang="0">
                  <a:pos x="14" y="36"/>
                </a:cxn>
                <a:cxn ang="0">
                  <a:pos x="14" y="22"/>
                </a:cxn>
                <a:cxn ang="0">
                  <a:pos x="14" y="0"/>
                </a:cxn>
                <a:cxn ang="0">
                  <a:pos x="0" y="0"/>
                </a:cxn>
                <a:cxn ang="0">
                  <a:pos x="0" y="30"/>
                </a:cxn>
                <a:cxn ang="0">
                  <a:pos x="2" y="42"/>
                </a:cxn>
                <a:cxn ang="0">
                  <a:pos x="4" y="46"/>
                </a:cxn>
                <a:cxn ang="0">
                  <a:pos x="8" y="48"/>
                </a:cxn>
                <a:cxn ang="0">
                  <a:pos x="16" y="50"/>
                </a:cxn>
                <a:cxn ang="0">
                  <a:pos x="26" y="48"/>
                </a:cxn>
                <a:cxn ang="0">
                  <a:pos x="32" y="42"/>
                </a:cxn>
                <a:cxn ang="0">
                  <a:pos x="32" y="50"/>
                </a:cxn>
                <a:cxn ang="0">
                  <a:pos x="42" y="50"/>
                </a:cxn>
                <a:cxn ang="0">
                  <a:pos x="44" y="50"/>
                </a:cxn>
              </a:cxnLst>
              <a:rect l="0" t="0" r="r" b="b"/>
              <a:pathLst>
                <a:path w="44" h="50">
                  <a:moveTo>
                    <a:pt x="44" y="50"/>
                  </a:moveTo>
                  <a:lnTo>
                    <a:pt x="44" y="0"/>
                  </a:lnTo>
                  <a:lnTo>
                    <a:pt x="32" y="0"/>
                  </a:lnTo>
                  <a:lnTo>
                    <a:pt x="32" y="20"/>
                  </a:lnTo>
                  <a:lnTo>
                    <a:pt x="32" y="34"/>
                  </a:lnTo>
                  <a:lnTo>
                    <a:pt x="28" y="38"/>
                  </a:lnTo>
                  <a:lnTo>
                    <a:pt x="22" y="40"/>
                  </a:lnTo>
                  <a:lnTo>
                    <a:pt x="16" y="38"/>
                  </a:lnTo>
                  <a:lnTo>
                    <a:pt x="14" y="36"/>
                  </a:lnTo>
                  <a:lnTo>
                    <a:pt x="14" y="22"/>
                  </a:lnTo>
                  <a:lnTo>
                    <a:pt x="14" y="0"/>
                  </a:lnTo>
                  <a:lnTo>
                    <a:pt x="0" y="0"/>
                  </a:lnTo>
                  <a:lnTo>
                    <a:pt x="0" y="30"/>
                  </a:lnTo>
                  <a:lnTo>
                    <a:pt x="2" y="42"/>
                  </a:lnTo>
                  <a:lnTo>
                    <a:pt x="4" y="46"/>
                  </a:lnTo>
                  <a:lnTo>
                    <a:pt x="8" y="48"/>
                  </a:lnTo>
                  <a:lnTo>
                    <a:pt x="16" y="50"/>
                  </a:lnTo>
                  <a:lnTo>
                    <a:pt x="26" y="48"/>
                  </a:lnTo>
                  <a:lnTo>
                    <a:pt x="32" y="42"/>
                  </a:lnTo>
                  <a:lnTo>
                    <a:pt x="32" y="50"/>
                  </a:lnTo>
                  <a:lnTo>
                    <a:pt x="42" y="50"/>
                  </a:lnTo>
                  <a:lnTo>
                    <a:pt x="44" y="50"/>
                  </a:lnTo>
                  <a:close/>
                </a:path>
              </a:pathLst>
            </a:custGeom>
            <a:solidFill>
              <a:srgbClr val="231F20"/>
            </a:solidFill>
            <a:ln w="9525">
              <a:noFill/>
              <a:round/>
              <a:headEnd/>
              <a:tailEnd/>
            </a:ln>
          </p:spPr>
          <p:txBody>
            <a:bodyPr/>
            <a:lstStyle/>
            <a:p>
              <a:endParaRPr lang="en-US"/>
            </a:p>
          </p:txBody>
        </p:sp>
        <p:sp>
          <p:nvSpPr>
            <p:cNvPr id="65596" name="Freeform 60"/>
            <p:cNvSpPr>
              <a:spLocks/>
            </p:cNvSpPr>
            <p:nvPr/>
          </p:nvSpPr>
          <p:spPr bwMode="auto">
            <a:xfrm>
              <a:off x="4878" y="2583"/>
              <a:ext cx="30" cy="52"/>
            </a:xfrm>
            <a:custGeom>
              <a:avLst/>
              <a:gdLst/>
              <a:ahLst/>
              <a:cxnLst>
                <a:cxn ang="0">
                  <a:pos x="12" y="36"/>
                </a:cxn>
                <a:cxn ang="0">
                  <a:pos x="14" y="18"/>
                </a:cxn>
                <a:cxn ang="0">
                  <a:pos x="16" y="14"/>
                </a:cxn>
                <a:cxn ang="0">
                  <a:pos x="20" y="12"/>
                </a:cxn>
                <a:cxn ang="0">
                  <a:pos x="26" y="14"/>
                </a:cxn>
                <a:cxn ang="0">
                  <a:pos x="30" y="2"/>
                </a:cxn>
                <a:cxn ang="0">
                  <a:pos x="26" y="0"/>
                </a:cxn>
                <a:cxn ang="0">
                  <a:pos x="22" y="0"/>
                </a:cxn>
                <a:cxn ang="0">
                  <a:pos x="16" y="2"/>
                </a:cxn>
                <a:cxn ang="0">
                  <a:pos x="12" y="8"/>
                </a:cxn>
                <a:cxn ang="0">
                  <a:pos x="12" y="2"/>
                </a:cxn>
                <a:cxn ang="0">
                  <a:pos x="0" y="2"/>
                </a:cxn>
                <a:cxn ang="0">
                  <a:pos x="0" y="52"/>
                </a:cxn>
                <a:cxn ang="0">
                  <a:pos x="12" y="52"/>
                </a:cxn>
                <a:cxn ang="0">
                  <a:pos x="12" y="38"/>
                </a:cxn>
                <a:cxn ang="0">
                  <a:pos x="12" y="36"/>
                </a:cxn>
              </a:cxnLst>
              <a:rect l="0" t="0" r="r" b="b"/>
              <a:pathLst>
                <a:path w="30" h="52">
                  <a:moveTo>
                    <a:pt x="12" y="36"/>
                  </a:moveTo>
                  <a:lnTo>
                    <a:pt x="14" y="18"/>
                  </a:lnTo>
                  <a:lnTo>
                    <a:pt x="16" y="14"/>
                  </a:lnTo>
                  <a:lnTo>
                    <a:pt x="20" y="12"/>
                  </a:lnTo>
                  <a:lnTo>
                    <a:pt x="26" y="14"/>
                  </a:lnTo>
                  <a:lnTo>
                    <a:pt x="30" y="2"/>
                  </a:lnTo>
                  <a:lnTo>
                    <a:pt x="26" y="0"/>
                  </a:lnTo>
                  <a:lnTo>
                    <a:pt x="22" y="0"/>
                  </a:lnTo>
                  <a:lnTo>
                    <a:pt x="16" y="2"/>
                  </a:lnTo>
                  <a:lnTo>
                    <a:pt x="12" y="8"/>
                  </a:lnTo>
                  <a:lnTo>
                    <a:pt x="12" y="2"/>
                  </a:lnTo>
                  <a:lnTo>
                    <a:pt x="0" y="2"/>
                  </a:lnTo>
                  <a:lnTo>
                    <a:pt x="0" y="52"/>
                  </a:lnTo>
                  <a:lnTo>
                    <a:pt x="12" y="52"/>
                  </a:lnTo>
                  <a:lnTo>
                    <a:pt x="12" y="38"/>
                  </a:lnTo>
                  <a:lnTo>
                    <a:pt x="12" y="36"/>
                  </a:lnTo>
                  <a:close/>
                </a:path>
              </a:pathLst>
            </a:custGeom>
            <a:solidFill>
              <a:srgbClr val="231F20"/>
            </a:solidFill>
            <a:ln w="9525">
              <a:noFill/>
              <a:round/>
              <a:headEnd/>
              <a:tailEnd/>
            </a:ln>
          </p:spPr>
          <p:txBody>
            <a:bodyPr/>
            <a:lstStyle/>
            <a:p>
              <a:endParaRPr lang="en-US"/>
            </a:p>
          </p:txBody>
        </p:sp>
        <p:sp>
          <p:nvSpPr>
            <p:cNvPr id="65597" name="Freeform 61"/>
            <p:cNvSpPr>
              <a:spLocks/>
            </p:cNvSpPr>
            <p:nvPr/>
          </p:nvSpPr>
          <p:spPr bwMode="auto">
            <a:xfrm>
              <a:off x="4910" y="2583"/>
              <a:ext cx="44" cy="52"/>
            </a:xfrm>
            <a:custGeom>
              <a:avLst/>
              <a:gdLst/>
              <a:ahLst/>
              <a:cxnLst>
                <a:cxn ang="0">
                  <a:pos x="8" y="48"/>
                </a:cxn>
                <a:cxn ang="0">
                  <a:pos x="14" y="52"/>
                </a:cxn>
                <a:cxn ang="0">
                  <a:pos x="22" y="52"/>
                </a:cxn>
                <a:cxn ang="0">
                  <a:pos x="32" y="50"/>
                </a:cxn>
                <a:cxn ang="0">
                  <a:pos x="40" y="48"/>
                </a:cxn>
                <a:cxn ang="0">
                  <a:pos x="44" y="42"/>
                </a:cxn>
                <a:cxn ang="0">
                  <a:pos x="44" y="36"/>
                </a:cxn>
                <a:cxn ang="0">
                  <a:pos x="44" y="30"/>
                </a:cxn>
                <a:cxn ang="0">
                  <a:pos x="40" y="26"/>
                </a:cxn>
                <a:cxn ang="0">
                  <a:pos x="36" y="22"/>
                </a:cxn>
                <a:cxn ang="0">
                  <a:pos x="26" y="20"/>
                </a:cxn>
                <a:cxn ang="0">
                  <a:pos x="14" y="16"/>
                </a:cxn>
                <a:cxn ang="0">
                  <a:pos x="14" y="14"/>
                </a:cxn>
                <a:cxn ang="0">
                  <a:pos x="14" y="12"/>
                </a:cxn>
                <a:cxn ang="0">
                  <a:pos x="22" y="10"/>
                </a:cxn>
                <a:cxn ang="0">
                  <a:pos x="28" y="12"/>
                </a:cxn>
                <a:cxn ang="0">
                  <a:pos x="32" y="16"/>
                </a:cxn>
                <a:cxn ang="0">
                  <a:pos x="44" y="14"/>
                </a:cxn>
                <a:cxn ang="0">
                  <a:pos x="40" y="8"/>
                </a:cxn>
                <a:cxn ang="0">
                  <a:pos x="36" y="4"/>
                </a:cxn>
                <a:cxn ang="0">
                  <a:pos x="30" y="0"/>
                </a:cxn>
                <a:cxn ang="0">
                  <a:pos x="22" y="0"/>
                </a:cxn>
                <a:cxn ang="0">
                  <a:pos x="12" y="2"/>
                </a:cxn>
                <a:cxn ang="0">
                  <a:pos x="6" y="4"/>
                </a:cxn>
                <a:cxn ang="0">
                  <a:pos x="2" y="10"/>
                </a:cxn>
                <a:cxn ang="0">
                  <a:pos x="2" y="16"/>
                </a:cxn>
                <a:cxn ang="0">
                  <a:pos x="4" y="22"/>
                </a:cxn>
                <a:cxn ang="0">
                  <a:pos x="8" y="26"/>
                </a:cxn>
                <a:cxn ang="0">
                  <a:pos x="14" y="30"/>
                </a:cxn>
                <a:cxn ang="0">
                  <a:pos x="26" y="34"/>
                </a:cxn>
                <a:cxn ang="0">
                  <a:pos x="32" y="34"/>
                </a:cxn>
                <a:cxn ang="0">
                  <a:pos x="32" y="38"/>
                </a:cxn>
                <a:cxn ang="0">
                  <a:pos x="30" y="40"/>
                </a:cxn>
                <a:cxn ang="0">
                  <a:pos x="28" y="42"/>
                </a:cxn>
                <a:cxn ang="0">
                  <a:pos x="22" y="42"/>
                </a:cxn>
                <a:cxn ang="0">
                  <a:pos x="18" y="42"/>
                </a:cxn>
                <a:cxn ang="0">
                  <a:pos x="16" y="40"/>
                </a:cxn>
                <a:cxn ang="0">
                  <a:pos x="12" y="34"/>
                </a:cxn>
                <a:cxn ang="0">
                  <a:pos x="0" y="36"/>
                </a:cxn>
                <a:cxn ang="0">
                  <a:pos x="2" y="44"/>
                </a:cxn>
                <a:cxn ang="0">
                  <a:pos x="6" y="48"/>
                </a:cxn>
                <a:cxn ang="0">
                  <a:pos x="8" y="48"/>
                </a:cxn>
              </a:cxnLst>
              <a:rect l="0" t="0" r="r" b="b"/>
              <a:pathLst>
                <a:path w="44" h="52">
                  <a:moveTo>
                    <a:pt x="8" y="48"/>
                  </a:moveTo>
                  <a:lnTo>
                    <a:pt x="14" y="52"/>
                  </a:lnTo>
                  <a:lnTo>
                    <a:pt x="22" y="52"/>
                  </a:lnTo>
                  <a:lnTo>
                    <a:pt x="32" y="50"/>
                  </a:lnTo>
                  <a:lnTo>
                    <a:pt x="40" y="48"/>
                  </a:lnTo>
                  <a:lnTo>
                    <a:pt x="44" y="42"/>
                  </a:lnTo>
                  <a:lnTo>
                    <a:pt x="44" y="36"/>
                  </a:lnTo>
                  <a:lnTo>
                    <a:pt x="44" y="30"/>
                  </a:lnTo>
                  <a:lnTo>
                    <a:pt x="40" y="26"/>
                  </a:lnTo>
                  <a:lnTo>
                    <a:pt x="36" y="22"/>
                  </a:lnTo>
                  <a:lnTo>
                    <a:pt x="26" y="20"/>
                  </a:lnTo>
                  <a:lnTo>
                    <a:pt x="14" y="16"/>
                  </a:lnTo>
                  <a:lnTo>
                    <a:pt x="14" y="14"/>
                  </a:lnTo>
                  <a:lnTo>
                    <a:pt x="14" y="12"/>
                  </a:lnTo>
                  <a:lnTo>
                    <a:pt x="22" y="10"/>
                  </a:lnTo>
                  <a:lnTo>
                    <a:pt x="28" y="12"/>
                  </a:lnTo>
                  <a:lnTo>
                    <a:pt x="32" y="16"/>
                  </a:lnTo>
                  <a:lnTo>
                    <a:pt x="44" y="14"/>
                  </a:lnTo>
                  <a:lnTo>
                    <a:pt x="40" y="8"/>
                  </a:lnTo>
                  <a:lnTo>
                    <a:pt x="36" y="4"/>
                  </a:lnTo>
                  <a:lnTo>
                    <a:pt x="30" y="0"/>
                  </a:lnTo>
                  <a:lnTo>
                    <a:pt x="22" y="0"/>
                  </a:lnTo>
                  <a:lnTo>
                    <a:pt x="12" y="2"/>
                  </a:lnTo>
                  <a:lnTo>
                    <a:pt x="6" y="4"/>
                  </a:lnTo>
                  <a:lnTo>
                    <a:pt x="2" y="10"/>
                  </a:lnTo>
                  <a:lnTo>
                    <a:pt x="2" y="16"/>
                  </a:lnTo>
                  <a:lnTo>
                    <a:pt x="4" y="22"/>
                  </a:lnTo>
                  <a:lnTo>
                    <a:pt x="8" y="26"/>
                  </a:lnTo>
                  <a:lnTo>
                    <a:pt x="14" y="30"/>
                  </a:lnTo>
                  <a:lnTo>
                    <a:pt x="26" y="34"/>
                  </a:lnTo>
                  <a:lnTo>
                    <a:pt x="32" y="34"/>
                  </a:lnTo>
                  <a:lnTo>
                    <a:pt x="32" y="38"/>
                  </a:lnTo>
                  <a:lnTo>
                    <a:pt x="30" y="40"/>
                  </a:lnTo>
                  <a:lnTo>
                    <a:pt x="28" y="42"/>
                  </a:lnTo>
                  <a:lnTo>
                    <a:pt x="22" y="42"/>
                  </a:lnTo>
                  <a:lnTo>
                    <a:pt x="18" y="42"/>
                  </a:lnTo>
                  <a:lnTo>
                    <a:pt x="16" y="40"/>
                  </a:lnTo>
                  <a:lnTo>
                    <a:pt x="12" y="34"/>
                  </a:lnTo>
                  <a:lnTo>
                    <a:pt x="0" y="36"/>
                  </a:lnTo>
                  <a:lnTo>
                    <a:pt x="2" y="44"/>
                  </a:lnTo>
                  <a:lnTo>
                    <a:pt x="6" y="48"/>
                  </a:lnTo>
                  <a:lnTo>
                    <a:pt x="8" y="48"/>
                  </a:lnTo>
                  <a:close/>
                </a:path>
              </a:pathLst>
            </a:custGeom>
            <a:solidFill>
              <a:srgbClr val="231F20"/>
            </a:solidFill>
            <a:ln w="9525">
              <a:noFill/>
              <a:round/>
              <a:headEnd/>
              <a:tailEnd/>
            </a:ln>
          </p:spPr>
          <p:txBody>
            <a:bodyPr/>
            <a:lstStyle/>
            <a:p>
              <a:endParaRPr lang="en-US"/>
            </a:p>
          </p:txBody>
        </p:sp>
        <p:sp>
          <p:nvSpPr>
            <p:cNvPr id="65598" name="Rectangle 62"/>
            <p:cNvSpPr>
              <a:spLocks noChangeArrowheads="1"/>
            </p:cNvSpPr>
            <p:nvPr/>
          </p:nvSpPr>
          <p:spPr bwMode="auto">
            <a:xfrm>
              <a:off x="466" y="2877"/>
              <a:ext cx="592" cy="32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pitchFamily="34" charset="0"/>
                </a:rPr>
                <a:t>ATP stored in</a:t>
              </a:r>
            </a:p>
            <a:p>
              <a:r>
                <a:rPr lang="en-US" sz="1200" b="1">
                  <a:solidFill>
                    <a:srgbClr val="231F20"/>
                  </a:solidFill>
                  <a:latin typeface="Arial" pitchFamily="34" charset="0"/>
                </a:rPr>
                <a:t>muscles is</a:t>
              </a:r>
              <a:endParaRPr lang="en-US" sz="1800" b="1">
                <a:latin typeface="Arial" pitchFamily="34" charset="0"/>
              </a:endParaRPr>
            </a:p>
            <a:p>
              <a:r>
                <a:rPr lang="en-US" sz="1200" b="1">
                  <a:solidFill>
                    <a:srgbClr val="231F20"/>
                  </a:solidFill>
                  <a:latin typeface="Arial" pitchFamily="34" charset="0"/>
                </a:rPr>
                <a:t>used first.</a:t>
              </a:r>
              <a:endParaRPr lang="en-US" sz="1800" b="1">
                <a:latin typeface="Arial" pitchFamily="34" charset="0"/>
              </a:endParaRPr>
            </a:p>
          </p:txBody>
        </p:sp>
        <p:sp>
          <p:nvSpPr>
            <p:cNvPr id="65599" name="Rectangle 63"/>
            <p:cNvSpPr>
              <a:spLocks noChangeArrowheads="1"/>
            </p:cNvSpPr>
            <p:nvPr/>
          </p:nvSpPr>
          <p:spPr bwMode="auto">
            <a:xfrm>
              <a:off x="1222" y="2877"/>
              <a:ext cx="617" cy="436"/>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pitchFamily="34" charset="0"/>
                </a:rPr>
                <a:t>ATP is formed</a:t>
              </a:r>
            </a:p>
            <a:p>
              <a:r>
                <a:rPr lang="en-US" sz="1200" b="1">
                  <a:solidFill>
                    <a:srgbClr val="231F20"/>
                  </a:solidFill>
                  <a:latin typeface="Arial" pitchFamily="34" charset="0"/>
                </a:rPr>
                <a:t>from creatine</a:t>
              </a:r>
              <a:endParaRPr lang="en-US" sz="1800" b="1">
                <a:latin typeface="Arial" pitchFamily="34" charset="0"/>
              </a:endParaRPr>
            </a:p>
            <a:p>
              <a:r>
                <a:rPr lang="en-US" sz="1200" b="1">
                  <a:solidFill>
                    <a:srgbClr val="231F20"/>
                  </a:solidFill>
                  <a:latin typeface="Arial" pitchFamily="34" charset="0"/>
                </a:rPr>
                <a:t>Phosphate</a:t>
              </a:r>
            </a:p>
            <a:p>
              <a:r>
                <a:rPr lang="en-US" sz="1200" b="1">
                  <a:solidFill>
                    <a:srgbClr val="231F20"/>
                  </a:solidFill>
                  <a:latin typeface="Arial" pitchFamily="34" charset="0"/>
                </a:rPr>
                <a:t>and ADP.</a:t>
              </a:r>
            </a:p>
          </p:txBody>
        </p:sp>
        <p:sp>
          <p:nvSpPr>
            <p:cNvPr id="65600" name="Rectangle 64"/>
            <p:cNvSpPr>
              <a:spLocks noChangeArrowheads="1"/>
            </p:cNvSpPr>
            <p:nvPr/>
          </p:nvSpPr>
          <p:spPr bwMode="auto">
            <a:xfrm>
              <a:off x="2104" y="2877"/>
              <a:ext cx="1643" cy="32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pitchFamily="34" charset="0"/>
                </a:rPr>
                <a:t>Glycogen stored in muscles is broken</a:t>
              </a:r>
            </a:p>
            <a:p>
              <a:r>
                <a:rPr lang="en-US" sz="1200" b="1">
                  <a:solidFill>
                    <a:srgbClr val="231F20"/>
                  </a:solidFill>
                  <a:latin typeface="Arial" pitchFamily="34" charset="0"/>
                </a:rPr>
                <a:t>down to glucose, which is oxidized to</a:t>
              </a:r>
              <a:endParaRPr lang="en-US" sz="1800" b="1">
                <a:latin typeface="Arial" pitchFamily="34" charset="0"/>
              </a:endParaRPr>
            </a:p>
            <a:p>
              <a:r>
                <a:rPr lang="en-US" sz="1200" b="1">
                  <a:solidFill>
                    <a:srgbClr val="231F20"/>
                  </a:solidFill>
                  <a:latin typeface="Arial" pitchFamily="34" charset="0"/>
                </a:rPr>
                <a:t>generate ATP.</a:t>
              </a:r>
              <a:endParaRPr lang="en-US" sz="1800" b="1">
                <a:latin typeface="Arial" pitchFamily="34" charset="0"/>
              </a:endParaRPr>
            </a:p>
          </p:txBody>
        </p:sp>
        <p:sp>
          <p:nvSpPr>
            <p:cNvPr id="65601" name="Rectangle 65"/>
            <p:cNvSpPr>
              <a:spLocks noChangeArrowheads="1"/>
            </p:cNvSpPr>
            <p:nvPr/>
          </p:nvSpPr>
          <p:spPr bwMode="auto">
            <a:xfrm>
              <a:off x="4220" y="2889"/>
              <a:ext cx="1138" cy="1090"/>
            </a:xfrm>
            <a:prstGeom prst="rect">
              <a:avLst/>
            </a:prstGeom>
            <a:noFill/>
            <a:ln w="9525">
              <a:noFill/>
              <a:miter lim="800000"/>
              <a:headEnd/>
              <a:tailEnd/>
            </a:ln>
          </p:spPr>
          <p:txBody>
            <a:bodyPr wrap="none" lIns="0" tIns="0" rIns="0" bIns="0">
              <a:spAutoFit/>
            </a:bodyPr>
            <a:lstStyle/>
            <a:p>
              <a:r>
                <a:rPr lang="en-US" sz="1200" b="1">
                  <a:latin typeface="Arial" pitchFamily="34" charset="0"/>
                </a:rPr>
                <a:t>ATP is generated by</a:t>
              </a:r>
            </a:p>
            <a:p>
              <a:r>
                <a:rPr lang="en-US" sz="1200" b="1">
                  <a:latin typeface="Arial" pitchFamily="34" charset="0"/>
                </a:rPr>
                <a:t>breakdown of several</a:t>
              </a:r>
            </a:p>
            <a:p>
              <a:r>
                <a:rPr lang="en-US" sz="1200" b="1">
                  <a:latin typeface="Arial" pitchFamily="34" charset="0"/>
                </a:rPr>
                <a:t>nutrient energy fuels by</a:t>
              </a:r>
            </a:p>
            <a:p>
              <a:r>
                <a:rPr lang="en-US" sz="1200" b="1">
                  <a:latin typeface="Arial" pitchFamily="34" charset="0"/>
                </a:rPr>
                <a:t>aerobic pathway. This</a:t>
              </a:r>
            </a:p>
            <a:p>
              <a:r>
                <a:rPr lang="en-US" sz="1200" b="1">
                  <a:latin typeface="Arial" pitchFamily="34" charset="0"/>
                </a:rPr>
                <a:t>pathway uses oxygen</a:t>
              </a:r>
            </a:p>
            <a:p>
              <a:r>
                <a:rPr lang="en-US" sz="1200" b="1">
                  <a:latin typeface="Arial" pitchFamily="34" charset="0"/>
                </a:rPr>
                <a:t>released from myoglobin</a:t>
              </a:r>
            </a:p>
            <a:p>
              <a:r>
                <a:rPr lang="en-US" sz="1200" b="1">
                  <a:latin typeface="Arial" pitchFamily="34" charset="0"/>
                </a:rPr>
                <a:t>or delivered in the blood</a:t>
              </a:r>
            </a:p>
            <a:p>
              <a:r>
                <a:rPr lang="en-US" sz="1200" b="1">
                  <a:latin typeface="Arial" pitchFamily="34" charset="0"/>
                </a:rPr>
                <a:t>by hemoglobin. When it</a:t>
              </a:r>
            </a:p>
            <a:p>
              <a:r>
                <a:rPr lang="en-US" sz="1200" b="1">
                  <a:latin typeface="Arial" pitchFamily="34" charset="0"/>
                </a:rPr>
                <a:t>ends, the oxygen deficit is</a:t>
              </a:r>
            </a:p>
            <a:p>
              <a:r>
                <a:rPr lang="en-US" sz="1200" b="1">
                  <a:latin typeface="Arial" pitchFamily="34" charset="0"/>
                </a:rPr>
                <a:t>paid back.</a:t>
              </a:r>
            </a:p>
          </p:txBody>
        </p:sp>
        <p:sp>
          <p:nvSpPr>
            <p:cNvPr id="65602" name="AutoShape 66"/>
            <p:cNvSpPr>
              <a:spLocks/>
            </p:cNvSpPr>
            <p:nvPr/>
          </p:nvSpPr>
          <p:spPr bwMode="auto">
            <a:xfrm rot="5400000">
              <a:off x="752" y="2390"/>
              <a:ext cx="44" cy="747"/>
            </a:xfrm>
            <a:prstGeom prst="rightBracket">
              <a:avLst>
                <a:gd name="adj" fmla="val 0"/>
              </a:avLst>
            </a:prstGeom>
            <a:noFill/>
            <a:ln w="12700">
              <a:solidFill>
                <a:schemeClr val="tx1"/>
              </a:solidFill>
              <a:round/>
              <a:headEnd/>
              <a:tailEnd/>
            </a:ln>
            <a:effectLst/>
          </p:spPr>
          <p:txBody>
            <a:bodyPr wrap="none" anchor="ctr"/>
            <a:lstStyle/>
            <a:p>
              <a:endParaRPr lang="en-US"/>
            </a:p>
          </p:txBody>
        </p:sp>
        <p:sp>
          <p:nvSpPr>
            <p:cNvPr id="65603" name="AutoShape 67"/>
            <p:cNvSpPr>
              <a:spLocks/>
            </p:cNvSpPr>
            <p:nvPr/>
          </p:nvSpPr>
          <p:spPr bwMode="auto">
            <a:xfrm rot="5400000">
              <a:off x="1516" y="2404"/>
              <a:ext cx="44" cy="716"/>
            </a:xfrm>
            <a:prstGeom prst="rightBracket">
              <a:avLst>
                <a:gd name="adj" fmla="val 0"/>
              </a:avLst>
            </a:prstGeom>
            <a:noFill/>
            <a:ln w="12700">
              <a:solidFill>
                <a:schemeClr val="tx1"/>
              </a:solidFill>
              <a:round/>
              <a:headEnd/>
              <a:tailEnd/>
            </a:ln>
            <a:effectLst/>
          </p:spPr>
          <p:txBody>
            <a:bodyPr wrap="none" anchor="ctr"/>
            <a:lstStyle/>
            <a:p>
              <a:endParaRPr lang="en-US"/>
            </a:p>
          </p:txBody>
        </p:sp>
        <p:sp>
          <p:nvSpPr>
            <p:cNvPr id="65604" name="AutoShape 68"/>
            <p:cNvSpPr>
              <a:spLocks/>
            </p:cNvSpPr>
            <p:nvPr/>
          </p:nvSpPr>
          <p:spPr bwMode="auto">
            <a:xfrm rot="5400000">
              <a:off x="2948" y="1734"/>
              <a:ext cx="39" cy="2066"/>
            </a:xfrm>
            <a:prstGeom prst="rightBracket">
              <a:avLst>
                <a:gd name="adj" fmla="val 0"/>
              </a:avLst>
            </a:prstGeom>
            <a:noFill/>
            <a:ln w="12700">
              <a:solidFill>
                <a:schemeClr val="tx1"/>
              </a:solidFill>
              <a:round/>
              <a:headEnd/>
              <a:tailEnd/>
            </a:ln>
            <a:effectLst/>
          </p:spPr>
          <p:txBody>
            <a:bodyPr wrap="none" anchor="ctr"/>
            <a:lstStyle/>
            <a:p>
              <a:endParaRPr lang="en-US"/>
            </a:p>
          </p:txBody>
        </p:sp>
        <p:sp>
          <p:nvSpPr>
            <p:cNvPr id="65605" name="AutoShape 69"/>
            <p:cNvSpPr>
              <a:spLocks/>
            </p:cNvSpPr>
            <p:nvPr/>
          </p:nvSpPr>
          <p:spPr bwMode="auto">
            <a:xfrm rot="5400000">
              <a:off x="4789" y="2236"/>
              <a:ext cx="40" cy="1055"/>
            </a:xfrm>
            <a:prstGeom prst="rightBracket">
              <a:avLst>
                <a:gd name="adj" fmla="val 0"/>
              </a:avLst>
            </a:prstGeom>
            <a:noFill/>
            <a:ln w="12700">
              <a:solidFill>
                <a:schemeClr val="tx1"/>
              </a:solidFill>
              <a:round/>
              <a:headEnd/>
              <a:tailEnd/>
            </a:ln>
            <a:effectLst/>
          </p:spPr>
          <p:txBody>
            <a:bodyPr wrap="none" anchor="ctr"/>
            <a:lstStyle/>
            <a:p>
              <a:endParaRPr lang="en-US"/>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Rectangle 6"/>
          <p:cNvSpPr>
            <a:spLocks noGrp="1" noChangeArrowheads="1"/>
          </p:cNvSpPr>
          <p:nvPr>
            <p:ph type="title"/>
          </p:nvPr>
        </p:nvSpPr>
        <p:spPr/>
        <p:txBody>
          <a:bodyPr/>
          <a:lstStyle/>
          <a:p>
            <a:r>
              <a:rPr lang="en-US"/>
              <a:t>Muscle Fatigue</a:t>
            </a:r>
          </a:p>
        </p:txBody>
      </p:sp>
      <p:sp>
        <p:nvSpPr>
          <p:cNvPr id="55303" name="Rectangle 7"/>
          <p:cNvSpPr>
            <a:spLocks noGrp="1" noChangeArrowheads="1"/>
          </p:cNvSpPr>
          <p:nvPr>
            <p:ph type="body" idx="1"/>
          </p:nvPr>
        </p:nvSpPr>
        <p:spPr/>
        <p:txBody>
          <a:bodyPr/>
          <a:lstStyle/>
          <a:p>
            <a:pPr marL="344488" indent="-344488">
              <a:lnSpc>
                <a:spcPct val="90000"/>
              </a:lnSpc>
            </a:pPr>
            <a:r>
              <a:rPr lang="en-US" dirty="0"/>
              <a:t>Physiological inability to contract</a:t>
            </a:r>
          </a:p>
          <a:p>
            <a:pPr marL="344488" indent="-344488">
              <a:lnSpc>
                <a:spcPct val="90000"/>
              </a:lnSpc>
            </a:pPr>
            <a:r>
              <a:rPr lang="en-US" dirty="0"/>
              <a:t>Occurs when:</a:t>
            </a:r>
          </a:p>
          <a:p>
            <a:pPr lvl="1">
              <a:lnSpc>
                <a:spcPct val="90000"/>
              </a:lnSpc>
            </a:pPr>
            <a:r>
              <a:rPr lang="en-US" dirty="0"/>
              <a:t>Ionic imbalances (K</a:t>
            </a:r>
            <a:r>
              <a:rPr lang="en-US" baseline="30000" dirty="0"/>
              <a:t>+</a:t>
            </a:r>
            <a:r>
              <a:rPr lang="en-US" dirty="0"/>
              <a:t>, Ca</a:t>
            </a:r>
            <a:r>
              <a:rPr lang="en-US" baseline="30000" dirty="0"/>
              <a:t>2+</a:t>
            </a:r>
            <a:r>
              <a:rPr lang="en-US" dirty="0"/>
              <a:t>, P</a:t>
            </a:r>
            <a:r>
              <a:rPr lang="en-US" baseline="-25000" dirty="0"/>
              <a:t>i</a:t>
            </a:r>
            <a:r>
              <a:rPr lang="en-US" dirty="0"/>
              <a:t>) interfere with E-C coupling</a:t>
            </a:r>
          </a:p>
          <a:p>
            <a:pPr lvl="1">
              <a:lnSpc>
                <a:spcPct val="90000"/>
              </a:lnSpc>
            </a:pPr>
            <a:r>
              <a:rPr lang="en-US" dirty="0"/>
              <a:t>Prolonged exercise damages the SR and interferes with Ca</a:t>
            </a:r>
            <a:r>
              <a:rPr lang="en-US" baseline="30000" dirty="0"/>
              <a:t>2+</a:t>
            </a:r>
            <a:r>
              <a:rPr lang="en-US" dirty="0"/>
              <a:t> regulation and release</a:t>
            </a:r>
          </a:p>
          <a:p>
            <a:pPr marL="344488" indent="-344488">
              <a:lnSpc>
                <a:spcPct val="90000"/>
              </a:lnSpc>
            </a:pPr>
            <a:r>
              <a:rPr lang="en-US" dirty="0"/>
              <a:t>Total lack of ATP occurs rarely, during states of continuous contraction, and causes contractures (continuous contractions)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7950" y="152400"/>
            <a:ext cx="2686050" cy="15621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Rectangle 6"/>
          <p:cNvSpPr>
            <a:spLocks noGrp="1" noChangeArrowheads="1"/>
          </p:cNvSpPr>
          <p:nvPr>
            <p:ph type="title"/>
          </p:nvPr>
        </p:nvSpPr>
        <p:spPr/>
        <p:txBody>
          <a:bodyPr/>
          <a:lstStyle/>
          <a:p>
            <a:r>
              <a:rPr lang="en-US"/>
              <a:t>Oxygen Deficit</a:t>
            </a:r>
          </a:p>
        </p:txBody>
      </p:sp>
      <p:sp>
        <p:nvSpPr>
          <p:cNvPr id="57351" name="Rectangle 7"/>
          <p:cNvSpPr>
            <a:spLocks noGrp="1" noChangeArrowheads="1"/>
          </p:cNvSpPr>
          <p:nvPr>
            <p:ph type="body" idx="1"/>
          </p:nvPr>
        </p:nvSpPr>
        <p:spPr/>
        <p:txBody>
          <a:bodyPr/>
          <a:lstStyle/>
          <a:p>
            <a:pPr>
              <a:buFont typeface="Times" charset="0"/>
              <a:buNone/>
            </a:pPr>
            <a:r>
              <a:rPr lang="en-US" dirty="0"/>
              <a:t>Extra O</a:t>
            </a:r>
            <a:r>
              <a:rPr lang="en-US" baseline="-25000" dirty="0"/>
              <a:t>2</a:t>
            </a:r>
            <a:r>
              <a:rPr lang="en-US" dirty="0"/>
              <a:t> needed after exercise for:</a:t>
            </a:r>
          </a:p>
          <a:p>
            <a:r>
              <a:rPr lang="en-US" dirty="0"/>
              <a:t>Replenishment of</a:t>
            </a:r>
          </a:p>
          <a:p>
            <a:pPr lvl="1"/>
            <a:r>
              <a:rPr lang="en-US" dirty="0"/>
              <a:t>Oxygen reserves </a:t>
            </a:r>
          </a:p>
          <a:p>
            <a:pPr lvl="1"/>
            <a:r>
              <a:rPr lang="en-US" dirty="0"/>
              <a:t>Glycogen stores </a:t>
            </a:r>
          </a:p>
          <a:p>
            <a:pPr lvl="1"/>
            <a:r>
              <a:rPr lang="en-US" dirty="0"/>
              <a:t>ATP and CP reserves </a:t>
            </a:r>
          </a:p>
          <a:p>
            <a:r>
              <a:rPr lang="en-US" dirty="0"/>
              <a:t> Conversion of lactic acid to pyruvic acid, glucose, and glycogen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0" y="2133600"/>
            <a:ext cx="1438275" cy="20193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Rectangle 6"/>
          <p:cNvSpPr>
            <a:spLocks noGrp="1" noChangeArrowheads="1"/>
          </p:cNvSpPr>
          <p:nvPr>
            <p:ph type="title"/>
          </p:nvPr>
        </p:nvSpPr>
        <p:spPr/>
        <p:txBody>
          <a:bodyPr/>
          <a:lstStyle/>
          <a:p>
            <a:r>
              <a:rPr lang="en-US"/>
              <a:t>Heat Production During Muscle Activity</a:t>
            </a:r>
          </a:p>
        </p:txBody>
      </p:sp>
      <p:sp>
        <p:nvSpPr>
          <p:cNvPr id="59399" name="Rectangle 7"/>
          <p:cNvSpPr>
            <a:spLocks noGrp="1" noChangeArrowheads="1"/>
          </p:cNvSpPr>
          <p:nvPr>
            <p:ph type="body" idx="1"/>
          </p:nvPr>
        </p:nvSpPr>
        <p:spPr/>
        <p:txBody>
          <a:bodyPr/>
          <a:lstStyle/>
          <a:p>
            <a:r>
              <a:rPr lang="en-US"/>
              <a:t>~ 40% of the energy released in muscle activity is useful as work</a:t>
            </a:r>
          </a:p>
          <a:p>
            <a:r>
              <a:rPr lang="en-US"/>
              <a:t>Remaining energy (60%) given off as heat </a:t>
            </a:r>
          </a:p>
          <a:p>
            <a:r>
              <a:rPr lang="en-US"/>
              <a:t>Dangerous heat levels are prevented by radiation of heat from the skin and sweating</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IMAGE_TITLE" val="c:\my documents\gtk_ppt\hap7_jpegs\13_artpresentation\13-15anaspingolgi_l.jpg"/>
</p:tagLst>
</file>

<file path=ppt/theme/theme1.xml><?xml version="1.0" encoding="utf-8"?>
<a:theme xmlns:a="http://schemas.openxmlformats.org/drawingml/2006/main" name="Marieb_Lect_Design_Approved">
  <a:themeElements>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ign_Approv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ign_Approv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ign_Approv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ign_Approv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ign_Approv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ign_Approv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ign_Approve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ign_Approv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ign_Approv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ign_Approv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ign_Approv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ign_Approv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ieb_Lect_Des_App-blank">
  <a:themeElements>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_App-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_App-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_App-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_App-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_App-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_App-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_App-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_App-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_App-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_App-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_App-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_App-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ServDisk_02:Marieb_8e_TA_MM:Marieb8_IRDVD:Marieb8_PPT:Marieb8_Lects:Marieb_Lect_Des_App-blank.pot</Template>
  <TotalTime>3266</TotalTime>
  <Words>1932</Words>
  <Application>Microsoft Office PowerPoint</Application>
  <PresentationFormat>On-screen Show (4:3)</PresentationFormat>
  <Paragraphs>347</Paragraphs>
  <Slides>50</Slides>
  <Notes>0</Notes>
  <HiddenSlides>0</HiddenSlides>
  <MMClips>0</MMClips>
  <ScaleCrop>false</ScaleCrop>
  <HeadingPairs>
    <vt:vector size="4" baseType="variant">
      <vt:variant>
        <vt:lpstr>Theme</vt:lpstr>
      </vt:variant>
      <vt:variant>
        <vt:i4>2</vt:i4>
      </vt:variant>
      <vt:variant>
        <vt:lpstr>Slide Titles</vt:lpstr>
      </vt:variant>
      <vt:variant>
        <vt:i4>50</vt:i4>
      </vt:variant>
    </vt:vector>
  </HeadingPairs>
  <TitlesOfParts>
    <vt:vector size="52" baseType="lpstr">
      <vt:lpstr>Marieb_Lect_Design_Approved</vt:lpstr>
      <vt:lpstr>Marieb_Lect_Des_App-blank</vt:lpstr>
      <vt:lpstr>9</vt:lpstr>
      <vt:lpstr>Review Principles of Muscle Mechanics</vt:lpstr>
      <vt:lpstr>Review Principles of Muscle Mechanics</vt:lpstr>
      <vt:lpstr>Review Principles of Muscle Mechanics</vt:lpstr>
      <vt:lpstr>Motor Unit: The Nerve-Muscle Functional Unit</vt:lpstr>
      <vt:lpstr>PowerPoint Presentation</vt:lpstr>
      <vt:lpstr>Motor Unit</vt:lpstr>
      <vt:lpstr>Hypothetical </vt:lpstr>
      <vt:lpstr>Motor Unit</vt:lpstr>
      <vt:lpstr>Muscle Twitch</vt:lpstr>
      <vt:lpstr>Muscle Twitch</vt:lpstr>
      <vt:lpstr>PowerPoint Presentation</vt:lpstr>
      <vt:lpstr>Muscle Twitch Comparisons</vt:lpstr>
      <vt:lpstr>PowerPoint Presentation</vt:lpstr>
      <vt:lpstr>Graded Muscle Responses</vt:lpstr>
      <vt:lpstr>Response to Change in Stimulus Frequency</vt:lpstr>
      <vt:lpstr>PowerPoint Presentation</vt:lpstr>
      <vt:lpstr>PowerPoint Presentation</vt:lpstr>
      <vt:lpstr>Response to Change in Stimulus Frequency</vt:lpstr>
      <vt:lpstr>PowerPoint Presentation</vt:lpstr>
      <vt:lpstr>Response to Change in Stimulus Frequency</vt:lpstr>
      <vt:lpstr>PowerPoint Presentation</vt:lpstr>
      <vt:lpstr>Response to Change in Stimulus Strength</vt:lpstr>
      <vt:lpstr>PowerPoint Presentation</vt:lpstr>
      <vt:lpstr>Response to Change in Stimulus Strength</vt:lpstr>
      <vt:lpstr>PowerPoint Presentation</vt:lpstr>
      <vt:lpstr>Muscle Tone (Tonus) </vt:lpstr>
      <vt:lpstr>PowerPoint Presentation</vt:lpstr>
      <vt:lpstr>PowerPoint Presentation</vt:lpstr>
      <vt:lpstr>PowerPoint Presentation</vt:lpstr>
      <vt:lpstr>Muscle Spindle</vt:lpstr>
      <vt:lpstr>Isotonic Contractions</vt:lpstr>
      <vt:lpstr>PowerPoint Presentation</vt:lpstr>
      <vt:lpstr>Isometric Contractions</vt:lpstr>
      <vt:lpstr>PowerPoint Presentation</vt:lpstr>
      <vt:lpstr>Muscle Metabolism: Energy for Contraction</vt:lpstr>
      <vt:lpstr>Muscle Metabolism: Energy for Contraction</vt:lpstr>
      <vt:lpstr>Creatine and Creatinine</vt:lpstr>
      <vt:lpstr>PowerPoint Presentation</vt:lpstr>
      <vt:lpstr>PowerPoint Presentation</vt:lpstr>
      <vt:lpstr>PowerPoint Presentation</vt:lpstr>
      <vt:lpstr>Anaerobic Pathway</vt:lpstr>
      <vt:lpstr>Anaerobic Pathway</vt:lpstr>
      <vt:lpstr>PowerPoint Presentation</vt:lpstr>
      <vt:lpstr>Aerobic Pathway </vt:lpstr>
      <vt:lpstr>PowerPoint Presentation</vt:lpstr>
      <vt:lpstr>PowerPoint Presentation</vt:lpstr>
      <vt:lpstr>Muscle Fatigue</vt:lpstr>
      <vt:lpstr>Oxygen Deficit</vt:lpstr>
      <vt:lpstr>Heat Production During Muscle Activity</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dc:title>
  <dc:creator>R U</dc:creator>
  <cp:lastModifiedBy>User</cp:lastModifiedBy>
  <cp:revision>27</cp:revision>
  <dcterms:created xsi:type="dcterms:W3CDTF">2009-01-15T19:34:38Z</dcterms:created>
  <dcterms:modified xsi:type="dcterms:W3CDTF">2017-10-18T08:00:44Z</dcterms:modified>
</cp:coreProperties>
</file>