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sldIdLst>
    <p:sldId id="256" r:id="rId2"/>
    <p:sldId id="257" r:id="rId3"/>
    <p:sldId id="331" r:id="rId4"/>
    <p:sldId id="258" r:id="rId5"/>
    <p:sldId id="261" r:id="rId6"/>
    <p:sldId id="334" r:id="rId7"/>
    <p:sldId id="262" r:id="rId8"/>
    <p:sldId id="335" r:id="rId9"/>
    <p:sldId id="336" r:id="rId10"/>
    <p:sldId id="337" r:id="rId11"/>
    <p:sldId id="357" r:id="rId12"/>
    <p:sldId id="358" r:id="rId13"/>
    <p:sldId id="332" r:id="rId14"/>
    <p:sldId id="263" r:id="rId15"/>
    <p:sldId id="338" r:id="rId16"/>
    <p:sldId id="333" r:id="rId17"/>
    <p:sldId id="265" r:id="rId18"/>
    <p:sldId id="268" r:id="rId19"/>
    <p:sldId id="278" r:id="rId20"/>
    <p:sldId id="343" r:id="rId21"/>
    <p:sldId id="339" r:id="rId22"/>
    <p:sldId id="344" r:id="rId23"/>
    <p:sldId id="345" r:id="rId24"/>
    <p:sldId id="346" r:id="rId25"/>
    <p:sldId id="347" r:id="rId26"/>
    <p:sldId id="356" r:id="rId27"/>
    <p:sldId id="355" r:id="rId28"/>
    <p:sldId id="348" r:id="rId29"/>
    <p:sldId id="349" r:id="rId30"/>
    <p:sldId id="350" r:id="rId31"/>
    <p:sldId id="351" r:id="rId32"/>
    <p:sldId id="352" r:id="rId33"/>
    <p:sldId id="353" r:id="rId34"/>
    <p:sldId id="354" r:id="rId35"/>
    <p:sldId id="359" r:id="rId36"/>
    <p:sldId id="360" r:id="rId37"/>
    <p:sldId id="361" r:id="rId38"/>
    <p:sldId id="362" r:id="rId39"/>
    <p:sldId id="363" r:id="rId40"/>
    <p:sldId id="364" r:id="rId41"/>
    <p:sldId id="365" r:id="rId4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41" autoAdjust="0"/>
    <p:restoredTop sz="94257" autoAdjust="0"/>
  </p:normalViewPr>
  <p:slideViewPr>
    <p:cSldViewPr>
      <p:cViewPr varScale="1">
        <p:scale>
          <a:sx n="42" d="100"/>
          <a:sy n="42" d="100"/>
        </p:scale>
        <p:origin x="-123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3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830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8310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r>
              <a:rPr lang="en-US" sz="2000">
                <a:latin typeface="Arial" charset="0"/>
              </a:rPr>
              <a:t>prepared by </a:t>
            </a:r>
          </a:p>
          <a:p>
            <a:r>
              <a:rPr lang="en-US" sz="2000">
                <a:latin typeface="Arial" charset="0"/>
              </a:rPr>
              <a:t>Janice Meeking, </a:t>
            </a:r>
          </a:p>
          <a:p>
            <a:r>
              <a:rPr lang="en-US" sz="2000">
                <a:latin typeface="Arial" charset="0"/>
              </a:rPr>
              <a:t>Mount Royal College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98311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98312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313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314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ChangeArrowheads="1"/>
          </p:cNvSpPr>
          <p:nvPr/>
        </p:nvSpPr>
        <p:spPr bwMode="auto">
          <a:xfrm>
            <a:off x="0" y="0"/>
            <a:ext cx="9144000" cy="111125"/>
          </a:xfrm>
          <a:prstGeom prst="rect">
            <a:avLst/>
          </a:prstGeom>
          <a:solidFill>
            <a:srgbClr val="4587B1"/>
          </a:solidFill>
          <a:ln w="349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7285" name="Text Box 5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synapses.m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neurotransmitters.m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Acetylcholine_receptor" TargetMode="External"/><Relationship Id="rId3" Type="http://schemas.openxmlformats.org/officeDocument/2006/relationships/hyperlink" Target="http://en.wikipedia.org/wiki/Paralysis" TargetMode="External"/><Relationship Id="rId7" Type="http://schemas.openxmlformats.org/officeDocument/2006/relationships/hyperlink" Target="http://en.wikipedia.org/wiki/Postsynaptic" TargetMode="External"/><Relationship Id="rId2" Type="http://schemas.openxmlformats.org/officeDocument/2006/relationships/hyperlink" Target="http://en.wikipedia.org/wiki/Neuromuscular_junc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Acetylcholine" TargetMode="External"/><Relationship Id="rId5" Type="http://schemas.openxmlformats.org/officeDocument/2006/relationships/hyperlink" Target="http://en.wikipedia.org/wiki/Presynaptic" TargetMode="External"/><Relationship Id="rId10" Type="http://schemas.openxmlformats.org/officeDocument/2006/relationships/hyperlink" Target="http://en.wikipedia.org/wiki/Tetrodotoxin" TargetMode="External"/><Relationship Id="rId4" Type="http://schemas.openxmlformats.org/officeDocument/2006/relationships/hyperlink" Target="http://en.wikipedia.org/wiki/Skeletal_muscle" TargetMode="External"/><Relationship Id="rId9" Type="http://schemas.openxmlformats.org/officeDocument/2006/relationships/hyperlink" Target="http://en.wikipedia.org/wiki/Botulin_toxin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Paralysis" TargetMode="External"/><Relationship Id="rId2" Type="http://schemas.openxmlformats.org/officeDocument/2006/relationships/hyperlink" Target="http://en.wikipedia.org/wiki/Anesthesi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Respiration_(physiology)" TargetMode="External"/><Relationship Id="rId5" Type="http://schemas.openxmlformats.org/officeDocument/2006/relationships/hyperlink" Target="http://en.wikipedia.org/wiki/Mechanical_ventilation" TargetMode="External"/><Relationship Id="rId4" Type="http://schemas.openxmlformats.org/officeDocument/2006/relationships/hyperlink" Target="http://en.wikipedia.org/wiki/Surgery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Muscle_fiber" TargetMode="External"/><Relationship Id="rId3" Type="http://schemas.openxmlformats.org/officeDocument/2006/relationships/hyperlink" Target="http://en.wikipedia.org/wiki/Ionotropic" TargetMode="External"/><Relationship Id="rId7" Type="http://schemas.openxmlformats.org/officeDocument/2006/relationships/hyperlink" Target="http://en.wikipedia.org/wiki/Plasma_membrane" TargetMode="External"/><Relationship Id="rId2" Type="http://schemas.openxmlformats.org/officeDocument/2006/relationships/hyperlink" Target="http://en.wikipedia.org/wiki/Non-depolarizing_blocking_agen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Depolarization" TargetMode="External"/><Relationship Id="rId5" Type="http://schemas.openxmlformats.org/officeDocument/2006/relationships/hyperlink" Target="http://en.wikipedia.org/wiki/Depolarizing_blocking_agent" TargetMode="External"/><Relationship Id="rId4" Type="http://schemas.openxmlformats.org/officeDocument/2006/relationships/hyperlink" Target="#cite_note-pmid8866353-1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Histamine" TargetMode="External"/><Relationship Id="rId13" Type="http://schemas.openxmlformats.org/officeDocument/2006/relationships/hyperlink" Target="http://en.wikipedia.org/wiki/Urine" TargetMode="External"/><Relationship Id="rId3" Type="http://schemas.openxmlformats.org/officeDocument/2006/relationships/hyperlink" Target="http://en.wikipedia.org/wiki/Tubocurarine" TargetMode="External"/><Relationship Id="rId7" Type="http://schemas.openxmlformats.org/officeDocument/2006/relationships/hyperlink" Target="http://en.wikipedia.org/wiki/Hypotension" TargetMode="External"/><Relationship Id="rId12" Type="http://schemas.openxmlformats.org/officeDocument/2006/relationships/hyperlink" Target="#cite_note-pmid2682131-3"/><Relationship Id="rId2" Type="http://schemas.openxmlformats.org/officeDocument/2006/relationships/hyperlink" Target="http://en.wikipedia.org/wiki/Competitive_antagonis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/index.php?title=Duration_of_action&amp;action=edit&amp;redlink=1" TargetMode="External"/><Relationship Id="rId11" Type="http://schemas.openxmlformats.org/officeDocument/2006/relationships/hyperlink" Target="http://en.wikipedia.org/wiki/Autonomic_ganglion" TargetMode="External"/><Relationship Id="rId5" Type="http://schemas.openxmlformats.org/officeDocument/2006/relationships/hyperlink" Target="http://en.wikipedia.org/wiki/Strychnos" TargetMode="External"/><Relationship Id="rId10" Type="http://schemas.openxmlformats.org/officeDocument/2006/relationships/hyperlink" Target="#cite_note-pmid2429800-2"/><Relationship Id="rId4" Type="http://schemas.openxmlformats.org/officeDocument/2006/relationships/hyperlink" Target="http://en.wikipedia.org/wiki/Curare" TargetMode="External"/><Relationship Id="rId9" Type="http://schemas.openxmlformats.org/officeDocument/2006/relationships/hyperlink" Target="http://en.wikipedia.org/wiki/Vasodilator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Acetylcholinesterase" TargetMode="External"/><Relationship Id="rId2" Type="http://schemas.openxmlformats.org/officeDocument/2006/relationships/hyperlink" Target="http://en.wikipedia.org/wiki/Acetylcholine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Butyrylcholinesterase" TargetMode="External"/><Relationship Id="rId2" Type="http://schemas.openxmlformats.org/officeDocument/2006/relationships/hyperlink" Target="http://en.wikipedia.org/wiki/Succinylcholin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n.wikipedia.org/wiki/Acetylcholinesterase" TargetMode="External"/><Relationship Id="rId4" Type="http://schemas.openxmlformats.org/officeDocument/2006/relationships/hyperlink" Target="http://en.wikipedia.org/wiki/Decamethonium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Tetany" TargetMode="External"/><Relationship Id="rId2" Type="http://schemas.openxmlformats.org/officeDocument/2006/relationships/hyperlink" Target="http://en.wikipedia.org/wiki/Acetylcholinesterase_inhibito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11  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562600" y="4086225"/>
            <a:ext cx="3429000" cy="2286000"/>
          </a:xfrm>
        </p:spPr>
        <p:txBody>
          <a:bodyPr/>
          <a:lstStyle/>
          <a:p>
            <a:r>
              <a:rPr lang="en-US" sz="3200" dirty="0" smtClean="0"/>
              <a:t>Muscle Synapses</a:t>
            </a:r>
          </a:p>
          <a:p>
            <a:r>
              <a:rPr lang="en-US" sz="3200" dirty="0" smtClean="0"/>
              <a:t>Mike Clark, M.D.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Synapse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junction that mediates information transfer from one neuron:</a:t>
            </a:r>
          </a:p>
          <a:p>
            <a:pPr lvl="1"/>
            <a:r>
              <a:rPr lang="en-US" dirty="0"/>
              <a:t>To another neuron, </a:t>
            </a:r>
            <a:r>
              <a:rPr lang="en-US" dirty="0" smtClean="0"/>
              <a:t>or to a gland or muscle cell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Synapse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Presynaptic neuron—conducts impulses toward the synapse</a:t>
            </a:r>
          </a:p>
          <a:p>
            <a:r>
              <a:rPr lang="en-US"/>
              <a:t>Postsynaptic neuron—transmits impulses away from the synapse</a:t>
            </a:r>
          </a:p>
        </p:txBody>
      </p:sp>
      <p:sp>
        <p:nvSpPr>
          <p:cNvPr id="140292" name="Oval 4">
            <a:hlinkClick r:id="rId2"/>
          </p:cNvPr>
          <p:cNvSpPr>
            <a:spLocks noChangeArrowheads="1"/>
          </p:cNvSpPr>
          <p:nvPr/>
        </p:nvSpPr>
        <p:spPr bwMode="auto">
          <a:xfrm>
            <a:off x="650875" y="601980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charset="0"/>
              </a:rPr>
              <a:t>PLAY</a:t>
            </a:r>
          </a:p>
        </p:txBody>
      </p:sp>
      <p:sp>
        <p:nvSpPr>
          <p:cNvPr id="140293" name="Text Box 5"/>
          <p:cNvSpPr txBox="1">
            <a:spLocks noChangeArrowheads="1"/>
          </p:cNvSpPr>
          <p:nvPr/>
        </p:nvSpPr>
        <p:spPr bwMode="auto">
          <a:xfrm>
            <a:off x="1565275" y="6043613"/>
            <a:ext cx="2767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latin typeface="Arial" charset="0"/>
              </a:rPr>
              <a:t>Animation: Synapses</a:t>
            </a:r>
            <a:endParaRPr lang="en-US" sz="2000"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Muscle Synapses</a:t>
            </a:r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Neuromuscular junction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Chemical Synapses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Specialized for the release and reception of neurotransmitters</a:t>
            </a:r>
          </a:p>
          <a:p>
            <a:r>
              <a:rPr lang="en-US" dirty="0"/>
              <a:t>Typically composed of two parts </a:t>
            </a:r>
          </a:p>
          <a:p>
            <a:pPr lvl="1"/>
            <a:r>
              <a:rPr lang="en-US" dirty="0"/>
              <a:t>Axon terminal of the presynaptic neuron, which contains synaptic vesicles </a:t>
            </a:r>
          </a:p>
          <a:p>
            <a:pPr lvl="1"/>
            <a:r>
              <a:rPr lang="en-US" dirty="0"/>
              <a:t>Receptor region on the postsynaptic </a:t>
            </a:r>
            <a:r>
              <a:rPr lang="en-US" dirty="0" smtClean="0"/>
              <a:t>membrane which in this case is a skeletal muscle cell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Events at the Neuromuscular Junction </a:t>
            </a:r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Skeletal muscles are stimulated by somatic motor neurons </a:t>
            </a:r>
          </a:p>
          <a:p>
            <a:pPr>
              <a:lnSpc>
                <a:spcPct val="90000"/>
              </a:lnSpc>
            </a:pPr>
            <a:r>
              <a:rPr lang="en-US"/>
              <a:t>Axons of motor neurons travel from the central nervous system via nerves to skeletal muscles</a:t>
            </a:r>
          </a:p>
          <a:p>
            <a:pPr>
              <a:lnSpc>
                <a:spcPct val="90000"/>
              </a:lnSpc>
            </a:pPr>
            <a:r>
              <a:rPr lang="en-US"/>
              <a:t>Each axon forms several branches as it enters a muscle </a:t>
            </a:r>
          </a:p>
          <a:p>
            <a:pPr>
              <a:lnSpc>
                <a:spcPct val="90000"/>
              </a:lnSpc>
            </a:pPr>
            <a:r>
              <a:rPr lang="en-US"/>
              <a:t>Each axon ending forms a neuromuscular junction with a single muscle fiber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Synaptic Cleft</a:t>
            </a:r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Fluid-filled space separating the presynaptic and postsynaptic neurons</a:t>
            </a:r>
          </a:p>
          <a:p>
            <a:r>
              <a:rPr lang="en-US"/>
              <a:t>Prevents nerve impulses from directly passing from one neuron to the next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8239125" y="8205788"/>
            <a:ext cx="9048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9.8</a:t>
            </a:r>
          </a:p>
        </p:txBody>
      </p:sp>
      <p:pic>
        <p:nvPicPr>
          <p:cNvPr id="56416" name="Picture 96" descr="fIgure_09_08_0"/>
          <p:cNvPicPr>
            <a:picLocks noChangeAspect="1" noChangeArrowheads="1"/>
          </p:cNvPicPr>
          <p:nvPr/>
        </p:nvPicPr>
        <p:blipFill>
          <a:blip r:embed="rId2" cstate="print"/>
          <a:srcRect l="17241" r="17241" b="48439"/>
          <a:stretch>
            <a:fillRect/>
          </a:stretch>
        </p:blipFill>
        <p:spPr bwMode="auto">
          <a:xfrm>
            <a:off x="304800" y="1033463"/>
            <a:ext cx="8534400" cy="4786312"/>
          </a:xfrm>
          <a:prstGeom prst="rect">
            <a:avLst/>
          </a:prstGeom>
          <a:noFill/>
        </p:spPr>
      </p:pic>
      <p:sp>
        <p:nvSpPr>
          <p:cNvPr id="56417" name="Freeform 97"/>
          <p:cNvSpPr>
            <a:spLocks/>
          </p:cNvSpPr>
          <p:nvPr/>
        </p:nvSpPr>
        <p:spPr bwMode="auto">
          <a:xfrm>
            <a:off x="4206875" y="2209800"/>
            <a:ext cx="1012825" cy="84138"/>
          </a:xfrm>
          <a:custGeom>
            <a:avLst/>
            <a:gdLst/>
            <a:ahLst/>
            <a:cxnLst>
              <a:cxn ang="0">
                <a:pos x="403" y="34"/>
              </a:cxn>
              <a:cxn ang="0">
                <a:pos x="58" y="0"/>
              </a:cxn>
              <a:cxn ang="0">
                <a:pos x="0" y="0"/>
              </a:cxn>
            </a:cxnLst>
            <a:rect l="0" t="0" r="r" b="b"/>
            <a:pathLst>
              <a:path w="403" h="34">
                <a:moveTo>
                  <a:pt x="403" y="34"/>
                </a:moveTo>
                <a:lnTo>
                  <a:pt x="58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18" name="Line 98"/>
          <p:cNvSpPr>
            <a:spLocks noChangeShapeType="1"/>
          </p:cNvSpPr>
          <p:nvPr/>
        </p:nvSpPr>
        <p:spPr bwMode="auto">
          <a:xfrm flipH="1">
            <a:off x="5164138" y="2136775"/>
            <a:ext cx="385762" cy="4763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22" name="Line 102"/>
          <p:cNvSpPr>
            <a:spLocks noChangeShapeType="1"/>
          </p:cNvSpPr>
          <p:nvPr/>
        </p:nvSpPr>
        <p:spPr bwMode="auto">
          <a:xfrm>
            <a:off x="6775450" y="5395913"/>
            <a:ext cx="3175" cy="71437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26" name="Freeform 106"/>
          <p:cNvSpPr>
            <a:spLocks/>
          </p:cNvSpPr>
          <p:nvPr/>
        </p:nvSpPr>
        <p:spPr bwMode="auto">
          <a:xfrm>
            <a:off x="5948363" y="4459288"/>
            <a:ext cx="738187" cy="436562"/>
          </a:xfrm>
          <a:custGeom>
            <a:avLst/>
            <a:gdLst/>
            <a:ahLst/>
            <a:cxnLst>
              <a:cxn ang="0">
                <a:pos x="0" y="174"/>
              </a:cxn>
              <a:cxn ang="0">
                <a:pos x="250" y="0"/>
              </a:cxn>
              <a:cxn ang="0">
                <a:pos x="294" y="0"/>
              </a:cxn>
            </a:cxnLst>
            <a:rect l="0" t="0" r="r" b="b"/>
            <a:pathLst>
              <a:path w="294" h="174">
                <a:moveTo>
                  <a:pt x="0" y="174"/>
                </a:moveTo>
                <a:lnTo>
                  <a:pt x="250" y="0"/>
                </a:lnTo>
                <a:lnTo>
                  <a:pt x="294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27" name="Freeform 107"/>
          <p:cNvSpPr>
            <a:spLocks/>
          </p:cNvSpPr>
          <p:nvPr/>
        </p:nvSpPr>
        <p:spPr bwMode="auto">
          <a:xfrm>
            <a:off x="6324600" y="4865688"/>
            <a:ext cx="357188" cy="336550"/>
          </a:xfrm>
          <a:custGeom>
            <a:avLst/>
            <a:gdLst/>
            <a:ahLst/>
            <a:cxnLst>
              <a:cxn ang="0">
                <a:pos x="0" y="134"/>
              </a:cxn>
              <a:cxn ang="0">
                <a:pos x="98" y="0"/>
              </a:cxn>
              <a:cxn ang="0">
                <a:pos x="142" y="0"/>
              </a:cxn>
            </a:cxnLst>
            <a:rect l="0" t="0" r="r" b="b"/>
            <a:pathLst>
              <a:path w="142" h="134">
                <a:moveTo>
                  <a:pt x="0" y="134"/>
                </a:moveTo>
                <a:lnTo>
                  <a:pt x="98" y="0"/>
                </a:lnTo>
                <a:lnTo>
                  <a:pt x="142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28" name="Freeform 108"/>
          <p:cNvSpPr>
            <a:spLocks/>
          </p:cNvSpPr>
          <p:nvPr/>
        </p:nvSpPr>
        <p:spPr bwMode="auto">
          <a:xfrm>
            <a:off x="6167438" y="2540000"/>
            <a:ext cx="538162" cy="457200"/>
          </a:xfrm>
          <a:custGeom>
            <a:avLst/>
            <a:gdLst/>
            <a:ahLst/>
            <a:cxnLst>
              <a:cxn ang="0">
                <a:pos x="214" y="0"/>
              </a:cxn>
              <a:cxn ang="0">
                <a:pos x="172" y="0"/>
              </a:cxn>
              <a:cxn ang="0">
                <a:pos x="0" y="182"/>
              </a:cxn>
            </a:cxnLst>
            <a:rect l="0" t="0" r="r" b="b"/>
            <a:pathLst>
              <a:path w="214" h="182">
                <a:moveTo>
                  <a:pt x="214" y="0"/>
                </a:moveTo>
                <a:lnTo>
                  <a:pt x="172" y="0"/>
                </a:lnTo>
                <a:lnTo>
                  <a:pt x="0" y="182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29" name="Freeform 109"/>
          <p:cNvSpPr>
            <a:spLocks/>
          </p:cNvSpPr>
          <p:nvPr/>
        </p:nvSpPr>
        <p:spPr bwMode="auto">
          <a:xfrm>
            <a:off x="6516688" y="3098800"/>
            <a:ext cx="565150" cy="69850"/>
          </a:xfrm>
          <a:custGeom>
            <a:avLst/>
            <a:gdLst/>
            <a:ahLst/>
            <a:cxnLst>
              <a:cxn ang="0">
                <a:pos x="226" y="28"/>
              </a:cxn>
              <a:cxn ang="0">
                <a:pos x="184" y="28"/>
              </a:cxn>
              <a:cxn ang="0">
                <a:pos x="0" y="0"/>
              </a:cxn>
            </a:cxnLst>
            <a:rect l="0" t="0" r="r" b="b"/>
            <a:pathLst>
              <a:path w="226" h="28">
                <a:moveTo>
                  <a:pt x="226" y="28"/>
                </a:moveTo>
                <a:lnTo>
                  <a:pt x="184" y="28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30" name="Freeform 110"/>
          <p:cNvSpPr>
            <a:spLocks/>
          </p:cNvSpPr>
          <p:nvPr/>
        </p:nvSpPr>
        <p:spPr bwMode="auto">
          <a:xfrm>
            <a:off x="4019550" y="2690813"/>
            <a:ext cx="217488" cy="74612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62" y="0"/>
              </a:cxn>
              <a:cxn ang="0">
                <a:pos x="86" y="0"/>
              </a:cxn>
            </a:cxnLst>
            <a:rect l="0" t="0" r="r" b="b"/>
            <a:pathLst>
              <a:path w="86" h="30">
                <a:moveTo>
                  <a:pt x="0" y="30"/>
                </a:moveTo>
                <a:lnTo>
                  <a:pt x="62" y="0"/>
                </a:lnTo>
                <a:lnTo>
                  <a:pt x="86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32" name="Freeform 112"/>
          <p:cNvSpPr>
            <a:spLocks/>
          </p:cNvSpPr>
          <p:nvPr/>
        </p:nvSpPr>
        <p:spPr bwMode="auto">
          <a:xfrm>
            <a:off x="4953000" y="4257675"/>
            <a:ext cx="23813" cy="25400"/>
          </a:xfrm>
          <a:custGeom>
            <a:avLst/>
            <a:gdLst/>
            <a:ahLst/>
            <a:cxnLst>
              <a:cxn ang="0">
                <a:pos x="6" y="10"/>
              </a:cxn>
              <a:cxn ang="0">
                <a:pos x="2" y="8"/>
              </a:cxn>
              <a:cxn ang="0">
                <a:pos x="0" y="4"/>
              </a:cxn>
              <a:cxn ang="0">
                <a:pos x="2" y="2"/>
              </a:cxn>
              <a:cxn ang="0">
                <a:pos x="6" y="0"/>
              </a:cxn>
              <a:cxn ang="0">
                <a:pos x="8" y="2"/>
              </a:cxn>
              <a:cxn ang="0">
                <a:pos x="10" y="4"/>
              </a:cxn>
              <a:cxn ang="0">
                <a:pos x="8" y="8"/>
              </a:cxn>
              <a:cxn ang="0">
                <a:pos x="8" y="10"/>
              </a:cxn>
              <a:cxn ang="0">
                <a:pos x="6" y="10"/>
              </a:cxn>
            </a:cxnLst>
            <a:rect l="0" t="0" r="r" b="b"/>
            <a:pathLst>
              <a:path w="10" h="10">
                <a:moveTo>
                  <a:pt x="6" y="10"/>
                </a:moveTo>
                <a:lnTo>
                  <a:pt x="2" y="8"/>
                </a:lnTo>
                <a:lnTo>
                  <a:pt x="0" y="4"/>
                </a:lnTo>
                <a:lnTo>
                  <a:pt x="2" y="2"/>
                </a:lnTo>
                <a:lnTo>
                  <a:pt x="6" y="0"/>
                </a:lnTo>
                <a:lnTo>
                  <a:pt x="8" y="2"/>
                </a:lnTo>
                <a:lnTo>
                  <a:pt x="10" y="4"/>
                </a:lnTo>
                <a:lnTo>
                  <a:pt x="8" y="8"/>
                </a:lnTo>
                <a:lnTo>
                  <a:pt x="8" y="10"/>
                </a:lnTo>
                <a:lnTo>
                  <a:pt x="6" y="1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33" name="Freeform 113"/>
          <p:cNvSpPr>
            <a:spLocks/>
          </p:cNvSpPr>
          <p:nvPr/>
        </p:nvSpPr>
        <p:spPr bwMode="auto">
          <a:xfrm>
            <a:off x="4348163" y="4703763"/>
            <a:ext cx="25400" cy="31750"/>
          </a:xfrm>
          <a:custGeom>
            <a:avLst/>
            <a:gdLst/>
            <a:ahLst/>
            <a:cxnLst>
              <a:cxn ang="0">
                <a:pos x="4" y="12"/>
              </a:cxn>
              <a:cxn ang="0">
                <a:pos x="2" y="10"/>
              </a:cxn>
              <a:cxn ang="0">
                <a:pos x="0" y="6"/>
              </a:cxn>
              <a:cxn ang="0">
                <a:pos x="2" y="2"/>
              </a:cxn>
              <a:cxn ang="0">
                <a:pos x="4" y="0"/>
              </a:cxn>
              <a:cxn ang="0">
                <a:pos x="8" y="2"/>
              </a:cxn>
              <a:cxn ang="0">
                <a:pos x="10" y="6"/>
              </a:cxn>
              <a:cxn ang="0">
                <a:pos x="8" y="10"/>
              </a:cxn>
              <a:cxn ang="0">
                <a:pos x="6" y="12"/>
              </a:cxn>
              <a:cxn ang="0">
                <a:pos x="4" y="12"/>
              </a:cxn>
            </a:cxnLst>
            <a:rect l="0" t="0" r="r" b="b"/>
            <a:pathLst>
              <a:path w="10" h="12">
                <a:moveTo>
                  <a:pt x="4" y="12"/>
                </a:moveTo>
                <a:lnTo>
                  <a:pt x="2" y="10"/>
                </a:lnTo>
                <a:lnTo>
                  <a:pt x="0" y="6"/>
                </a:lnTo>
                <a:lnTo>
                  <a:pt x="2" y="2"/>
                </a:lnTo>
                <a:lnTo>
                  <a:pt x="4" y="0"/>
                </a:lnTo>
                <a:lnTo>
                  <a:pt x="8" y="2"/>
                </a:lnTo>
                <a:lnTo>
                  <a:pt x="10" y="6"/>
                </a:lnTo>
                <a:lnTo>
                  <a:pt x="8" y="10"/>
                </a:lnTo>
                <a:lnTo>
                  <a:pt x="6" y="12"/>
                </a:lnTo>
                <a:lnTo>
                  <a:pt x="4" y="12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38" name="Line 118"/>
          <p:cNvSpPr>
            <a:spLocks noChangeShapeType="1"/>
          </p:cNvSpPr>
          <p:nvPr/>
        </p:nvSpPr>
        <p:spPr bwMode="auto">
          <a:xfrm>
            <a:off x="3382963" y="4060825"/>
            <a:ext cx="3175" cy="346075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39" name="Line 119"/>
          <p:cNvSpPr>
            <a:spLocks noChangeShapeType="1"/>
          </p:cNvSpPr>
          <p:nvPr/>
        </p:nvSpPr>
        <p:spPr bwMode="auto">
          <a:xfrm>
            <a:off x="3382963" y="4267200"/>
            <a:ext cx="1574800" cy="1588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40" name="Line 120"/>
          <p:cNvSpPr>
            <a:spLocks noChangeShapeType="1"/>
          </p:cNvSpPr>
          <p:nvPr/>
        </p:nvSpPr>
        <p:spPr bwMode="auto">
          <a:xfrm>
            <a:off x="3382963" y="4633913"/>
            <a:ext cx="3175" cy="522287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41" name="Line 121"/>
          <p:cNvSpPr>
            <a:spLocks noChangeShapeType="1"/>
          </p:cNvSpPr>
          <p:nvPr/>
        </p:nvSpPr>
        <p:spPr bwMode="auto">
          <a:xfrm>
            <a:off x="3387725" y="4718050"/>
            <a:ext cx="968375" cy="3175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52" name="Rectangle 132"/>
          <p:cNvSpPr>
            <a:spLocks noChangeArrowheads="1"/>
          </p:cNvSpPr>
          <p:nvPr/>
        </p:nvSpPr>
        <p:spPr bwMode="auto">
          <a:xfrm>
            <a:off x="4254500" y="2562225"/>
            <a:ext cx="5905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Nucleus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53" name="Rectangle 133"/>
          <p:cNvSpPr>
            <a:spLocks noChangeArrowheads="1"/>
          </p:cNvSpPr>
          <p:nvPr/>
        </p:nvSpPr>
        <p:spPr bwMode="auto">
          <a:xfrm>
            <a:off x="3614738" y="2111375"/>
            <a:ext cx="992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Action</a:t>
            </a: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potential (AP)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54" name="Rectangle 134"/>
          <p:cNvSpPr>
            <a:spLocks noChangeArrowheads="1"/>
          </p:cNvSpPr>
          <p:nvPr/>
        </p:nvSpPr>
        <p:spPr bwMode="auto">
          <a:xfrm>
            <a:off x="5575300" y="2006600"/>
            <a:ext cx="1185863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Myelinated axon</a:t>
            </a: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of motor neuron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55" name="Rectangle 135"/>
          <p:cNvSpPr>
            <a:spLocks noChangeArrowheads="1"/>
          </p:cNvSpPr>
          <p:nvPr/>
        </p:nvSpPr>
        <p:spPr bwMode="auto">
          <a:xfrm>
            <a:off x="6735763" y="2436813"/>
            <a:ext cx="1296987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Axon terminal of</a:t>
            </a:r>
          </a:p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neuromuscular </a:t>
            </a:r>
            <a:endParaRPr lang="en-US" sz="1200">
              <a:latin typeface="Arial" pitchFamily="34" charset="0"/>
            </a:endParaRPr>
          </a:p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junction</a:t>
            </a:r>
          </a:p>
        </p:txBody>
      </p:sp>
      <p:sp>
        <p:nvSpPr>
          <p:cNvPr id="56456" name="Rectangle 136"/>
          <p:cNvSpPr>
            <a:spLocks noChangeArrowheads="1"/>
          </p:cNvSpPr>
          <p:nvPr/>
        </p:nvSpPr>
        <p:spPr bwMode="auto">
          <a:xfrm>
            <a:off x="7116763" y="3074988"/>
            <a:ext cx="1168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Sarcolemma of</a:t>
            </a: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the muscle fiber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57" name="Rectangle 137"/>
          <p:cNvSpPr>
            <a:spLocks noChangeArrowheads="1"/>
          </p:cNvSpPr>
          <p:nvPr/>
        </p:nvSpPr>
        <p:spPr bwMode="auto">
          <a:xfrm>
            <a:off x="4108450" y="4451350"/>
            <a:ext cx="3095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12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58" name="Rectangle 138"/>
          <p:cNvSpPr>
            <a:spLocks noChangeArrowheads="1"/>
          </p:cNvSpPr>
          <p:nvPr/>
        </p:nvSpPr>
        <p:spPr bwMode="auto">
          <a:xfrm>
            <a:off x="6027738" y="4344988"/>
            <a:ext cx="3111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12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59" name="Rectangle 139"/>
          <p:cNvSpPr>
            <a:spLocks noChangeArrowheads="1"/>
          </p:cNvSpPr>
          <p:nvPr/>
        </p:nvSpPr>
        <p:spPr bwMode="auto">
          <a:xfrm>
            <a:off x="4848225" y="5045075"/>
            <a:ext cx="1169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pitchFamily="34" charset="0"/>
              </a:rPr>
              <a:t>Axon terminal</a:t>
            </a:r>
            <a:endParaRPr lang="en-US" sz="1200">
              <a:latin typeface="Arial" pitchFamily="34" charset="0"/>
            </a:endParaRPr>
          </a:p>
        </p:txBody>
      </p:sp>
      <p:sp>
        <p:nvSpPr>
          <p:cNvPr id="56460" name="Rectangle 140"/>
          <p:cNvSpPr>
            <a:spLocks noChangeArrowheads="1"/>
          </p:cNvSpPr>
          <p:nvPr/>
        </p:nvSpPr>
        <p:spPr bwMode="auto">
          <a:xfrm>
            <a:off x="4848225" y="5165725"/>
            <a:ext cx="1330325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pitchFamily="34" charset="0"/>
              </a:rPr>
              <a:t>of motor neuron</a:t>
            </a:r>
            <a:endParaRPr lang="en-US" sz="1200">
              <a:latin typeface="Arial" pitchFamily="34" charset="0"/>
            </a:endParaRPr>
          </a:p>
        </p:txBody>
      </p:sp>
      <p:sp>
        <p:nvSpPr>
          <p:cNvPr id="56461" name="Rectangle 141"/>
          <p:cNvSpPr>
            <a:spLocks noChangeArrowheads="1"/>
          </p:cNvSpPr>
          <p:nvPr/>
        </p:nvSpPr>
        <p:spPr bwMode="auto">
          <a:xfrm>
            <a:off x="6691313" y="4352925"/>
            <a:ext cx="118427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Synaptic vesicle</a:t>
            </a: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containing ACh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62" name="Rectangle 142"/>
          <p:cNvSpPr>
            <a:spLocks noChangeArrowheads="1"/>
          </p:cNvSpPr>
          <p:nvPr/>
        </p:nvSpPr>
        <p:spPr bwMode="auto">
          <a:xfrm>
            <a:off x="6696075" y="4783138"/>
            <a:ext cx="1062038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Mitochondrion</a:t>
            </a:r>
          </a:p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Synaptic</a:t>
            </a:r>
          </a:p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cleft 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64" name="Rectangle 144"/>
          <p:cNvSpPr>
            <a:spLocks noChangeArrowheads="1"/>
          </p:cNvSpPr>
          <p:nvPr/>
        </p:nvSpPr>
        <p:spPr bwMode="auto">
          <a:xfrm>
            <a:off x="4471988" y="5519738"/>
            <a:ext cx="13652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pitchFamily="34" charset="0"/>
              </a:rPr>
              <a:t>Fusing synaptic </a:t>
            </a:r>
            <a:endParaRPr lang="en-US" sz="1200">
              <a:latin typeface="Arial" pitchFamily="34" charset="0"/>
            </a:endParaRPr>
          </a:p>
        </p:txBody>
      </p:sp>
      <p:sp>
        <p:nvSpPr>
          <p:cNvPr id="56465" name="Rectangle 145"/>
          <p:cNvSpPr>
            <a:spLocks noChangeArrowheads="1"/>
          </p:cNvSpPr>
          <p:nvPr/>
        </p:nvSpPr>
        <p:spPr bwMode="auto">
          <a:xfrm>
            <a:off x="4735513" y="5643563"/>
            <a:ext cx="687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pitchFamily="34" charset="0"/>
              </a:rPr>
              <a:t>vesicles</a:t>
            </a:r>
            <a:endParaRPr lang="en-US" sz="1200">
              <a:latin typeface="Arial" pitchFamily="34" charset="0"/>
            </a:endParaRPr>
          </a:p>
        </p:txBody>
      </p:sp>
      <p:sp>
        <p:nvSpPr>
          <p:cNvPr id="56477" name="Freeform 157"/>
          <p:cNvSpPr>
            <a:spLocks/>
          </p:cNvSpPr>
          <p:nvPr/>
        </p:nvSpPr>
        <p:spPr bwMode="auto">
          <a:xfrm>
            <a:off x="508000" y="4016375"/>
            <a:ext cx="246063" cy="250825"/>
          </a:xfrm>
          <a:custGeom>
            <a:avLst/>
            <a:gdLst/>
            <a:ahLst/>
            <a:cxnLst>
              <a:cxn ang="0">
                <a:pos x="98" y="50"/>
              </a:cxn>
              <a:cxn ang="0">
                <a:pos x="98" y="60"/>
              </a:cxn>
              <a:cxn ang="0">
                <a:pos x="94" y="68"/>
              </a:cxn>
              <a:cxn ang="0">
                <a:pos x="90" y="78"/>
              </a:cxn>
              <a:cxn ang="0">
                <a:pos x="84" y="84"/>
              </a:cxn>
              <a:cxn ang="0">
                <a:pos x="76" y="90"/>
              </a:cxn>
              <a:cxn ang="0">
                <a:pos x="68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4" y="84"/>
              </a:cxn>
              <a:cxn ang="0">
                <a:pos x="8" y="78"/>
              </a:cxn>
              <a:cxn ang="0">
                <a:pos x="4" y="68"/>
              </a:cxn>
              <a:cxn ang="0">
                <a:pos x="0" y="60"/>
              </a:cxn>
              <a:cxn ang="0">
                <a:pos x="0" y="50"/>
              </a:cxn>
              <a:cxn ang="0">
                <a:pos x="0" y="40"/>
              </a:cxn>
              <a:cxn ang="0">
                <a:pos x="4" y="30"/>
              </a:cxn>
              <a:cxn ang="0">
                <a:pos x="8" y="22"/>
              </a:cxn>
              <a:cxn ang="0">
                <a:pos x="14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68" y="4"/>
              </a:cxn>
              <a:cxn ang="0">
                <a:pos x="76" y="8"/>
              </a:cxn>
              <a:cxn ang="0">
                <a:pos x="84" y="14"/>
              </a:cxn>
              <a:cxn ang="0">
                <a:pos x="90" y="22"/>
              </a:cxn>
              <a:cxn ang="0">
                <a:pos x="94" y="30"/>
              </a:cxn>
              <a:cxn ang="0">
                <a:pos x="98" y="40"/>
              </a:cxn>
              <a:cxn ang="0">
                <a:pos x="98" y="48"/>
              </a:cxn>
              <a:cxn ang="0">
                <a:pos x="98" y="50"/>
              </a:cxn>
            </a:cxnLst>
            <a:rect l="0" t="0" r="r" b="b"/>
            <a:pathLst>
              <a:path w="98" h="100">
                <a:moveTo>
                  <a:pt x="98" y="50"/>
                </a:moveTo>
                <a:lnTo>
                  <a:pt x="98" y="60"/>
                </a:lnTo>
                <a:lnTo>
                  <a:pt x="94" y="68"/>
                </a:lnTo>
                <a:lnTo>
                  <a:pt x="90" y="78"/>
                </a:lnTo>
                <a:lnTo>
                  <a:pt x="84" y="84"/>
                </a:lnTo>
                <a:lnTo>
                  <a:pt x="76" y="90"/>
                </a:lnTo>
                <a:lnTo>
                  <a:pt x="68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4" y="84"/>
                </a:lnTo>
                <a:lnTo>
                  <a:pt x="8" y="78"/>
                </a:lnTo>
                <a:lnTo>
                  <a:pt x="4" y="68"/>
                </a:lnTo>
                <a:lnTo>
                  <a:pt x="0" y="60"/>
                </a:lnTo>
                <a:lnTo>
                  <a:pt x="0" y="50"/>
                </a:lnTo>
                <a:lnTo>
                  <a:pt x="0" y="40"/>
                </a:lnTo>
                <a:lnTo>
                  <a:pt x="4" y="30"/>
                </a:lnTo>
                <a:lnTo>
                  <a:pt x="8" y="22"/>
                </a:lnTo>
                <a:lnTo>
                  <a:pt x="14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68" y="4"/>
                </a:lnTo>
                <a:lnTo>
                  <a:pt x="76" y="8"/>
                </a:lnTo>
                <a:lnTo>
                  <a:pt x="84" y="14"/>
                </a:lnTo>
                <a:lnTo>
                  <a:pt x="90" y="22"/>
                </a:lnTo>
                <a:lnTo>
                  <a:pt x="94" y="30"/>
                </a:lnTo>
                <a:lnTo>
                  <a:pt x="98" y="40"/>
                </a:lnTo>
                <a:lnTo>
                  <a:pt x="98" y="48"/>
                </a:lnTo>
                <a:lnTo>
                  <a:pt x="98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78" name="Freeform 158"/>
          <p:cNvSpPr>
            <a:spLocks/>
          </p:cNvSpPr>
          <p:nvPr/>
        </p:nvSpPr>
        <p:spPr bwMode="auto">
          <a:xfrm>
            <a:off x="508000" y="4016375"/>
            <a:ext cx="246063" cy="250825"/>
          </a:xfrm>
          <a:custGeom>
            <a:avLst/>
            <a:gdLst/>
            <a:ahLst/>
            <a:cxnLst>
              <a:cxn ang="0">
                <a:pos x="98" y="50"/>
              </a:cxn>
              <a:cxn ang="0">
                <a:pos x="98" y="60"/>
              </a:cxn>
              <a:cxn ang="0">
                <a:pos x="94" y="68"/>
              </a:cxn>
              <a:cxn ang="0">
                <a:pos x="90" y="78"/>
              </a:cxn>
              <a:cxn ang="0">
                <a:pos x="84" y="84"/>
              </a:cxn>
              <a:cxn ang="0">
                <a:pos x="76" y="90"/>
              </a:cxn>
              <a:cxn ang="0">
                <a:pos x="68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4" y="84"/>
              </a:cxn>
              <a:cxn ang="0">
                <a:pos x="8" y="78"/>
              </a:cxn>
              <a:cxn ang="0">
                <a:pos x="4" y="68"/>
              </a:cxn>
              <a:cxn ang="0">
                <a:pos x="0" y="60"/>
              </a:cxn>
              <a:cxn ang="0">
                <a:pos x="0" y="50"/>
              </a:cxn>
              <a:cxn ang="0">
                <a:pos x="0" y="40"/>
              </a:cxn>
              <a:cxn ang="0">
                <a:pos x="4" y="30"/>
              </a:cxn>
              <a:cxn ang="0">
                <a:pos x="8" y="22"/>
              </a:cxn>
              <a:cxn ang="0">
                <a:pos x="14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68" y="4"/>
              </a:cxn>
              <a:cxn ang="0">
                <a:pos x="76" y="8"/>
              </a:cxn>
              <a:cxn ang="0">
                <a:pos x="84" y="14"/>
              </a:cxn>
              <a:cxn ang="0">
                <a:pos x="90" y="22"/>
              </a:cxn>
              <a:cxn ang="0">
                <a:pos x="94" y="30"/>
              </a:cxn>
              <a:cxn ang="0">
                <a:pos x="98" y="40"/>
              </a:cxn>
              <a:cxn ang="0">
                <a:pos x="98" y="48"/>
              </a:cxn>
            </a:cxnLst>
            <a:rect l="0" t="0" r="r" b="b"/>
            <a:pathLst>
              <a:path w="98" h="100">
                <a:moveTo>
                  <a:pt x="98" y="50"/>
                </a:moveTo>
                <a:lnTo>
                  <a:pt x="98" y="60"/>
                </a:lnTo>
                <a:lnTo>
                  <a:pt x="94" y="68"/>
                </a:lnTo>
                <a:lnTo>
                  <a:pt x="90" y="78"/>
                </a:lnTo>
                <a:lnTo>
                  <a:pt x="84" y="84"/>
                </a:lnTo>
                <a:lnTo>
                  <a:pt x="76" y="90"/>
                </a:lnTo>
                <a:lnTo>
                  <a:pt x="68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4" y="84"/>
                </a:lnTo>
                <a:lnTo>
                  <a:pt x="8" y="78"/>
                </a:lnTo>
                <a:lnTo>
                  <a:pt x="4" y="68"/>
                </a:lnTo>
                <a:lnTo>
                  <a:pt x="0" y="60"/>
                </a:lnTo>
                <a:lnTo>
                  <a:pt x="0" y="50"/>
                </a:lnTo>
                <a:lnTo>
                  <a:pt x="0" y="40"/>
                </a:lnTo>
                <a:lnTo>
                  <a:pt x="4" y="30"/>
                </a:lnTo>
                <a:lnTo>
                  <a:pt x="8" y="22"/>
                </a:lnTo>
                <a:lnTo>
                  <a:pt x="14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68" y="4"/>
                </a:lnTo>
                <a:lnTo>
                  <a:pt x="76" y="8"/>
                </a:lnTo>
                <a:lnTo>
                  <a:pt x="84" y="14"/>
                </a:lnTo>
                <a:lnTo>
                  <a:pt x="90" y="22"/>
                </a:lnTo>
                <a:lnTo>
                  <a:pt x="94" y="30"/>
                </a:lnTo>
                <a:lnTo>
                  <a:pt x="98" y="40"/>
                </a:lnTo>
                <a:lnTo>
                  <a:pt x="98" y="48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79" name="Rectangle 159"/>
          <p:cNvSpPr>
            <a:spLocks noChangeArrowheads="1"/>
          </p:cNvSpPr>
          <p:nvPr/>
        </p:nvSpPr>
        <p:spPr bwMode="auto">
          <a:xfrm>
            <a:off x="561975" y="4025900"/>
            <a:ext cx="1143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80" name="Rectangle 160"/>
          <p:cNvSpPr>
            <a:spLocks noChangeArrowheads="1"/>
          </p:cNvSpPr>
          <p:nvPr/>
        </p:nvSpPr>
        <p:spPr bwMode="auto">
          <a:xfrm>
            <a:off x="501650" y="4038600"/>
            <a:ext cx="2298700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92C8"/>
                </a:solidFill>
                <a:latin typeface="Arial" pitchFamily="34" charset="0"/>
              </a:rPr>
              <a:t>       Action potential arrives at</a:t>
            </a:r>
          </a:p>
          <a:p>
            <a:r>
              <a:rPr lang="en-US" sz="1200" b="1">
                <a:solidFill>
                  <a:srgbClr val="0092C8"/>
                </a:solidFill>
                <a:latin typeface="Arial" pitchFamily="34" charset="0"/>
              </a:rPr>
              <a:t>axon terminal of motor neuron. </a:t>
            </a:r>
          </a:p>
        </p:txBody>
      </p:sp>
      <p:sp>
        <p:nvSpPr>
          <p:cNvPr id="56481" name="Freeform 161"/>
          <p:cNvSpPr>
            <a:spLocks/>
          </p:cNvSpPr>
          <p:nvPr/>
        </p:nvSpPr>
        <p:spPr bwMode="auto">
          <a:xfrm>
            <a:off x="508000" y="4559300"/>
            <a:ext cx="246063" cy="250825"/>
          </a:xfrm>
          <a:custGeom>
            <a:avLst/>
            <a:gdLst/>
            <a:ahLst/>
            <a:cxnLst>
              <a:cxn ang="0">
                <a:pos x="98" y="50"/>
              </a:cxn>
              <a:cxn ang="0">
                <a:pos x="98" y="60"/>
              </a:cxn>
              <a:cxn ang="0">
                <a:pos x="94" y="70"/>
              </a:cxn>
              <a:cxn ang="0">
                <a:pos x="90" y="78"/>
              </a:cxn>
              <a:cxn ang="0">
                <a:pos x="84" y="84"/>
              </a:cxn>
              <a:cxn ang="0">
                <a:pos x="76" y="90"/>
              </a:cxn>
              <a:cxn ang="0">
                <a:pos x="68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4" y="84"/>
              </a:cxn>
              <a:cxn ang="0">
                <a:pos x="8" y="78"/>
              </a:cxn>
              <a:cxn ang="0">
                <a:pos x="4" y="70"/>
              </a:cxn>
              <a:cxn ang="0">
                <a:pos x="0" y="60"/>
              </a:cxn>
              <a:cxn ang="0">
                <a:pos x="0" y="50"/>
              </a:cxn>
              <a:cxn ang="0">
                <a:pos x="0" y="40"/>
              </a:cxn>
              <a:cxn ang="0">
                <a:pos x="4" y="30"/>
              </a:cxn>
              <a:cxn ang="0">
                <a:pos x="8" y="22"/>
              </a:cxn>
              <a:cxn ang="0">
                <a:pos x="14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68" y="4"/>
              </a:cxn>
              <a:cxn ang="0">
                <a:pos x="76" y="8"/>
              </a:cxn>
              <a:cxn ang="0">
                <a:pos x="84" y="14"/>
              </a:cxn>
              <a:cxn ang="0">
                <a:pos x="90" y="22"/>
              </a:cxn>
              <a:cxn ang="0">
                <a:pos x="94" y="30"/>
              </a:cxn>
              <a:cxn ang="0">
                <a:pos x="98" y="40"/>
              </a:cxn>
              <a:cxn ang="0">
                <a:pos x="98" y="48"/>
              </a:cxn>
              <a:cxn ang="0">
                <a:pos x="98" y="50"/>
              </a:cxn>
            </a:cxnLst>
            <a:rect l="0" t="0" r="r" b="b"/>
            <a:pathLst>
              <a:path w="98" h="100">
                <a:moveTo>
                  <a:pt x="98" y="50"/>
                </a:moveTo>
                <a:lnTo>
                  <a:pt x="98" y="60"/>
                </a:lnTo>
                <a:lnTo>
                  <a:pt x="94" y="70"/>
                </a:lnTo>
                <a:lnTo>
                  <a:pt x="90" y="78"/>
                </a:lnTo>
                <a:lnTo>
                  <a:pt x="84" y="84"/>
                </a:lnTo>
                <a:lnTo>
                  <a:pt x="76" y="90"/>
                </a:lnTo>
                <a:lnTo>
                  <a:pt x="68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4" y="84"/>
                </a:lnTo>
                <a:lnTo>
                  <a:pt x="8" y="78"/>
                </a:lnTo>
                <a:lnTo>
                  <a:pt x="4" y="70"/>
                </a:lnTo>
                <a:lnTo>
                  <a:pt x="0" y="60"/>
                </a:lnTo>
                <a:lnTo>
                  <a:pt x="0" y="50"/>
                </a:lnTo>
                <a:lnTo>
                  <a:pt x="0" y="40"/>
                </a:lnTo>
                <a:lnTo>
                  <a:pt x="4" y="30"/>
                </a:lnTo>
                <a:lnTo>
                  <a:pt x="8" y="22"/>
                </a:lnTo>
                <a:lnTo>
                  <a:pt x="14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68" y="4"/>
                </a:lnTo>
                <a:lnTo>
                  <a:pt x="76" y="8"/>
                </a:lnTo>
                <a:lnTo>
                  <a:pt x="84" y="14"/>
                </a:lnTo>
                <a:lnTo>
                  <a:pt x="90" y="22"/>
                </a:lnTo>
                <a:lnTo>
                  <a:pt x="94" y="30"/>
                </a:lnTo>
                <a:lnTo>
                  <a:pt x="98" y="40"/>
                </a:lnTo>
                <a:lnTo>
                  <a:pt x="98" y="48"/>
                </a:lnTo>
                <a:lnTo>
                  <a:pt x="98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82" name="Freeform 162"/>
          <p:cNvSpPr>
            <a:spLocks/>
          </p:cNvSpPr>
          <p:nvPr/>
        </p:nvSpPr>
        <p:spPr bwMode="auto">
          <a:xfrm>
            <a:off x="508000" y="4559300"/>
            <a:ext cx="246063" cy="250825"/>
          </a:xfrm>
          <a:custGeom>
            <a:avLst/>
            <a:gdLst/>
            <a:ahLst/>
            <a:cxnLst>
              <a:cxn ang="0">
                <a:pos x="98" y="50"/>
              </a:cxn>
              <a:cxn ang="0">
                <a:pos x="98" y="60"/>
              </a:cxn>
              <a:cxn ang="0">
                <a:pos x="94" y="70"/>
              </a:cxn>
              <a:cxn ang="0">
                <a:pos x="90" y="78"/>
              </a:cxn>
              <a:cxn ang="0">
                <a:pos x="84" y="84"/>
              </a:cxn>
              <a:cxn ang="0">
                <a:pos x="76" y="90"/>
              </a:cxn>
              <a:cxn ang="0">
                <a:pos x="68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4" y="84"/>
              </a:cxn>
              <a:cxn ang="0">
                <a:pos x="8" y="78"/>
              </a:cxn>
              <a:cxn ang="0">
                <a:pos x="4" y="70"/>
              </a:cxn>
              <a:cxn ang="0">
                <a:pos x="0" y="60"/>
              </a:cxn>
              <a:cxn ang="0">
                <a:pos x="0" y="50"/>
              </a:cxn>
              <a:cxn ang="0">
                <a:pos x="0" y="40"/>
              </a:cxn>
              <a:cxn ang="0">
                <a:pos x="4" y="30"/>
              </a:cxn>
              <a:cxn ang="0">
                <a:pos x="8" y="22"/>
              </a:cxn>
              <a:cxn ang="0">
                <a:pos x="14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68" y="4"/>
              </a:cxn>
              <a:cxn ang="0">
                <a:pos x="76" y="8"/>
              </a:cxn>
              <a:cxn ang="0">
                <a:pos x="84" y="14"/>
              </a:cxn>
              <a:cxn ang="0">
                <a:pos x="90" y="22"/>
              </a:cxn>
              <a:cxn ang="0">
                <a:pos x="94" y="30"/>
              </a:cxn>
              <a:cxn ang="0">
                <a:pos x="98" y="40"/>
              </a:cxn>
              <a:cxn ang="0">
                <a:pos x="98" y="48"/>
              </a:cxn>
            </a:cxnLst>
            <a:rect l="0" t="0" r="r" b="b"/>
            <a:pathLst>
              <a:path w="98" h="100">
                <a:moveTo>
                  <a:pt x="98" y="50"/>
                </a:moveTo>
                <a:lnTo>
                  <a:pt x="98" y="60"/>
                </a:lnTo>
                <a:lnTo>
                  <a:pt x="94" y="70"/>
                </a:lnTo>
                <a:lnTo>
                  <a:pt x="90" y="78"/>
                </a:lnTo>
                <a:lnTo>
                  <a:pt x="84" y="84"/>
                </a:lnTo>
                <a:lnTo>
                  <a:pt x="76" y="90"/>
                </a:lnTo>
                <a:lnTo>
                  <a:pt x="68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4" y="84"/>
                </a:lnTo>
                <a:lnTo>
                  <a:pt x="8" y="78"/>
                </a:lnTo>
                <a:lnTo>
                  <a:pt x="4" y="70"/>
                </a:lnTo>
                <a:lnTo>
                  <a:pt x="0" y="60"/>
                </a:lnTo>
                <a:lnTo>
                  <a:pt x="0" y="50"/>
                </a:lnTo>
                <a:lnTo>
                  <a:pt x="0" y="40"/>
                </a:lnTo>
                <a:lnTo>
                  <a:pt x="4" y="30"/>
                </a:lnTo>
                <a:lnTo>
                  <a:pt x="8" y="22"/>
                </a:lnTo>
                <a:lnTo>
                  <a:pt x="14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68" y="4"/>
                </a:lnTo>
                <a:lnTo>
                  <a:pt x="76" y="8"/>
                </a:lnTo>
                <a:lnTo>
                  <a:pt x="84" y="14"/>
                </a:lnTo>
                <a:lnTo>
                  <a:pt x="90" y="22"/>
                </a:lnTo>
                <a:lnTo>
                  <a:pt x="94" y="30"/>
                </a:lnTo>
                <a:lnTo>
                  <a:pt x="98" y="40"/>
                </a:lnTo>
                <a:lnTo>
                  <a:pt x="98" y="48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83" name="Rectangle 163"/>
          <p:cNvSpPr>
            <a:spLocks noChangeArrowheads="1"/>
          </p:cNvSpPr>
          <p:nvPr/>
        </p:nvSpPr>
        <p:spPr bwMode="auto">
          <a:xfrm>
            <a:off x="569913" y="4562475"/>
            <a:ext cx="11430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92C8"/>
                </a:solidFill>
                <a:latin typeface="Arial Black" pitchFamily="34" charset="0"/>
              </a:rPr>
              <a:t>2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84" name="Rectangle 164"/>
          <p:cNvSpPr>
            <a:spLocks noChangeArrowheads="1"/>
          </p:cNvSpPr>
          <p:nvPr/>
        </p:nvSpPr>
        <p:spPr bwMode="auto">
          <a:xfrm>
            <a:off x="508000" y="4584700"/>
            <a:ext cx="2408238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92C8"/>
                </a:solidFill>
                <a:latin typeface="Arial" pitchFamily="34" charset="0"/>
              </a:rPr>
              <a:t>       Voltage-gated Ca</a:t>
            </a:r>
            <a:r>
              <a:rPr lang="en-US" sz="1200" b="1" baseline="30000">
                <a:solidFill>
                  <a:srgbClr val="0092C8"/>
                </a:solidFill>
                <a:latin typeface="Arial" pitchFamily="34" charset="0"/>
              </a:rPr>
              <a:t>2+</a:t>
            </a:r>
            <a:r>
              <a:rPr lang="en-US" sz="1200" b="1">
                <a:solidFill>
                  <a:srgbClr val="0092C8"/>
                </a:solidFill>
                <a:latin typeface="Arial" pitchFamily="34" charset="0"/>
              </a:rPr>
              <a:t> channels </a:t>
            </a:r>
            <a:endParaRPr lang="en-US" sz="1200" b="1">
              <a:latin typeface="Arial" pitchFamily="34" charset="0"/>
            </a:endParaRPr>
          </a:p>
          <a:p>
            <a:r>
              <a:rPr lang="en-US" sz="1200" b="1">
                <a:solidFill>
                  <a:srgbClr val="0092C8"/>
                </a:solidFill>
                <a:latin typeface="Arial" pitchFamily="34" charset="0"/>
              </a:rPr>
              <a:t>open and Ca</a:t>
            </a:r>
            <a:r>
              <a:rPr lang="en-US" sz="1200" b="1" baseline="30000">
                <a:solidFill>
                  <a:srgbClr val="0092C8"/>
                </a:solidFill>
                <a:latin typeface="Arial" pitchFamily="34" charset="0"/>
              </a:rPr>
              <a:t>2+</a:t>
            </a:r>
            <a:r>
              <a:rPr lang="en-US" sz="1200" b="1">
                <a:solidFill>
                  <a:srgbClr val="0092C8"/>
                </a:solidFill>
                <a:latin typeface="Arial" pitchFamily="34" charset="0"/>
              </a:rPr>
              <a:t> enters the axon </a:t>
            </a:r>
            <a:endParaRPr lang="en-US" sz="1200" b="1">
              <a:latin typeface="Arial" pitchFamily="34" charset="0"/>
            </a:endParaRPr>
          </a:p>
          <a:p>
            <a:r>
              <a:rPr lang="en-US" sz="1200" b="1">
                <a:solidFill>
                  <a:srgbClr val="0092C8"/>
                </a:solidFill>
                <a:latin typeface="Arial" pitchFamily="34" charset="0"/>
              </a:rPr>
              <a:t>terminal.</a:t>
            </a:r>
          </a:p>
        </p:txBody>
      </p:sp>
      <p:sp>
        <p:nvSpPr>
          <p:cNvPr id="56501" name="Freeform 181"/>
          <p:cNvSpPr>
            <a:spLocks/>
          </p:cNvSpPr>
          <p:nvPr/>
        </p:nvSpPr>
        <p:spPr bwMode="auto">
          <a:xfrm rot="16200000" flipH="1">
            <a:off x="6746081" y="5395119"/>
            <a:ext cx="68263" cy="225425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503" name="Rectangle 183"/>
          <p:cNvSpPr>
            <a:spLocks noChangeArrowheads="1"/>
          </p:cNvSpPr>
          <p:nvPr/>
        </p:nvSpPr>
        <p:spPr bwMode="auto">
          <a:xfrm>
            <a:off x="8235950" y="6581775"/>
            <a:ext cx="904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Neuromuscular Junction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Situated midway along the length of a muscle fiber</a:t>
            </a:r>
          </a:p>
          <a:p>
            <a:r>
              <a:rPr lang="en-US"/>
              <a:t>Axon terminal and muscle fiber are separated by a gel-filled space called the synaptic cleft</a:t>
            </a:r>
          </a:p>
          <a:p>
            <a:r>
              <a:rPr lang="en-US"/>
              <a:t>Synaptic vesicles of axon terminal contain the neurotransmitter acetylcholine (ACh)</a:t>
            </a:r>
          </a:p>
          <a:p>
            <a:r>
              <a:rPr lang="en-US"/>
              <a:t>Junctional folds of the sarcolemma contain ACh receptors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8239125" y="8205788"/>
            <a:ext cx="9048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9.8</a:t>
            </a:r>
          </a:p>
        </p:txBody>
      </p:sp>
      <p:pic>
        <p:nvPicPr>
          <p:cNvPr id="56416" name="Picture 96" descr="fIgure_09_08_0"/>
          <p:cNvPicPr>
            <a:picLocks noChangeAspect="1" noChangeArrowheads="1"/>
          </p:cNvPicPr>
          <p:nvPr/>
        </p:nvPicPr>
        <p:blipFill>
          <a:blip r:embed="rId2" cstate="print"/>
          <a:srcRect l="17241" r="17241" b="48439"/>
          <a:stretch>
            <a:fillRect/>
          </a:stretch>
        </p:blipFill>
        <p:spPr bwMode="auto">
          <a:xfrm>
            <a:off x="304800" y="1033463"/>
            <a:ext cx="8534400" cy="4786312"/>
          </a:xfrm>
          <a:prstGeom prst="rect">
            <a:avLst/>
          </a:prstGeom>
          <a:noFill/>
        </p:spPr>
      </p:pic>
      <p:sp>
        <p:nvSpPr>
          <p:cNvPr id="56417" name="Freeform 97"/>
          <p:cNvSpPr>
            <a:spLocks/>
          </p:cNvSpPr>
          <p:nvPr/>
        </p:nvSpPr>
        <p:spPr bwMode="auto">
          <a:xfrm>
            <a:off x="4206875" y="2209800"/>
            <a:ext cx="1012825" cy="84138"/>
          </a:xfrm>
          <a:custGeom>
            <a:avLst/>
            <a:gdLst/>
            <a:ahLst/>
            <a:cxnLst>
              <a:cxn ang="0">
                <a:pos x="403" y="34"/>
              </a:cxn>
              <a:cxn ang="0">
                <a:pos x="58" y="0"/>
              </a:cxn>
              <a:cxn ang="0">
                <a:pos x="0" y="0"/>
              </a:cxn>
            </a:cxnLst>
            <a:rect l="0" t="0" r="r" b="b"/>
            <a:pathLst>
              <a:path w="403" h="34">
                <a:moveTo>
                  <a:pt x="403" y="34"/>
                </a:moveTo>
                <a:lnTo>
                  <a:pt x="58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18" name="Line 98"/>
          <p:cNvSpPr>
            <a:spLocks noChangeShapeType="1"/>
          </p:cNvSpPr>
          <p:nvPr/>
        </p:nvSpPr>
        <p:spPr bwMode="auto">
          <a:xfrm flipH="1">
            <a:off x="5164138" y="2136775"/>
            <a:ext cx="385762" cy="4763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22" name="Line 102"/>
          <p:cNvSpPr>
            <a:spLocks noChangeShapeType="1"/>
          </p:cNvSpPr>
          <p:nvPr/>
        </p:nvSpPr>
        <p:spPr bwMode="auto">
          <a:xfrm>
            <a:off x="6775450" y="5395913"/>
            <a:ext cx="3175" cy="71437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26" name="Freeform 106"/>
          <p:cNvSpPr>
            <a:spLocks/>
          </p:cNvSpPr>
          <p:nvPr/>
        </p:nvSpPr>
        <p:spPr bwMode="auto">
          <a:xfrm>
            <a:off x="5948363" y="4459288"/>
            <a:ext cx="738187" cy="436562"/>
          </a:xfrm>
          <a:custGeom>
            <a:avLst/>
            <a:gdLst/>
            <a:ahLst/>
            <a:cxnLst>
              <a:cxn ang="0">
                <a:pos x="0" y="174"/>
              </a:cxn>
              <a:cxn ang="0">
                <a:pos x="250" y="0"/>
              </a:cxn>
              <a:cxn ang="0">
                <a:pos x="294" y="0"/>
              </a:cxn>
            </a:cxnLst>
            <a:rect l="0" t="0" r="r" b="b"/>
            <a:pathLst>
              <a:path w="294" h="174">
                <a:moveTo>
                  <a:pt x="0" y="174"/>
                </a:moveTo>
                <a:lnTo>
                  <a:pt x="250" y="0"/>
                </a:lnTo>
                <a:lnTo>
                  <a:pt x="294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27" name="Freeform 107"/>
          <p:cNvSpPr>
            <a:spLocks/>
          </p:cNvSpPr>
          <p:nvPr/>
        </p:nvSpPr>
        <p:spPr bwMode="auto">
          <a:xfrm>
            <a:off x="6324600" y="4865688"/>
            <a:ext cx="357188" cy="336550"/>
          </a:xfrm>
          <a:custGeom>
            <a:avLst/>
            <a:gdLst/>
            <a:ahLst/>
            <a:cxnLst>
              <a:cxn ang="0">
                <a:pos x="0" y="134"/>
              </a:cxn>
              <a:cxn ang="0">
                <a:pos x="98" y="0"/>
              </a:cxn>
              <a:cxn ang="0">
                <a:pos x="142" y="0"/>
              </a:cxn>
            </a:cxnLst>
            <a:rect l="0" t="0" r="r" b="b"/>
            <a:pathLst>
              <a:path w="142" h="134">
                <a:moveTo>
                  <a:pt x="0" y="134"/>
                </a:moveTo>
                <a:lnTo>
                  <a:pt x="98" y="0"/>
                </a:lnTo>
                <a:lnTo>
                  <a:pt x="142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28" name="Freeform 108"/>
          <p:cNvSpPr>
            <a:spLocks/>
          </p:cNvSpPr>
          <p:nvPr/>
        </p:nvSpPr>
        <p:spPr bwMode="auto">
          <a:xfrm>
            <a:off x="6167438" y="2540000"/>
            <a:ext cx="538162" cy="457200"/>
          </a:xfrm>
          <a:custGeom>
            <a:avLst/>
            <a:gdLst/>
            <a:ahLst/>
            <a:cxnLst>
              <a:cxn ang="0">
                <a:pos x="214" y="0"/>
              </a:cxn>
              <a:cxn ang="0">
                <a:pos x="172" y="0"/>
              </a:cxn>
              <a:cxn ang="0">
                <a:pos x="0" y="182"/>
              </a:cxn>
            </a:cxnLst>
            <a:rect l="0" t="0" r="r" b="b"/>
            <a:pathLst>
              <a:path w="214" h="182">
                <a:moveTo>
                  <a:pt x="214" y="0"/>
                </a:moveTo>
                <a:lnTo>
                  <a:pt x="172" y="0"/>
                </a:lnTo>
                <a:lnTo>
                  <a:pt x="0" y="182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29" name="Freeform 109"/>
          <p:cNvSpPr>
            <a:spLocks/>
          </p:cNvSpPr>
          <p:nvPr/>
        </p:nvSpPr>
        <p:spPr bwMode="auto">
          <a:xfrm>
            <a:off x="6516688" y="3098800"/>
            <a:ext cx="565150" cy="69850"/>
          </a:xfrm>
          <a:custGeom>
            <a:avLst/>
            <a:gdLst/>
            <a:ahLst/>
            <a:cxnLst>
              <a:cxn ang="0">
                <a:pos x="226" y="28"/>
              </a:cxn>
              <a:cxn ang="0">
                <a:pos x="184" y="28"/>
              </a:cxn>
              <a:cxn ang="0">
                <a:pos x="0" y="0"/>
              </a:cxn>
            </a:cxnLst>
            <a:rect l="0" t="0" r="r" b="b"/>
            <a:pathLst>
              <a:path w="226" h="28">
                <a:moveTo>
                  <a:pt x="226" y="28"/>
                </a:moveTo>
                <a:lnTo>
                  <a:pt x="184" y="28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30" name="Freeform 110"/>
          <p:cNvSpPr>
            <a:spLocks/>
          </p:cNvSpPr>
          <p:nvPr/>
        </p:nvSpPr>
        <p:spPr bwMode="auto">
          <a:xfrm>
            <a:off x="4019550" y="2690813"/>
            <a:ext cx="217488" cy="74612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62" y="0"/>
              </a:cxn>
              <a:cxn ang="0">
                <a:pos x="86" y="0"/>
              </a:cxn>
            </a:cxnLst>
            <a:rect l="0" t="0" r="r" b="b"/>
            <a:pathLst>
              <a:path w="86" h="30">
                <a:moveTo>
                  <a:pt x="0" y="30"/>
                </a:moveTo>
                <a:lnTo>
                  <a:pt x="62" y="0"/>
                </a:lnTo>
                <a:lnTo>
                  <a:pt x="86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32" name="Freeform 112"/>
          <p:cNvSpPr>
            <a:spLocks/>
          </p:cNvSpPr>
          <p:nvPr/>
        </p:nvSpPr>
        <p:spPr bwMode="auto">
          <a:xfrm>
            <a:off x="4953000" y="4257675"/>
            <a:ext cx="23813" cy="25400"/>
          </a:xfrm>
          <a:custGeom>
            <a:avLst/>
            <a:gdLst/>
            <a:ahLst/>
            <a:cxnLst>
              <a:cxn ang="0">
                <a:pos x="6" y="10"/>
              </a:cxn>
              <a:cxn ang="0">
                <a:pos x="2" y="8"/>
              </a:cxn>
              <a:cxn ang="0">
                <a:pos x="0" y="4"/>
              </a:cxn>
              <a:cxn ang="0">
                <a:pos x="2" y="2"/>
              </a:cxn>
              <a:cxn ang="0">
                <a:pos x="6" y="0"/>
              </a:cxn>
              <a:cxn ang="0">
                <a:pos x="8" y="2"/>
              </a:cxn>
              <a:cxn ang="0">
                <a:pos x="10" y="4"/>
              </a:cxn>
              <a:cxn ang="0">
                <a:pos x="8" y="8"/>
              </a:cxn>
              <a:cxn ang="0">
                <a:pos x="8" y="10"/>
              </a:cxn>
              <a:cxn ang="0">
                <a:pos x="6" y="10"/>
              </a:cxn>
            </a:cxnLst>
            <a:rect l="0" t="0" r="r" b="b"/>
            <a:pathLst>
              <a:path w="10" h="10">
                <a:moveTo>
                  <a:pt x="6" y="10"/>
                </a:moveTo>
                <a:lnTo>
                  <a:pt x="2" y="8"/>
                </a:lnTo>
                <a:lnTo>
                  <a:pt x="0" y="4"/>
                </a:lnTo>
                <a:lnTo>
                  <a:pt x="2" y="2"/>
                </a:lnTo>
                <a:lnTo>
                  <a:pt x="6" y="0"/>
                </a:lnTo>
                <a:lnTo>
                  <a:pt x="8" y="2"/>
                </a:lnTo>
                <a:lnTo>
                  <a:pt x="10" y="4"/>
                </a:lnTo>
                <a:lnTo>
                  <a:pt x="8" y="8"/>
                </a:lnTo>
                <a:lnTo>
                  <a:pt x="8" y="10"/>
                </a:lnTo>
                <a:lnTo>
                  <a:pt x="6" y="1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33" name="Freeform 113"/>
          <p:cNvSpPr>
            <a:spLocks/>
          </p:cNvSpPr>
          <p:nvPr/>
        </p:nvSpPr>
        <p:spPr bwMode="auto">
          <a:xfrm>
            <a:off x="4348163" y="4703763"/>
            <a:ext cx="25400" cy="31750"/>
          </a:xfrm>
          <a:custGeom>
            <a:avLst/>
            <a:gdLst/>
            <a:ahLst/>
            <a:cxnLst>
              <a:cxn ang="0">
                <a:pos x="4" y="12"/>
              </a:cxn>
              <a:cxn ang="0">
                <a:pos x="2" y="10"/>
              </a:cxn>
              <a:cxn ang="0">
                <a:pos x="0" y="6"/>
              </a:cxn>
              <a:cxn ang="0">
                <a:pos x="2" y="2"/>
              </a:cxn>
              <a:cxn ang="0">
                <a:pos x="4" y="0"/>
              </a:cxn>
              <a:cxn ang="0">
                <a:pos x="8" y="2"/>
              </a:cxn>
              <a:cxn ang="0">
                <a:pos x="10" y="6"/>
              </a:cxn>
              <a:cxn ang="0">
                <a:pos x="8" y="10"/>
              </a:cxn>
              <a:cxn ang="0">
                <a:pos x="6" y="12"/>
              </a:cxn>
              <a:cxn ang="0">
                <a:pos x="4" y="12"/>
              </a:cxn>
            </a:cxnLst>
            <a:rect l="0" t="0" r="r" b="b"/>
            <a:pathLst>
              <a:path w="10" h="12">
                <a:moveTo>
                  <a:pt x="4" y="12"/>
                </a:moveTo>
                <a:lnTo>
                  <a:pt x="2" y="10"/>
                </a:lnTo>
                <a:lnTo>
                  <a:pt x="0" y="6"/>
                </a:lnTo>
                <a:lnTo>
                  <a:pt x="2" y="2"/>
                </a:lnTo>
                <a:lnTo>
                  <a:pt x="4" y="0"/>
                </a:lnTo>
                <a:lnTo>
                  <a:pt x="8" y="2"/>
                </a:lnTo>
                <a:lnTo>
                  <a:pt x="10" y="6"/>
                </a:lnTo>
                <a:lnTo>
                  <a:pt x="8" y="10"/>
                </a:lnTo>
                <a:lnTo>
                  <a:pt x="6" y="12"/>
                </a:lnTo>
                <a:lnTo>
                  <a:pt x="4" y="12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38" name="Line 118"/>
          <p:cNvSpPr>
            <a:spLocks noChangeShapeType="1"/>
          </p:cNvSpPr>
          <p:nvPr/>
        </p:nvSpPr>
        <p:spPr bwMode="auto">
          <a:xfrm>
            <a:off x="3382963" y="4060825"/>
            <a:ext cx="3175" cy="346075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39" name="Line 119"/>
          <p:cNvSpPr>
            <a:spLocks noChangeShapeType="1"/>
          </p:cNvSpPr>
          <p:nvPr/>
        </p:nvSpPr>
        <p:spPr bwMode="auto">
          <a:xfrm>
            <a:off x="3382963" y="4267200"/>
            <a:ext cx="1574800" cy="1588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40" name="Line 120"/>
          <p:cNvSpPr>
            <a:spLocks noChangeShapeType="1"/>
          </p:cNvSpPr>
          <p:nvPr/>
        </p:nvSpPr>
        <p:spPr bwMode="auto">
          <a:xfrm>
            <a:off x="3382963" y="4633913"/>
            <a:ext cx="3175" cy="522287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41" name="Line 121"/>
          <p:cNvSpPr>
            <a:spLocks noChangeShapeType="1"/>
          </p:cNvSpPr>
          <p:nvPr/>
        </p:nvSpPr>
        <p:spPr bwMode="auto">
          <a:xfrm>
            <a:off x="3387725" y="4718050"/>
            <a:ext cx="968375" cy="3175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52" name="Rectangle 132"/>
          <p:cNvSpPr>
            <a:spLocks noChangeArrowheads="1"/>
          </p:cNvSpPr>
          <p:nvPr/>
        </p:nvSpPr>
        <p:spPr bwMode="auto">
          <a:xfrm>
            <a:off x="4254500" y="2562225"/>
            <a:ext cx="5905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Nucleus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53" name="Rectangle 133"/>
          <p:cNvSpPr>
            <a:spLocks noChangeArrowheads="1"/>
          </p:cNvSpPr>
          <p:nvPr/>
        </p:nvSpPr>
        <p:spPr bwMode="auto">
          <a:xfrm>
            <a:off x="3614738" y="2111375"/>
            <a:ext cx="992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Action</a:t>
            </a: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potential (AP)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54" name="Rectangle 134"/>
          <p:cNvSpPr>
            <a:spLocks noChangeArrowheads="1"/>
          </p:cNvSpPr>
          <p:nvPr/>
        </p:nvSpPr>
        <p:spPr bwMode="auto">
          <a:xfrm>
            <a:off x="5575300" y="2006600"/>
            <a:ext cx="1185863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Myelinated axon</a:t>
            </a: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of motor neuron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55" name="Rectangle 135"/>
          <p:cNvSpPr>
            <a:spLocks noChangeArrowheads="1"/>
          </p:cNvSpPr>
          <p:nvPr/>
        </p:nvSpPr>
        <p:spPr bwMode="auto">
          <a:xfrm>
            <a:off x="6735763" y="2436813"/>
            <a:ext cx="1296987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Axon terminal of</a:t>
            </a:r>
          </a:p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neuromuscular </a:t>
            </a:r>
            <a:endParaRPr lang="en-US" sz="1200">
              <a:latin typeface="Arial" pitchFamily="34" charset="0"/>
            </a:endParaRPr>
          </a:p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junction</a:t>
            </a:r>
          </a:p>
        </p:txBody>
      </p:sp>
      <p:sp>
        <p:nvSpPr>
          <p:cNvPr id="56456" name="Rectangle 136"/>
          <p:cNvSpPr>
            <a:spLocks noChangeArrowheads="1"/>
          </p:cNvSpPr>
          <p:nvPr/>
        </p:nvSpPr>
        <p:spPr bwMode="auto">
          <a:xfrm>
            <a:off x="7116763" y="3074988"/>
            <a:ext cx="1168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Sarcolemma of</a:t>
            </a: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the muscle fiber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57" name="Rectangle 137"/>
          <p:cNvSpPr>
            <a:spLocks noChangeArrowheads="1"/>
          </p:cNvSpPr>
          <p:nvPr/>
        </p:nvSpPr>
        <p:spPr bwMode="auto">
          <a:xfrm>
            <a:off x="4108450" y="4451350"/>
            <a:ext cx="3095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12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58" name="Rectangle 138"/>
          <p:cNvSpPr>
            <a:spLocks noChangeArrowheads="1"/>
          </p:cNvSpPr>
          <p:nvPr/>
        </p:nvSpPr>
        <p:spPr bwMode="auto">
          <a:xfrm>
            <a:off x="6027738" y="4344988"/>
            <a:ext cx="3111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12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59" name="Rectangle 139"/>
          <p:cNvSpPr>
            <a:spLocks noChangeArrowheads="1"/>
          </p:cNvSpPr>
          <p:nvPr/>
        </p:nvSpPr>
        <p:spPr bwMode="auto">
          <a:xfrm>
            <a:off x="4848225" y="5045075"/>
            <a:ext cx="1169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pitchFamily="34" charset="0"/>
              </a:rPr>
              <a:t>Axon terminal</a:t>
            </a:r>
            <a:endParaRPr lang="en-US" sz="1200">
              <a:latin typeface="Arial" pitchFamily="34" charset="0"/>
            </a:endParaRPr>
          </a:p>
        </p:txBody>
      </p:sp>
      <p:sp>
        <p:nvSpPr>
          <p:cNvPr id="56460" name="Rectangle 140"/>
          <p:cNvSpPr>
            <a:spLocks noChangeArrowheads="1"/>
          </p:cNvSpPr>
          <p:nvPr/>
        </p:nvSpPr>
        <p:spPr bwMode="auto">
          <a:xfrm>
            <a:off x="4848225" y="5165725"/>
            <a:ext cx="1330325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pitchFamily="34" charset="0"/>
              </a:rPr>
              <a:t>of motor neuron</a:t>
            </a:r>
            <a:endParaRPr lang="en-US" sz="1200">
              <a:latin typeface="Arial" pitchFamily="34" charset="0"/>
            </a:endParaRPr>
          </a:p>
        </p:txBody>
      </p:sp>
      <p:sp>
        <p:nvSpPr>
          <p:cNvPr id="56461" name="Rectangle 141"/>
          <p:cNvSpPr>
            <a:spLocks noChangeArrowheads="1"/>
          </p:cNvSpPr>
          <p:nvPr/>
        </p:nvSpPr>
        <p:spPr bwMode="auto">
          <a:xfrm>
            <a:off x="6691313" y="4352925"/>
            <a:ext cx="118427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Synaptic vesicle</a:t>
            </a:r>
          </a:p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containing ACh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62" name="Rectangle 142"/>
          <p:cNvSpPr>
            <a:spLocks noChangeArrowheads="1"/>
          </p:cNvSpPr>
          <p:nvPr/>
        </p:nvSpPr>
        <p:spPr bwMode="auto">
          <a:xfrm>
            <a:off x="6696075" y="4783138"/>
            <a:ext cx="1062038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pitchFamily="34" charset="0"/>
              </a:rPr>
              <a:t>Mitochondrion</a:t>
            </a:r>
          </a:p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Synaptic</a:t>
            </a:r>
          </a:p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cleft 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64" name="Rectangle 144"/>
          <p:cNvSpPr>
            <a:spLocks noChangeArrowheads="1"/>
          </p:cNvSpPr>
          <p:nvPr/>
        </p:nvSpPr>
        <p:spPr bwMode="auto">
          <a:xfrm>
            <a:off x="4471988" y="5519738"/>
            <a:ext cx="13652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pitchFamily="34" charset="0"/>
              </a:rPr>
              <a:t>Fusing synaptic </a:t>
            </a:r>
            <a:endParaRPr lang="en-US" sz="1200">
              <a:latin typeface="Arial" pitchFamily="34" charset="0"/>
            </a:endParaRPr>
          </a:p>
        </p:txBody>
      </p:sp>
      <p:sp>
        <p:nvSpPr>
          <p:cNvPr id="56465" name="Rectangle 145"/>
          <p:cNvSpPr>
            <a:spLocks noChangeArrowheads="1"/>
          </p:cNvSpPr>
          <p:nvPr/>
        </p:nvSpPr>
        <p:spPr bwMode="auto">
          <a:xfrm>
            <a:off x="4735513" y="5643563"/>
            <a:ext cx="687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Black" pitchFamily="34" charset="0"/>
              </a:rPr>
              <a:t>vesicles</a:t>
            </a:r>
            <a:endParaRPr lang="en-US" sz="1200">
              <a:latin typeface="Arial" pitchFamily="34" charset="0"/>
            </a:endParaRPr>
          </a:p>
        </p:txBody>
      </p:sp>
      <p:sp>
        <p:nvSpPr>
          <p:cNvPr id="56477" name="Freeform 157"/>
          <p:cNvSpPr>
            <a:spLocks/>
          </p:cNvSpPr>
          <p:nvPr/>
        </p:nvSpPr>
        <p:spPr bwMode="auto">
          <a:xfrm>
            <a:off x="508000" y="4016375"/>
            <a:ext cx="246063" cy="250825"/>
          </a:xfrm>
          <a:custGeom>
            <a:avLst/>
            <a:gdLst/>
            <a:ahLst/>
            <a:cxnLst>
              <a:cxn ang="0">
                <a:pos x="98" y="50"/>
              </a:cxn>
              <a:cxn ang="0">
                <a:pos x="98" y="60"/>
              </a:cxn>
              <a:cxn ang="0">
                <a:pos x="94" y="68"/>
              </a:cxn>
              <a:cxn ang="0">
                <a:pos x="90" y="78"/>
              </a:cxn>
              <a:cxn ang="0">
                <a:pos x="84" y="84"/>
              </a:cxn>
              <a:cxn ang="0">
                <a:pos x="76" y="90"/>
              </a:cxn>
              <a:cxn ang="0">
                <a:pos x="68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4" y="84"/>
              </a:cxn>
              <a:cxn ang="0">
                <a:pos x="8" y="78"/>
              </a:cxn>
              <a:cxn ang="0">
                <a:pos x="4" y="68"/>
              </a:cxn>
              <a:cxn ang="0">
                <a:pos x="0" y="60"/>
              </a:cxn>
              <a:cxn ang="0">
                <a:pos x="0" y="50"/>
              </a:cxn>
              <a:cxn ang="0">
                <a:pos x="0" y="40"/>
              </a:cxn>
              <a:cxn ang="0">
                <a:pos x="4" y="30"/>
              </a:cxn>
              <a:cxn ang="0">
                <a:pos x="8" y="22"/>
              </a:cxn>
              <a:cxn ang="0">
                <a:pos x="14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68" y="4"/>
              </a:cxn>
              <a:cxn ang="0">
                <a:pos x="76" y="8"/>
              </a:cxn>
              <a:cxn ang="0">
                <a:pos x="84" y="14"/>
              </a:cxn>
              <a:cxn ang="0">
                <a:pos x="90" y="22"/>
              </a:cxn>
              <a:cxn ang="0">
                <a:pos x="94" y="30"/>
              </a:cxn>
              <a:cxn ang="0">
                <a:pos x="98" y="40"/>
              </a:cxn>
              <a:cxn ang="0">
                <a:pos x="98" y="48"/>
              </a:cxn>
              <a:cxn ang="0">
                <a:pos x="98" y="50"/>
              </a:cxn>
            </a:cxnLst>
            <a:rect l="0" t="0" r="r" b="b"/>
            <a:pathLst>
              <a:path w="98" h="100">
                <a:moveTo>
                  <a:pt x="98" y="50"/>
                </a:moveTo>
                <a:lnTo>
                  <a:pt x="98" y="60"/>
                </a:lnTo>
                <a:lnTo>
                  <a:pt x="94" y="68"/>
                </a:lnTo>
                <a:lnTo>
                  <a:pt x="90" y="78"/>
                </a:lnTo>
                <a:lnTo>
                  <a:pt x="84" y="84"/>
                </a:lnTo>
                <a:lnTo>
                  <a:pt x="76" y="90"/>
                </a:lnTo>
                <a:lnTo>
                  <a:pt x="68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4" y="84"/>
                </a:lnTo>
                <a:lnTo>
                  <a:pt x="8" y="78"/>
                </a:lnTo>
                <a:lnTo>
                  <a:pt x="4" y="68"/>
                </a:lnTo>
                <a:lnTo>
                  <a:pt x="0" y="60"/>
                </a:lnTo>
                <a:lnTo>
                  <a:pt x="0" y="50"/>
                </a:lnTo>
                <a:lnTo>
                  <a:pt x="0" y="40"/>
                </a:lnTo>
                <a:lnTo>
                  <a:pt x="4" y="30"/>
                </a:lnTo>
                <a:lnTo>
                  <a:pt x="8" y="22"/>
                </a:lnTo>
                <a:lnTo>
                  <a:pt x="14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68" y="4"/>
                </a:lnTo>
                <a:lnTo>
                  <a:pt x="76" y="8"/>
                </a:lnTo>
                <a:lnTo>
                  <a:pt x="84" y="14"/>
                </a:lnTo>
                <a:lnTo>
                  <a:pt x="90" y="22"/>
                </a:lnTo>
                <a:lnTo>
                  <a:pt x="94" y="30"/>
                </a:lnTo>
                <a:lnTo>
                  <a:pt x="98" y="40"/>
                </a:lnTo>
                <a:lnTo>
                  <a:pt x="98" y="48"/>
                </a:lnTo>
                <a:lnTo>
                  <a:pt x="98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78" name="Freeform 158"/>
          <p:cNvSpPr>
            <a:spLocks/>
          </p:cNvSpPr>
          <p:nvPr/>
        </p:nvSpPr>
        <p:spPr bwMode="auto">
          <a:xfrm>
            <a:off x="508000" y="4016375"/>
            <a:ext cx="246063" cy="250825"/>
          </a:xfrm>
          <a:custGeom>
            <a:avLst/>
            <a:gdLst/>
            <a:ahLst/>
            <a:cxnLst>
              <a:cxn ang="0">
                <a:pos x="98" y="50"/>
              </a:cxn>
              <a:cxn ang="0">
                <a:pos x="98" y="60"/>
              </a:cxn>
              <a:cxn ang="0">
                <a:pos x="94" y="68"/>
              </a:cxn>
              <a:cxn ang="0">
                <a:pos x="90" y="78"/>
              </a:cxn>
              <a:cxn ang="0">
                <a:pos x="84" y="84"/>
              </a:cxn>
              <a:cxn ang="0">
                <a:pos x="76" y="90"/>
              </a:cxn>
              <a:cxn ang="0">
                <a:pos x="68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4" y="84"/>
              </a:cxn>
              <a:cxn ang="0">
                <a:pos x="8" y="78"/>
              </a:cxn>
              <a:cxn ang="0">
                <a:pos x="4" y="68"/>
              </a:cxn>
              <a:cxn ang="0">
                <a:pos x="0" y="60"/>
              </a:cxn>
              <a:cxn ang="0">
                <a:pos x="0" y="50"/>
              </a:cxn>
              <a:cxn ang="0">
                <a:pos x="0" y="40"/>
              </a:cxn>
              <a:cxn ang="0">
                <a:pos x="4" y="30"/>
              </a:cxn>
              <a:cxn ang="0">
                <a:pos x="8" y="22"/>
              </a:cxn>
              <a:cxn ang="0">
                <a:pos x="14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68" y="4"/>
              </a:cxn>
              <a:cxn ang="0">
                <a:pos x="76" y="8"/>
              </a:cxn>
              <a:cxn ang="0">
                <a:pos x="84" y="14"/>
              </a:cxn>
              <a:cxn ang="0">
                <a:pos x="90" y="22"/>
              </a:cxn>
              <a:cxn ang="0">
                <a:pos x="94" y="30"/>
              </a:cxn>
              <a:cxn ang="0">
                <a:pos x="98" y="40"/>
              </a:cxn>
              <a:cxn ang="0">
                <a:pos x="98" y="48"/>
              </a:cxn>
            </a:cxnLst>
            <a:rect l="0" t="0" r="r" b="b"/>
            <a:pathLst>
              <a:path w="98" h="100">
                <a:moveTo>
                  <a:pt x="98" y="50"/>
                </a:moveTo>
                <a:lnTo>
                  <a:pt x="98" y="60"/>
                </a:lnTo>
                <a:lnTo>
                  <a:pt x="94" y="68"/>
                </a:lnTo>
                <a:lnTo>
                  <a:pt x="90" y="78"/>
                </a:lnTo>
                <a:lnTo>
                  <a:pt x="84" y="84"/>
                </a:lnTo>
                <a:lnTo>
                  <a:pt x="76" y="90"/>
                </a:lnTo>
                <a:lnTo>
                  <a:pt x="68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4" y="84"/>
                </a:lnTo>
                <a:lnTo>
                  <a:pt x="8" y="78"/>
                </a:lnTo>
                <a:lnTo>
                  <a:pt x="4" y="68"/>
                </a:lnTo>
                <a:lnTo>
                  <a:pt x="0" y="60"/>
                </a:lnTo>
                <a:lnTo>
                  <a:pt x="0" y="50"/>
                </a:lnTo>
                <a:lnTo>
                  <a:pt x="0" y="40"/>
                </a:lnTo>
                <a:lnTo>
                  <a:pt x="4" y="30"/>
                </a:lnTo>
                <a:lnTo>
                  <a:pt x="8" y="22"/>
                </a:lnTo>
                <a:lnTo>
                  <a:pt x="14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68" y="4"/>
                </a:lnTo>
                <a:lnTo>
                  <a:pt x="76" y="8"/>
                </a:lnTo>
                <a:lnTo>
                  <a:pt x="84" y="14"/>
                </a:lnTo>
                <a:lnTo>
                  <a:pt x="90" y="22"/>
                </a:lnTo>
                <a:lnTo>
                  <a:pt x="94" y="30"/>
                </a:lnTo>
                <a:lnTo>
                  <a:pt x="98" y="40"/>
                </a:lnTo>
                <a:lnTo>
                  <a:pt x="98" y="48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79" name="Rectangle 159"/>
          <p:cNvSpPr>
            <a:spLocks noChangeArrowheads="1"/>
          </p:cNvSpPr>
          <p:nvPr/>
        </p:nvSpPr>
        <p:spPr bwMode="auto">
          <a:xfrm>
            <a:off x="561975" y="4025900"/>
            <a:ext cx="1143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80" name="Rectangle 160"/>
          <p:cNvSpPr>
            <a:spLocks noChangeArrowheads="1"/>
          </p:cNvSpPr>
          <p:nvPr/>
        </p:nvSpPr>
        <p:spPr bwMode="auto">
          <a:xfrm>
            <a:off x="501650" y="4038600"/>
            <a:ext cx="2298700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92C8"/>
                </a:solidFill>
                <a:latin typeface="Arial" pitchFamily="34" charset="0"/>
              </a:rPr>
              <a:t>       Action potential arrives at</a:t>
            </a:r>
          </a:p>
          <a:p>
            <a:r>
              <a:rPr lang="en-US" sz="1200" b="1">
                <a:solidFill>
                  <a:srgbClr val="0092C8"/>
                </a:solidFill>
                <a:latin typeface="Arial" pitchFamily="34" charset="0"/>
              </a:rPr>
              <a:t>axon terminal of motor neuron. </a:t>
            </a:r>
          </a:p>
        </p:txBody>
      </p:sp>
      <p:sp>
        <p:nvSpPr>
          <p:cNvPr id="56481" name="Freeform 161"/>
          <p:cNvSpPr>
            <a:spLocks/>
          </p:cNvSpPr>
          <p:nvPr/>
        </p:nvSpPr>
        <p:spPr bwMode="auto">
          <a:xfrm>
            <a:off x="508000" y="4559300"/>
            <a:ext cx="246063" cy="250825"/>
          </a:xfrm>
          <a:custGeom>
            <a:avLst/>
            <a:gdLst/>
            <a:ahLst/>
            <a:cxnLst>
              <a:cxn ang="0">
                <a:pos x="98" y="50"/>
              </a:cxn>
              <a:cxn ang="0">
                <a:pos x="98" y="60"/>
              </a:cxn>
              <a:cxn ang="0">
                <a:pos x="94" y="70"/>
              </a:cxn>
              <a:cxn ang="0">
                <a:pos x="90" y="78"/>
              </a:cxn>
              <a:cxn ang="0">
                <a:pos x="84" y="84"/>
              </a:cxn>
              <a:cxn ang="0">
                <a:pos x="76" y="90"/>
              </a:cxn>
              <a:cxn ang="0">
                <a:pos x="68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4" y="84"/>
              </a:cxn>
              <a:cxn ang="0">
                <a:pos x="8" y="78"/>
              </a:cxn>
              <a:cxn ang="0">
                <a:pos x="4" y="70"/>
              </a:cxn>
              <a:cxn ang="0">
                <a:pos x="0" y="60"/>
              </a:cxn>
              <a:cxn ang="0">
                <a:pos x="0" y="50"/>
              </a:cxn>
              <a:cxn ang="0">
                <a:pos x="0" y="40"/>
              </a:cxn>
              <a:cxn ang="0">
                <a:pos x="4" y="30"/>
              </a:cxn>
              <a:cxn ang="0">
                <a:pos x="8" y="22"/>
              </a:cxn>
              <a:cxn ang="0">
                <a:pos x="14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68" y="4"/>
              </a:cxn>
              <a:cxn ang="0">
                <a:pos x="76" y="8"/>
              </a:cxn>
              <a:cxn ang="0">
                <a:pos x="84" y="14"/>
              </a:cxn>
              <a:cxn ang="0">
                <a:pos x="90" y="22"/>
              </a:cxn>
              <a:cxn ang="0">
                <a:pos x="94" y="30"/>
              </a:cxn>
              <a:cxn ang="0">
                <a:pos x="98" y="40"/>
              </a:cxn>
              <a:cxn ang="0">
                <a:pos x="98" y="48"/>
              </a:cxn>
              <a:cxn ang="0">
                <a:pos x="98" y="50"/>
              </a:cxn>
            </a:cxnLst>
            <a:rect l="0" t="0" r="r" b="b"/>
            <a:pathLst>
              <a:path w="98" h="100">
                <a:moveTo>
                  <a:pt x="98" y="50"/>
                </a:moveTo>
                <a:lnTo>
                  <a:pt x="98" y="60"/>
                </a:lnTo>
                <a:lnTo>
                  <a:pt x="94" y="70"/>
                </a:lnTo>
                <a:lnTo>
                  <a:pt x="90" y="78"/>
                </a:lnTo>
                <a:lnTo>
                  <a:pt x="84" y="84"/>
                </a:lnTo>
                <a:lnTo>
                  <a:pt x="76" y="90"/>
                </a:lnTo>
                <a:lnTo>
                  <a:pt x="68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4" y="84"/>
                </a:lnTo>
                <a:lnTo>
                  <a:pt x="8" y="78"/>
                </a:lnTo>
                <a:lnTo>
                  <a:pt x="4" y="70"/>
                </a:lnTo>
                <a:lnTo>
                  <a:pt x="0" y="60"/>
                </a:lnTo>
                <a:lnTo>
                  <a:pt x="0" y="50"/>
                </a:lnTo>
                <a:lnTo>
                  <a:pt x="0" y="40"/>
                </a:lnTo>
                <a:lnTo>
                  <a:pt x="4" y="30"/>
                </a:lnTo>
                <a:lnTo>
                  <a:pt x="8" y="22"/>
                </a:lnTo>
                <a:lnTo>
                  <a:pt x="14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68" y="4"/>
                </a:lnTo>
                <a:lnTo>
                  <a:pt x="76" y="8"/>
                </a:lnTo>
                <a:lnTo>
                  <a:pt x="84" y="14"/>
                </a:lnTo>
                <a:lnTo>
                  <a:pt x="90" y="22"/>
                </a:lnTo>
                <a:lnTo>
                  <a:pt x="94" y="30"/>
                </a:lnTo>
                <a:lnTo>
                  <a:pt x="98" y="40"/>
                </a:lnTo>
                <a:lnTo>
                  <a:pt x="98" y="48"/>
                </a:lnTo>
                <a:lnTo>
                  <a:pt x="98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82" name="Freeform 162"/>
          <p:cNvSpPr>
            <a:spLocks/>
          </p:cNvSpPr>
          <p:nvPr/>
        </p:nvSpPr>
        <p:spPr bwMode="auto">
          <a:xfrm>
            <a:off x="508000" y="4559300"/>
            <a:ext cx="246063" cy="250825"/>
          </a:xfrm>
          <a:custGeom>
            <a:avLst/>
            <a:gdLst/>
            <a:ahLst/>
            <a:cxnLst>
              <a:cxn ang="0">
                <a:pos x="98" y="50"/>
              </a:cxn>
              <a:cxn ang="0">
                <a:pos x="98" y="60"/>
              </a:cxn>
              <a:cxn ang="0">
                <a:pos x="94" y="70"/>
              </a:cxn>
              <a:cxn ang="0">
                <a:pos x="90" y="78"/>
              </a:cxn>
              <a:cxn ang="0">
                <a:pos x="84" y="84"/>
              </a:cxn>
              <a:cxn ang="0">
                <a:pos x="76" y="90"/>
              </a:cxn>
              <a:cxn ang="0">
                <a:pos x="68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4" y="84"/>
              </a:cxn>
              <a:cxn ang="0">
                <a:pos x="8" y="78"/>
              </a:cxn>
              <a:cxn ang="0">
                <a:pos x="4" y="70"/>
              </a:cxn>
              <a:cxn ang="0">
                <a:pos x="0" y="60"/>
              </a:cxn>
              <a:cxn ang="0">
                <a:pos x="0" y="50"/>
              </a:cxn>
              <a:cxn ang="0">
                <a:pos x="0" y="40"/>
              </a:cxn>
              <a:cxn ang="0">
                <a:pos x="4" y="30"/>
              </a:cxn>
              <a:cxn ang="0">
                <a:pos x="8" y="22"/>
              </a:cxn>
              <a:cxn ang="0">
                <a:pos x="14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68" y="4"/>
              </a:cxn>
              <a:cxn ang="0">
                <a:pos x="76" y="8"/>
              </a:cxn>
              <a:cxn ang="0">
                <a:pos x="84" y="14"/>
              </a:cxn>
              <a:cxn ang="0">
                <a:pos x="90" y="22"/>
              </a:cxn>
              <a:cxn ang="0">
                <a:pos x="94" y="30"/>
              </a:cxn>
              <a:cxn ang="0">
                <a:pos x="98" y="40"/>
              </a:cxn>
              <a:cxn ang="0">
                <a:pos x="98" y="48"/>
              </a:cxn>
            </a:cxnLst>
            <a:rect l="0" t="0" r="r" b="b"/>
            <a:pathLst>
              <a:path w="98" h="100">
                <a:moveTo>
                  <a:pt x="98" y="50"/>
                </a:moveTo>
                <a:lnTo>
                  <a:pt x="98" y="60"/>
                </a:lnTo>
                <a:lnTo>
                  <a:pt x="94" y="70"/>
                </a:lnTo>
                <a:lnTo>
                  <a:pt x="90" y="78"/>
                </a:lnTo>
                <a:lnTo>
                  <a:pt x="84" y="84"/>
                </a:lnTo>
                <a:lnTo>
                  <a:pt x="76" y="90"/>
                </a:lnTo>
                <a:lnTo>
                  <a:pt x="68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4" y="84"/>
                </a:lnTo>
                <a:lnTo>
                  <a:pt x="8" y="78"/>
                </a:lnTo>
                <a:lnTo>
                  <a:pt x="4" y="70"/>
                </a:lnTo>
                <a:lnTo>
                  <a:pt x="0" y="60"/>
                </a:lnTo>
                <a:lnTo>
                  <a:pt x="0" y="50"/>
                </a:lnTo>
                <a:lnTo>
                  <a:pt x="0" y="40"/>
                </a:lnTo>
                <a:lnTo>
                  <a:pt x="4" y="30"/>
                </a:lnTo>
                <a:lnTo>
                  <a:pt x="8" y="22"/>
                </a:lnTo>
                <a:lnTo>
                  <a:pt x="14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68" y="4"/>
                </a:lnTo>
                <a:lnTo>
                  <a:pt x="76" y="8"/>
                </a:lnTo>
                <a:lnTo>
                  <a:pt x="84" y="14"/>
                </a:lnTo>
                <a:lnTo>
                  <a:pt x="90" y="22"/>
                </a:lnTo>
                <a:lnTo>
                  <a:pt x="94" y="30"/>
                </a:lnTo>
                <a:lnTo>
                  <a:pt x="98" y="40"/>
                </a:lnTo>
                <a:lnTo>
                  <a:pt x="98" y="48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483" name="Rectangle 163"/>
          <p:cNvSpPr>
            <a:spLocks noChangeArrowheads="1"/>
          </p:cNvSpPr>
          <p:nvPr/>
        </p:nvSpPr>
        <p:spPr bwMode="auto">
          <a:xfrm>
            <a:off x="569913" y="4562475"/>
            <a:ext cx="11430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92C8"/>
                </a:solidFill>
                <a:latin typeface="Arial Black" pitchFamily="34" charset="0"/>
              </a:rPr>
              <a:t>2</a:t>
            </a:r>
            <a:endParaRPr lang="en-US" sz="1200" b="1">
              <a:latin typeface="Arial" pitchFamily="34" charset="0"/>
            </a:endParaRPr>
          </a:p>
        </p:txBody>
      </p:sp>
      <p:sp>
        <p:nvSpPr>
          <p:cNvPr id="56484" name="Rectangle 164"/>
          <p:cNvSpPr>
            <a:spLocks noChangeArrowheads="1"/>
          </p:cNvSpPr>
          <p:nvPr/>
        </p:nvSpPr>
        <p:spPr bwMode="auto">
          <a:xfrm>
            <a:off x="508000" y="4584700"/>
            <a:ext cx="2408238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92C8"/>
                </a:solidFill>
                <a:latin typeface="Arial" pitchFamily="34" charset="0"/>
              </a:rPr>
              <a:t>       Voltage-gated Ca</a:t>
            </a:r>
            <a:r>
              <a:rPr lang="en-US" sz="1200" b="1" baseline="30000">
                <a:solidFill>
                  <a:srgbClr val="0092C8"/>
                </a:solidFill>
                <a:latin typeface="Arial" pitchFamily="34" charset="0"/>
              </a:rPr>
              <a:t>2+</a:t>
            </a:r>
            <a:r>
              <a:rPr lang="en-US" sz="1200" b="1">
                <a:solidFill>
                  <a:srgbClr val="0092C8"/>
                </a:solidFill>
                <a:latin typeface="Arial" pitchFamily="34" charset="0"/>
              </a:rPr>
              <a:t> channels </a:t>
            </a:r>
            <a:endParaRPr lang="en-US" sz="1200" b="1">
              <a:latin typeface="Arial" pitchFamily="34" charset="0"/>
            </a:endParaRPr>
          </a:p>
          <a:p>
            <a:r>
              <a:rPr lang="en-US" sz="1200" b="1">
                <a:solidFill>
                  <a:srgbClr val="0092C8"/>
                </a:solidFill>
                <a:latin typeface="Arial" pitchFamily="34" charset="0"/>
              </a:rPr>
              <a:t>open and Ca</a:t>
            </a:r>
            <a:r>
              <a:rPr lang="en-US" sz="1200" b="1" baseline="30000">
                <a:solidFill>
                  <a:srgbClr val="0092C8"/>
                </a:solidFill>
                <a:latin typeface="Arial" pitchFamily="34" charset="0"/>
              </a:rPr>
              <a:t>2+</a:t>
            </a:r>
            <a:r>
              <a:rPr lang="en-US" sz="1200" b="1">
                <a:solidFill>
                  <a:srgbClr val="0092C8"/>
                </a:solidFill>
                <a:latin typeface="Arial" pitchFamily="34" charset="0"/>
              </a:rPr>
              <a:t> enters the axon </a:t>
            </a:r>
            <a:endParaRPr lang="en-US" sz="1200" b="1">
              <a:latin typeface="Arial" pitchFamily="34" charset="0"/>
            </a:endParaRPr>
          </a:p>
          <a:p>
            <a:r>
              <a:rPr lang="en-US" sz="1200" b="1">
                <a:solidFill>
                  <a:srgbClr val="0092C8"/>
                </a:solidFill>
                <a:latin typeface="Arial" pitchFamily="34" charset="0"/>
              </a:rPr>
              <a:t>terminal.</a:t>
            </a:r>
          </a:p>
        </p:txBody>
      </p:sp>
      <p:sp>
        <p:nvSpPr>
          <p:cNvPr id="56501" name="Freeform 181"/>
          <p:cNvSpPr>
            <a:spLocks/>
          </p:cNvSpPr>
          <p:nvPr/>
        </p:nvSpPr>
        <p:spPr bwMode="auto">
          <a:xfrm rot="16200000" flipH="1">
            <a:off x="6746081" y="5395119"/>
            <a:ext cx="68263" cy="225425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503" name="Rectangle 183"/>
          <p:cNvSpPr>
            <a:spLocks noChangeArrowheads="1"/>
          </p:cNvSpPr>
          <p:nvPr/>
        </p:nvSpPr>
        <p:spPr bwMode="auto">
          <a:xfrm>
            <a:off x="8235950" y="6581775"/>
            <a:ext cx="904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M Juncti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91439"/>
            <a:ext cx="9793224" cy="16130016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M Junction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91439"/>
            <a:ext cx="9948672" cy="16386048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6" name="Oval 4">
            <a:hlinkClick r:id="rId2"/>
          </p:cNvPr>
          <p:cNvSpPr>
            <a:spLocks noChangeArrowheads="1"/>
          </p:cNvSpPr>
          <p:nvPr/>
        </p:nvSpPr>
        <p:spPr bwMode="auto">
          <a:xfrm>
            <a:off x="650875" y="601980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charset="0"/>
              </a:rPr>
              <a:t>PLAY</a:t>
            </a:r>
          </a:p>
        </p:txBody>
      </p:sp>
      <p:sp>
        <p:nvSpPr>
          <p:cNvPr id="141317" name="Text Box 5"/>
          <p:cNvSpPr txBox="1">
            <a:spLocks noChangeArrowheads="1"/>
          </p:cNvSpPr>
          <p:nvPr/>
        </p:nvSpPr>
        <p:spPr bwMode="auto">
          <a:xfrm>
            <a:off x="1565275" y="6043613"/>
            <a:ext cx="3779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latin typeface="Arial" charset="0"/>
              </a:rPr>
              <a:t>Animation: Neurotransmitters</a:t>
            </a:r>
            <a:endParaRPr lang="en-US" sz="2000">
              <a:latin typeface="Arial" charset="0"/>
            </a:endParaRPr>
          </a:p>
        </p:txBody>
      </p:sp>
      <p:sp>
        <p:nvSpPr>
          <p:cNvPr id="14131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Synaptic Cleft</a:t>
            </a:r>
          </a:p>
        </p:txBody>
      </p:sp>
      <p:sp>
        <p:nvSpPr>
          <p:cNvPr id="141319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Transmission across the synaptic cleft: </a:t>
            </a:r>
          </a:p>
          <a:p>
            <a:pPr lvl="1"/>
            <a:r>
              <a:rPr lang="en-US"/>
              <a:t>Is a chemical event (as opposed to an electrical one)</a:t>
            </a:r>
          </a:p>
          <a:p>
            <a:pPr lvl="1"/>
            <a:r>
              <a:rPr lang="en-US"/>
              <a:t>Involves release, diffusion, and binding of neurotransmitters</a:t>
            </a:r>
          </a:p>
          <a:p>
            <a:pPr lvl="1"/>
            <a:r>
              <a:rPr lang="en-US"/>
              <a:t>Ensures unidirectional communication between neurons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Information Transfer</a:t>
            </a:r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AP arrives at axon terminal of the presynaptic neuron and opens voltage-gated Ca</a:t>
            </a:r>
            <a:r>
              <a:rPr lang="en-US" baseline="30000"/>
              <a:t>2+</a:t>
            </a:r>
            <a:r>
              <a:rPr lang="en-US"/>
              <a:t> channels </a:t>
            </a:r>
          </a:p>
          <a:p>
            <a:r>
              <a:rPr lang="en-US"/>
              <a:t>Synaptotagmin protein binds Ca</a:t>
            </a:r>
            <a:r>
              <a:rPr lang="en-US" baseline="30000"/>
              <a:t>2+</a:t>
            </a:r>
            <a:r>
              <a:rPr lang="en-US"/>
              <a:t> and promotes fusion of synaptic vesicles with axon membrane</a:t>
            </a:r>
          </a:p>
          <a:p>
            <a:r>
              <a:rPr lang="en-US"/>
              <a:t>Exocytosis of neurotransmitter occurs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Events at the Neuromuscular Junction</a:t>
            </a:r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Nerve impulse arrives at axon terminal</a:t>
            </a:r>
          </a:p>
          <a:p>
            <a:r>
              <a:rPr lang="en-US"/>
              <a:t>ACh is released and binds with receptors on the sarcolemma</a:t>
            </a:r>
          </a:p>
          <a:p>
            <a:r>
              <a:rPr lang="en-US"/>
              <a:t>Electrical events lead to the generation of an action potential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Information Transfer</a:t>
            </a:r>
          </a:p>
        </p:txBody>
      </p:sp>
      <p:sp>
        <p:nvSpPr>
          <p:cNvPr id="1423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Neurotransmitter diffuses and binds to receptors (often chemically gated ion channels) on the postsynaptic </a:t>
            </a:r>
            <a:r>
              <a:rPr lang="en-US" dirty="0" smtClean="0"/>
              <a:t>membrane</a:t>
            </a:r>
            <a:endParaRPr lang="en-US" dirty="0"/>
          </a:p>
          <a:p>
            <a:r>
              <a:rPr lang="en-US" dirty="0"/>
              <a:t>Ion channels are opened, causing </a:t>
            </a:r>
            <a:r>
              <a:rPr lang="en-US" dirty="0" smtClean="0"/>
              <a:t>a </a:t>
            </a:r>
            <a:r>
              <a:rPr lang="en-US" b="1" dirty="0" smtClean="0"/>
              <a:t>motor end plate potential </a:t>
            </a:r>
            <a:r>
              <a:rPr lang="en-US" dirty="0" smtClean="0"/>
              <a:t>on the skeletal muscle cell membrane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Synaptic Delay</a:t>
            </a:r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Neurotransmitter must be released, diffuse across the synapse, and bind to receptors</a:t>
            </a:r>
          </a:p>
          <a:p>
            <a:r>
              <a:rPr lang="en-US"/>
              <a:t>Synaptic delay—time needed to do this (0.3–5.0 ms) </a:t>
            </a:r>
          </a:p>
          <a:p>
            <a:r>
              <a:rPr lang="en-US"/>
              <a:t>Synaptic delay is the rate-limiting step of neural transmission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Motor End Plate Potentials</a:t>
            </a:r>
            <a:endParaRPr lang="en-US" dirty="0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60375" y="838201"/>
            <a:ext cx="8228013" cy="5473700"/>
          </a:xfrm>
        </p:spPr>
        <p:txBody>
          <a:bodyPr/>
          <a:lstStyle/>
          <a:p>
            <a:r>
              <a:rPr lang="en-US" dirty="0"/>
              <a:t>Neurotransmitter binds to and opens chemically gated channels that allow simultaneous flow of Na</a:t>
            </a:r>
            <a:r>
              <a:rPr lang="en-US" baseline="30000" dirty="0"/>
              <a:t>+</a:t>
            </a:r>
            <a:r>
              <a:rPr lang="en-US" dirty="0"/>
              <a:t> and K</a:t>
            </a:r>
            <a:r>
              <a:rPr lang="en-US" baseline="30000" dirty="0"/>
              <a:t>+</a:t>
            </a:r>
            <a:r>
              <a:rPr lang="en-US" dirty="0"/>
              <a:t> in opposite </a:t>
            </a:r>
            <a:r>
              <a:rPr lang="en-US" dirty="0" smtClean="0"/>
              <a:t>directions (Calcium ions also move into the Cell membrane) but Chloride does not exit in that the membrane blocks it. </a:t>
            </a:r>
            <a:endParaRPr lang="en-US" dirty="0"/>
          </a:p>
          <a:p>
            <a:r>
              <a:rPr lang="en-CA" dirty="0"/>
              <a:t>Na</a:t>
            </a:r>
            <a:r>
              <a:rPr lang="en-US" baseline="30000" dirty="0"/>
              <a:t>+</a:t>
            </a:r>
            <a:r>
              <a:rPr lang="en-CA" dirty="0"/>
              <a:t> influx is greater that K</a:t>
            </a:r>
            <a:r>
              <a:rPr lang="en-US" baseline="30000" dirty="0"/>
              <a:t>+</a:t>
            </a:r>
            <a:r>
              <a:rPr lang="en-CA" dirty="0"/>
              <a:t> efflux, causing a net </a:t>
            </a:r>
            <a:r>
              <a:rPr lang="en-CA" dirty="0" smtClean="0"/>
              <a:t>depolarization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Chemical Classes of Neurotransmitters</a:t>
            </a:r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Acetylcholine (Ach)</a:t>
            </a:r>
          </a:p>
          <a:p>
            <a:pPr lvl="1"/>
            <a:r>
              <a:rPr lang="en-US"/>
              <a:t>Released at neuromuscular junctions and some ANS neurons</a:t>
            </a:r>
          </a:p>
          <a:p>
            <a:pPr lvl="1"/>
            <a:r>
              <a:rPr lang="en-US"/>
              <a:t>Synthesized by enzyme choline acetyltransferase</a:t>
            </a:r>
          </a:p>
          <a:p>
            <a:pPr lvl="1"/>
            <a:r>
              <a:rPr lang="en-US"/>
              <a:t>Degraded by the enzyme acetylcholinesterase (AChE)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Destruction of Acetylcholine</a:t>
            </a:r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ACh effects are quickly terminated by the enzyme acetylcholinesterase </a:t>
            </a:r>
          </a:p>
          <a:p>
            <a:r>
              <a:rPr lang="en-US" dirty="0"/>
              <a:t>Prevents continued muscle fiber contraction in the absence of additional stimulation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8239125" y="6581775"/>
            <a:ext cx="904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9.8</a:t>
            </a:r>
          </a:p>
        </p:txBody>
      </p:sp>
      <p:pic>
        <p:nvPicPr>
          <p:cNvPr id="61449" name="Picture 9" descr="fIgure_09_08_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79388"/>
            <a:ext cx="8839200" cy="6302375"/>
          </a:xfrm>
          <a:prstGeom prst="rect">
            <a:avLst/>
          </a:prstGeom>
          <a:noFill/>
        </p:spPr>
      </p:pic>
      <p:sp>
        <p:nvSpPr>
          <p:cNvPr id="61450" name="Freeform 10"/>
          <p:cNvSpPr>
            <a:spLocks/>
          </p:cNvSpPr>
          <p:nvPr/>
        </p:nvSpPr>
        <p:spPr bwMode="auto">
          <a:xfrm>
            <a:off x="4324350" y="977900"/>
            <a:ext cx="687388" cy="57150"/>
          </a:xfrm>
          <a:custGeom>
            <a:avLst/>
            <a:gdLst/>
            <a:ahLst/>
            <a:cxnLst>
              <a:cxn ang="0">
                <a:pos x="403" y="34"/>
              </a:cxn>
              <a:cxn ang="0">
                <a:pos x="58" y="0"/>
              </a:cxn>
              <a:cxn ang="0">
                <a:pos x="0" y="0"/>
              </a:cxn>
            </a:cxnLst>
            <a:rect l="0" t="0" r="r" b="b"/>
            <a:pathLst>
              <a:path w="403" h="34">
                <a:moveTo>
                  <a:pt x="403" y="34"/>
                </a:moveTo>
                <a:lnTo>
                  <a:pt x="58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1" name="Line 11"/>
          <p:cNvSpPr>
            <a:spLocks noChangeShapeType="1"/>
          </p:cNvSpPr>
          <p:nvPr/>
        </p:nvSpPr>
        <p:spPr bwMode="auto">
          <a:xfrm flipH="1">
            <a:off x="4973638" y="928688"/>
            <a:ext cx="261937" cy="317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2" name="Line 12"/>
          <p:cNvSpPr>
            <a:spLocks noChangeShapeType="1"/>
          </p:cNvSpPr>
          <p:nvPr/>
        </p:nvSpPr>
        <p:spPr bwMode="auto">
          <a:xfrm>
            <a:off x="4521200" y="5438775"/>
            <a:ext cx="3175" cy="323850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3" name="Freeform 13"/>
          <p:cNvSpPr>
            <a:spLocks/>
          </p:cNvSpPr>
          <p:nvPr/>
        </p:nvSpPr>
        <p:spPr bwMode="auto">
          <a:xfrm>
            <a:off x="4986338" y="4467225"/>
            <a:ext cx="836612" cy="347663"/>
          </a:xfrm>
          <a:custGeom>
            <a:avLst/>
            <a:gdLst/>
            <a:ahLst/>
            <a:cxnLst>
              <a:cxn ang="0">
                <a:pos x="0" y="204"/>
              </a:cxn>
              <a:cxn ang="0">
                <a:pos x="408" y="0"/>
              </a:cxn>
              <a:cxn ang="0">
                <a:pos x="490" y="0"/>
              </a:cxn>
            </a:cxnLst>
            <a:rect l="0" t="0" r="r" b="b"/>
            <a:pathLst>
              <a:path w="490" h="204">
                <a:moveTo>
                  <a:pt x="0" y="204"/>
                </a:moveTo>
                <a:lnTo>
                  <a:pt x="408" y="0"/>
                </a:lnTo>
                <a:lnTo>
                  <a:pt x="49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4" name="Freeform 14"/>
          <p:cNvSpPr>
            <a:spLocks/>
          </p:cNvSpPr>
          <p:nvPr/>
        </p:nvSpPr>
        <p:spPr bwMode="auto">
          <a:xfrm>
            <a:off x="4949825" y="5340350"/>
            <a:ext cx="873125" cy="374650"/>
          </a:xfrm>
          <a:custGeom>
            <a:avLst/>
            <a:gdLst/>
            <a:ahLst/>
            <a:cxnLst>
              <a:cxn ang="0">
                <a:pos x="0" y="220"/>
              </a:cxn>
              <a:cxn ang="0">
                <a:pos x="430" y="0"/>
              </a:cxn>
              <a:cxn ang="0">
                <a:pos x="512" y="0"/>
              </a:cxn>
            </a:cxnLst>
            <a:rect l="0" t="0" r="r" b="b"/>
            <a:pathLst>
              <a:path w="512" h="220">
                <a:moveTo>
                  <a:pt x="0" y="220"/>
                </a:moveTo>
                <a:lnTo>
                  <a:pt x="430" y="0"/>
                </a:lnTo>
                <a:lnTo>
                  <a:pt x="512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5" name="Line 15"/>
          <p:cNvSpPr>
            <a:spLocks noChangeShapeType="1"/>
          </p:cNvSpPr>
          <p:nvPr/>
        </p:nvSpPr>
        <p:spPr bwMode="auto">
          <a:xfrm>
            <a:off x="6067425" y="3141663"/>
            <a:ext cx="1588" cy="4762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6" name="Line 16"/>
          <p:cNvSpPr>
            <a:spLocks noChangeShapeType="1"/>
          </p:cNvSpPr>
          <p:nvPr/>
        </p:nvSpPr>
        <p:spPr bwMode="auto">
          <a:xfrm>
            <a:off x="4686300" y="3424238"/>
            <a:ext cx="180975" cy="36512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7" name="Line 17"/>
          <p:cNvSpPr>
            <a:spLocks noChangeShapeType="1"/>
          </p:cNvSpPr>
          <p:nvPr/>
        </p:nvSpPr>
        <p:spPr bwMode="auto">
          <a:xfrm>
            <a:off x="4795838" y="3709988"/>
            <a:ext cx="68262" cy="1587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8" name="Freeform 18"/>
          <p:cNvSpPr>
            <a:spLocks/>
          </p:cNvSpPr>
          <p:nvPr/>
        </p:nvSpPr>
        <p:spPr bwMode="auto">
          <a:xfrm>
            <a:off x="6242050" y="3519488"/>
            <a:ext cx="177800" cy="142875"/>
          </a:xfrm>
          <a:custGeom>
            <a:avLst/>
            <a:gdLst/>
            <a:ahLst/>
            <a:cxnLst>
              <a:cxn ang="0">
                <a:pos x="0" y="84"/>
              </a:cxn>
              <a:cxn ang="0">
                <a:pos x="104" y="0"/>
              </a:cxn>
              <a:cxn ang="0">
                <a:pos x="40" y="20"/>
              </a:cxn>
            </a:cxnLst>
            <a:rect l="0" t="0" r="r" b="b"/>
            <a:pathLst>
              <a:path w="104" h="84">
                <a:moveTo>
                  <a:pt x="0" y="84"/>
                </a:moveTo>
                <a:lnTo>
                  <a:pt x="104" y="0"/>
                </a:lnTo>
                <a:lnTo>
                  <a:pt x="40" y="2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9" name="Freeform 19"/>
          <p:cNvSpPr>
            <a:spLocks/>
          </p:cNvSpPr>
          <p:nvPr/>
        </p:nvSpPr>
        <p:spPr bwMode="auto">
          <a:xfrm>
            <a:off x="5505450" y="2505075"/>
            <a:ext cx="501650" cy="296863"/>
          </a:xfrm>
          <a:custGeom>
            <a:avLst/>
            <a:gdLst/>
            <a:ahLst/>
            <a:cxnLst>
              <a:cxn ang="0">
                <a:pos x="0" y="174"/>
              </a:cxn>
              <a:cxn ang="0">
                <a:pos x="250" y="0"/>
              </a:cxn>
              <a:cxn ang="0">
                <a:pos x="294" y="0"/>
              </a:cxn>
            </a:cxnLst>
            <a:rect l="0" t="0" r="r" b="b"/>
            <a:pathLst>
              <a:path w="294" h="174">
                <a:moveTo>
                  <a:pt x="0" y="174"/>
                </a:moveTo>
                <a:lnTo>
                  <a:pt x="250" y="0"/>
                </a:lnTo>
                <a:lnTo>
                  <a:pt x="294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0" name="Freeform 20"/>
          <p:cNvSpPr>
            <a:spLocks/>
          </p:cNvSpPr>
          <p:nvPr/>
        </p:nvSpPr>
        <p:spPr bwMode="auto">
          <a:xfrm>
            <a:off x="5761038" y="2781300"/>
            <a:ext cx="242887" cy="228600"/>
          </a:xfrm>
          <a:custGeom>
            <a:avLst/>
            <a:gdLst/>
            <a:ahLst/>
            <a:cxnLst>
              <a:cxn ang="0">
                <a:pos x="0" y="134"/>
              </a:cxn>
              <a:cxn ang="0">
                <a:pos x="98" y="0"/>
              </a:cxn>
              <a:cxn ang="0">
                <a:pos x="142" y="0"/>
              </a:cxn>
            </a:cxnLst>
            <a:rect l="0" t="0" r="r" b="b"/>
            <a:pathLst>
              <a:path w="142" h="134">
                <a:moveTo>
                  <a:pt x="0" y="134"/>
                </a:moveTo>
                <a:lnTo>
                  <a:pt x="98" y="0"/>
                </a:lnTo>
                <a:lnTo>
                  <a:pt x="142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1" name="Freeform 21"/>
          <p:cNvSpPr>
            <a:spLocks/>
          </p:cNvSpPr>
          <p:nvPr/>
        </p:nvSpPr>
        <p:spPr bwMode="auto">
          <a:xfrm>
            <a:off x="5654675" y="1201738"/>
            <a:ext cx="365125" cy="311150"/>
          </a:xfrm>
          <a:custGeom>
            <a:avLst/>
            <a:gdLst/>
            <a:ahLst/>
            <a:cxnLst>
              <a:cxn ang="0">
                <a:pos x="214" y="0"/>
              </a:cxn>
              <a:cxn ang="0">
                <a:pos x="172" y="0"/>
              </a:cxn>
              <a:cxn ang="0">
                <a:pos x="0" y="182"/>
              </a:cxn>
            </a:cxnLst>
            <a:rect l="0" t="0" r="r" b="b"/>
            <a:pathLst>
              <a:path w="214" h="182">
                <a:moveTo>
                  <a:pt x="214" y="0"/>
                </a:moveTo>
                <a:lnTo>
                  <a:pt x="172" y="0"/>
                </a:lnTo>
                <a:lnTo>
                  <a:pt x="0" y="182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2" name="Freeform 22"/>
          <p:cNvSpPr>
            <a:spLocks/>
          </p:cNvSpPr>
          <p:nvPr/>
        </p:nvSpPr>
        <p:spPr bwMode="auto">
          <a:xfrm>
            <a:off x="5891213" y="1581150"/>
            <a:ext cx="384175" cy="47625"/>
          </a:xfrm>
          <a:custGeom>
            <a:avLst/>
            <a:gdLst/>
            <a:ahLst/>
            <a:cxnLst>
              <a:cxn ang="0">
                <a:pos x="226" y="28"/>
              </a:cxn>
              <a:cxn ang="0">
                <a:pos x="184" y="28"/>
              </a:cxn>
              <a:cxn ang="0">
                <a:pos x="0" y="0"/>
              </a:cxn>
            </a:cxnLst>
            <a:rect l="0" t="0" r="r" b="b"/>
            <a:pathLst>
              <a:path w="226" h="28">
                <a:moveTo>
                  <a:pt x="226" y="28"/>
                </a:moveTo>
                <a:lnTo>
                  <a:pt x="184" y="28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3" name="Freeform 23"/>
          <p:cNvSpPr>
            <a:spLocks/>
          </p:cNvSpPr>
          <p:nvPr/>
        </p:nvSpPr>
        <p:spPr bwMode="auto">
          <a:xfrm>
            <a:off x="4197350" y="1304925"/>
            <a:ext cx="147638" cy="50800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62" y="0"/>
              </a:cxn>
              <a:cxn ang="0">
                <a:pos x="86" y="0"/>
              </a:cxn>
            </a:cxnLst>
            <a:rect l="0" t="0" r="r" b="b"/>
            <a:pathLst>
              <a:path w="86" h="30">
                <a:moveTo>
                  <a:pt x="0" y="30"/>
                </a:moveTo>
                <a:lnTo>
                  <a:pt x="62" y="0"/>
                </a:lnTo>
                <a:lnTo>
                  <a:pt x="86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4" name="Freeform 24"/>
          <p:cNvSpPr>
            <a:spLocks/>
          </p:cNvSpPr>
          <p:nvPr/>
        </p:nvSpPr>
        <p:spPr bwMode="auto">
          <a:xfrm>
            <a:off x="4652963" y="5291138"/>
            <a:ext cx="112712" cy="492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6" y="0"/>
              </a:cxn>
              <a:cxn ang="0">
                <a:pos x="22" y="28"/>
              </a:cxn>
            </a:cxnLst>
            <a:rect l="0" t="0" r="r" b="b"/>
            <a:pathLst>
              <a:path w="66" h="28">
                <a:moveTo>
                  <a:pt x="0" y="0"/>
                </a:moveTo>
                <a:lnTo>
                  <a:pt x="66" y="0"/>
                </a:lnTo>
                <a:lnTo>
                  <a:pt x="22" y="28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5" name="Freeform 25"/>
          <p:cNvSpPr>
            <a:spLocks/>
          </p:cNvSpPr>
          <p:nvPr/>
        </p:nvSpPr>
        <p:spPr bwMode="auto">
          <a:xfrm>
            <a:off x="4830763" y="2368550"/>
            <a:ext cx="15875" cy="17463"/>
          </a:xfrm>
          <a:custGeom>
            <a:avLst/>
            <a:gdLst/>
            <a:ahLst/>
            <a:cxnLst>
              <a:cxn ang="0">
                <a:pos x="6" y="10"/>
              </a:cxn>
              <a:cxn ang="0">
                <a:pos x="2" y="8"/>
              </a:cxn>
              <a:cxn ang="0">
                <a:pos x="0" y="4"/>
              </a:cxn>
              <a:cxn ang="0">
                <a:pos x="2" y="2"/>
              </a:cxn>
              <a:cxn ang="0">
                <a:pos x="6" y="0"/>
              </a:cxn>
              <a:cxn ang="0">
                <a:pos x="8" y="2"/>
              </a:cxn>
              <a:cxn ang="0">
                <a:pos x="10" y="4"/>
              </a:cxn>
              <a:cxn ang="0">
                <a:pos x="8" y="8"/>
              </a:cxn>
              <a:cxn ang="0">
                <a:pos x="8" y="10"/>
              </a:cxn>
              <a:cxn ang="0">
                <a:pos x="6" y="10"/>
              </a:cxn>
            </a:cxnLst>
            <a:rect l="0" t="0" r="r" b="b"/>
            <a:pathLst>
              <a:path w="10" h="10">
                <a:moveTo>
                  <a:pt x="6" y="10"/>
                </a:moveTo>
                <a:lnTo>
                  <a:pt x="2" y="8"/>
                </a:lnTo>
                <a:lnTo>
                  <a:pt x="0" y="4"/>
                </a:lnTo>
                <a:lnTo>
                  <a:pt x="2" y="2"/>
                </a:lnTo>
                <a:lnTo>
                  <a:pt x="6" y="0"/>
                </a:lnTo>
                <a:lnTo>
                  <a:pt x="8" y="2"/>
                </a:lnTo>
                <a:lnTo>
                  <a:pt x="10" y="4"/>
                </a:lnTo>
                <a:lnTo>
                  <a:pt x="8" y="8"/>
                </a:lnTo>
                <a:lnTo>
                  <a:pt x="8" y="10"/>
                </a:lnTo>
                <a:lnTo>
                  <a:pt x="6" y="1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6" name="Freeform 26"/>
          <p:cNvSpPr>
            <a:spLocks/>
          </p:cNvSpPr>
          <p:nvPr/>
        </p:nvSpPr>
        <p:spPr bwMode="auto">
          <a:xfrm>
            <a:off x="4419600" y="2671763"/>
            <a:ext cx="17463" cy="20637"/>
          </a:xfrm>
          <a:custGeom>
            <a:avLst/>
            <a:gdLst/>
            <a:ahLst/>
            <a:cxnLst>
              <a:cxn ang="0">
                <a:pos x="4" y="12"/>
              </a:cxn>
              <a:cxn ang="0">
                <a:pos x="2" y="10"/>
              </a:cxn>
              <a:cxn ang="0">
                <a:pos x="0" y="6"/>
              </a:cxn>
              <a:cxn ang="0">
                <a:pos x="2" y="2"/>
              </a:cxn>
              <a:cxn ang="0">
                <a:pos x="4" y="0"/>
              </a:cxn>
              <a:cxn ang="0">
                <a:pos x="8" y="2"/>
              </a:cxn>
              <a:cxn ang="0">
                <a:pos x="10" y="6"/>
              </a:cxn>
              <a:cxn ang="0">
                <a:pos x="8" y="10"/>
              </a:cxn>
              <a:cxn ang="0">
                <a:pos x="6" y="12"/>
              </a:cxn>
              <a:cxn ang="0">
                <a:pos x="4" y="12"/>
              </a:cxn>
            </a:cxnLst>
            <a:rect l="0" t="0" r="r" b="b"/>
            <a:pathLst>
              <a:path w="10" h="12">
                <a:moveTo>
                  <a:pt x="4" y="12"/>
                </a:moveTo>
                <a:lnTo>
                  <a:pt x="2" y="10"/>
                </a:lnTo>
                <a:lnTo>
                  <a:pt x="0" y="6"/>
                </a:lnTo>
                <a:lnTo>
                  <a:pt x="2" y="2"/>
                </a:lnTo>
                <a:lnTo>
                  <a:pt x="4" y="0"/>
                </a:lnTo>
                <a:lnTo>
                  <a:pt x="8" y="2"/>
                </a:lnTo>
                <a:lnTo>
                  <a:pt x="10" y="6"/>
                </a:lnTo>
                <a:lnTo>
                  <a:pt x="8" y="10"/>
                </a:lnTo>
                <a:lnTo>
                  <a:pt x="6" y="12"/>
                </a:lnTo>
                <a:lnTo>
                  <a:pt x="4" y="12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7" name="Freeform 27"/>
          <p:cNvSpPr>
            <a:spLocks/>
          </p:cNvSpPr>
          <p:nvPr/>
        </p:nvSpPr>
        <p:spPr bwMode="auto">
          <a:xfrm>
            <a:off x="4425950" y="3467100"/>
            <a:ext cx="17463" cy="17463"/>
          </a:xfrm>
          <a:custGeom>
            <a:avLst/>
            <a:gdLst/>
            <a:ahLst/>
            <a:cxnLst>
              <a:cxn ang="0">
                <a:pos x="4" y="10"/>
              </a:cxn>
              <a:cxn ang="0">
                <a:pos x="2" y="8"/>
              </a:cxn>
              <a:cxn ang="0">
                <a:pos x="0" y="4"/>
              </a:cxn>
              <a:cxn ang="0">
                <a:pos x="2" y="0"/>
              </a:cxn>
              <a:cxn ang="0">
                <a:pos x="4" y="0"/>
              </a:cxn>
              <a:cxn ang="0">
                <a:pos x="8" y="0"/>
              </a:cxn>
              <a:cxn ang="0">
                <a:pos x="10" y="4"/>
              </a:cxn>
              <a:cxn ang="0">
                <a:pos x="8" y="8"/>
              </a:cxn>
              <a:cxn ang="0">
                <a:pos x="6" y="10"/>
              </a:cxn>
              <a:cxn ang="0">
                <a:pos x="4" y="10"/>
              </a:cxn>
            </a:cxnLst>
            <a:rect l="0" t="0" r="r" b="b"/>
            <a:pathLst>
              <a:path w="10" h="10">
                <a:moveTo>
                  <a:pt x="4" y="10"/>
                </a:moveTo>
                <a:lnTo>
                  <a:pt x="2" y="8"/>
                </a:lnTo>
                <a:lnTo>
                  <a:pt x="0" y="4"/>
                </a:lnTo>
                <a:lnTo>
                  <a:pt x="2" y="0"/>
                </a:lnTo>
                <a:lnTo>
                  <a:pt x="4" y="0"/>
                </a:lnTo>
                <a:lnTo>
                  <a:pt x="8" y="0"/>
                </a:lnTo>
                <a:lnTo>
                  <a:pt x="10" y="4"/>
                </a:lnTo>
                <a:lnTo>
                  <a:pt x="8" y="8"/>
                </a:lnTo>
                <a:lnTo>
                  <a:pt x="6" y="10"/>
                </a:lnTo>
                <a:lnTo>
                  <a:pt x="4" y="1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8" name="Freeform 28"/>
          <p:cNvSpPr>
            <a:spLocks/>
          </p:cNvSpPr>
          <p:nvPr/>
        </p:nvSpPr>
        <p:spPr bwMode="auto">
          <a:xfrm>
            <a:off x="4902200" y="3979863"/>
            <a:ext cx="17463" cy="15875"/>
          </a:xfrm>
          <a:custGeom>
            <a:avLst/>
            <a:gdLst/>
            <a:ahLst/>
            <a:cxnLst>
              <a:cxn ang="0">
                <a:pos x="6" y="10"/>
              </a:cxn>
              <a:cxn ang="0">
                <a:pos x="2" y="8"/>
              </a:cxn>
              <a:cxn ang="0">
                <a:pos x="0" y="4"/>
              </a:cxn>
              <a:cxn ang="0">
                <a:pos x="2" y="2"/>
              </a:cxn>
              <a:cxn ang="0">
                <a:pos x="6" y="0"/>
              </a:cxn>
              <a:cxn ang="0">
                <a:pos x="10" y="2"/>
              </a:cxn>
              <a:cxn ang="0">
                <a:pos x="10" y="4"/>
              </a:cxn>
              <a:cxn ang="0">
                <a:pos x="10" y="8"/>
              </a:cxn>
              <a:cxn ang="0">
                <a:pos x="8" y="10"/>
              </a:cxn>
              <a:cxn ang="0">
                <a:pos x="6" y="10"/>
              </a:cxn>
            </a:cxnLst>
            <a:rect l="0" t="0" r="r" b="b"/>
            <a:pathLst>
              <a:path w="10" h="10">
                <a:moveTo>
                  <a:pt x="6" y="10"/>
                </a:moveTo>
                <a:lnTo>
                  <a:pt x="2" y="8"/>
                </a:lnTo>
                <a:lnTo>
                  <a:pt x="0" y="4"/>
                </a:lnTo>
                <a:lnTo>
                  <a:pt x="2" y="2"/>
                </a:lnTo>
                <a:lnTo>
                  <a:pt x="6" y="0"/>
                </a:lnTo>
                <a:lnTo>
                  <a:pt x="10" y="2"/>
                </a:lnTo>
                <a:lnTo>
                  <a:pt x="10" y="4"/>
                </a:lnTo>
                <a:lnTo>
                  <a:pt x="10" y="8"/>
                </a:lnTo>
                <a:lnTo>
                  <a:pt x="8" y="10"/>
                </a:lnTo>
                <a:lnTo>
                  <a:pt x="6" y="1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9" name="Freeform 29"/>
          <p:cNvSpPr>
            <a:spLocks/>
          </p:cNvSpPr>
          <p:nvPr/>
        </p:nvSpPr>
        <p:spPr bwMode="auto">
          <a:xfrm>
            <a:off x="4843463" y="4640263"/>
            <a:ext cx="17462" cy="17462"/>
          </a:xfrm>
          <a:custGeom>
            <a:avLst/>
            <a:gdLst/>
            <a:ahLst/>
            <a:cxnLst>
              <a:cxn ang="0">
                <a:pos x="4" y="10"/>
              </a:cxn>
              <a:cxn ang="0">
                <a:pos x="0" y="8"/>
              </a:cxn>
              <a:cxn ang="0">
                <a:pos x="0" y="6"/>
              </a:cxn>
              <a:cxn ang="0">
                <a:pos x="0" y="2"/>
              </a:cxn>
              <a:cxn ang="0">
                <a:pos x="4" y="0"/>
              </a:cxn>
              <a:cxn ang="0">
                <a:pos x="8" y="2"/>
              </a:cxn>
              <a:cxn ang="0">
                <a:pos x="10" y="6"/>
              </a:cxn>
              <a:cxn ang="0">
                <a:pos x="8" y="8"/>
              </a:cxn>
              <a:cxn ang="0">
                <a:pos x="6" y="10"/>
              </a:cxn>
              <a:cxn ang="0">
                <a:pos x="4" y="10"/>
              </a:cxn>
            </a:cxnLst>
            <a:rect l="0" t="0" r="r" b="b"/>
            <a:pathLst>
              <a:path w="10" h="10">
                <a:moveTo>
                  <a:pt x="4" y="10"/>
                </a:moveTo>
                <a:lnTo>
                  <a:pt x="0" y="8"/>
                </a:lnTo>
                <a:lnTo>
                  <a:pt x="0" y="6"/>
                </a:lnTo>
                <a:lnTo>
                  <a:pt x="0" y="2"/>
                </a:lnTo>
                <a:lnTo>
                  <a:pt x="4" y="0"/>
                </a:lnTo>
                <a:lnTo>
                  <a:pt x="8" y="2"/>
                </a:lnTo>
                <a:lnTo>
                  <a:pt x="10" y="6"/>
                </a:lnTo>
                <a:lnTo>
                  <a:pt x="8" y="8"/>
                </a:lnTo>
                <a:lnTo>
                  <a:pt x="6" y="10"/>
                </a:lnTo>
                <a:lnTo>
                  <a:pt x="4" y="1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0" name="Freeform 30"/>
          <p:cNvSpPr>
            <a:spLocks/>
          </p:cNvSpPr>
          <p:nvPr/>
        </p:nvSpPr>
        <p:spPr bwMode="auto">
          <a:xfrm>
            <a:off x="4460875" y="5403850"/>
            <a:ext cx="15875" cy="17463"/>
          </a:xfrm>
          <a:custGeom>
            <a:avLst/>
            <a:gdLst/>
            <a:ahLst/>
            <a:cxnLst>
              <a:cxn ang="0">
                <a:pos x="6" y="10"/>
              </a:cxn>
              <a:cxn ang="0">
                <a:pos x="2" y="8"/>
              </a:cxn>
              <a:cxn ang="0">
                <a:pos x="0" y="4"/>
              </a:cxn>
              <a:cxn ang="0">
                <a:pos x="2" y="0"/>
              </a:cxn>
              <a:cxn ang="0">
                <a:pos x="6" y="0"/>
              </a:cxn>
              <a:cxn ang="0">
                <a:pos x="10" y="0"/>
              </a:cxn>
              <a:cxn ang="0">
                <a:pos x="10" y="4"/>
              </a:cxn>
              <a:cxn ang="0">
                <a:pos x="10" y="8"/>
              </a:cxn>
              <a:cxn ang="0">
                <a:pos x="8" y="10"/>
              </a:cxn>
              <a:cxn ang="0">
                <a:pos x="6" y="10"/>
              </a:cxn>
            </a:cxnLst>
            <a:rect l="0" t="0" r="r" b="b"/>
            <a:pathLst>
              <a:path w="10" h="10">
                <a:moveTo>
                  <a:pt x="6" y="10"/>
                </a:moveTo>
                <a:lnTo>
                  <a:pt x="2" y="8"/>
                </a:lnTo>
                <a:lnTo>
                  <a:pt x="0" y="4"/>
                </a:lnTo>
                <a:lnTo>
                  <a:pt x="2" y="0"/>
                </a:lnTo>
                <a:lnTo>
                  <a:pt x="6" y="0"/>
                </a:lnTo>
                <a:lnTo>
                  <a:pt x="10" y="0"/>
                </a:lnTo>
                <a:lnTo>
                  <a:pt x="10" y="4"/>
                </a:lnTo>
                <a:lnTo>
                  <a:pt x="10" y="8"/>
                </a:lnTo>
                <a:lnTo>
                  <a:pt x="8" y="10"/>
                </a:lnTo>
                <a:lnTo>
                  <a:pt x="6" y="1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1" name="Line 31"/>
          <p:cNvSpPr>
            <a:spLocks noChangeShapeType="1"/>
          </p:cNvSpPr>
          <p:nvPr/>
        </p:nvSpPr>
        <p:spPr bwMode="auto">
          <a:xfrm>
            <a:off x="3765550" y="2235200"/>
            <a:ext cx="1588" cy="23495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2" name="Line 32"/>
          <p:cNvSpPr>
            <a:spLocks noChangeShapeType="1"/>
          </p:cNvSpPr>
          <p:nvPr/>
        </p:nvSpPr>
        <p:spPr bwMode="auto">
          <a:xfrm>
            <a:off x="3765550" y="2374900"/>
            <a:ext cx="1068388" cy="1588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3" name="Line 33"/>
          <p:cNvSpPr>
            <a:spLocks noChangeShapeType="1"/>
          </p:cNvSpPr>
          <p:nvPr/>
        </p:nvSpPr>
        <p:spPr bwMode="auto">
          <a:xfrm>
            <a:off x="3765550" y="2624138"/>
            <a:ext cx="1588" cy="354012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4" name="Line 34"/>
          <p:cNvSpPr>
            <a:spLocks noChangeShapeType="1"/>
          </p:cNvSpPr>
          <p:nvPr/>
        </p:nvSpPr>
        <p:spPr bwMode="auto">
          <a:xfrm>
            <a:off x="3768725" y="2681288"/>
            <a:ext cx="657225" cy="1587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5" name="Line 35"/>
          <p:cNvSpPr>
            <a:spLocks noChangeShapeType="1"/>
          </p:cNvSpPr>
          <p:nvPr/>
        </p:nvSpPr>
        <p:spPr bwMode="auto">
          <a:xfrm>
            <a:off x="3765550" y="3200400"/>
            <a:ext cx="1588" cy="503238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6" name="Line 36"/>
          <p:cNvSpPr>
            <a:spLocks noChangeShapeType="1"/>
          </p:cNvSpPr>
          <p:nvPr/>
        </p:nvSpPr>
        <p:spPr bwMode="auto">
          <a:xfrm>
            <a:off x="3768725" y="3475038"/>
            <a:ext cx="660400" cy="1587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7" name="Line 37"/>
          <p:cNvSpPr>
            <a:spLocks noChangeShapeType="1"/>
          </p:cNvSpPr>
          <p:nvPr/>
        </p:nvSpPr>
        <p:spPr bwMode="auto">
          <a:xfrm>
            <a:off x="3802063" y="3849688"/>
            <a:ext cx="1587" cy="490537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8" name="Line 38"/>
          <p:cNvSpPr>
            <a:spLocks noChangeShapeType="1"/>
          </p:cNvSpPr>
          <p:nvPr/>
        </p:nvSpPr>
        <p:spPr bwMode="auto">
          <a:xfrm>
            <a:off x="3802063" y="3986213"/>
            <a:ext cx="1103312" cy="1587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9" name="Line 39"/>
          <p:cNvSpPr>
            <a:spLocks noChangeShapeType="1"/>
          </p:cNvSpPr>
          <p:nvPr/>
        </p:nvSpPr>
        <p:spPr bwMode="auto">
          <a:xfrm>
            <a:off x="3802063" y="4467225"/>
            <a:ext cx="1587" cy="630238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80" name="Line 40"/>
          <p:cNvSpPr>
            <a:spLocks noChangeShapeType="1"/>
          </p:cNvSpPr>
          <p:nvPr/>
        </p:nvSpPr>
        <p:spPr bwMode="auto">
          <a:xfrm>
            <a:off x="3805238" y="4651375"/>
            <a:ext cx="1049337" cy="1588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81" name="Line 41"/>
          <p:cNvSpPr>
            <a:spLocks noChangeShapeType="1"/>
          </p:cNvSpPr>
          <p:nvPr/>
        </p:nvSpPr>
        <p:spPr bwMode="auto">
          <a:xfrm>
            <a:off x="3802063" y="5278438"/>
            <a:ext cx="1587" cy="525462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82" name="Line 42"/>
          <p:cNvSpPr>
            <a:spLocks noChangeShapeType="1"/>
          </p:cNvSpPr>
          <p:nvPr/>
        </p:nvSpPr>
        <p:spPr bwMode="auto">
          <a:xfrm>
            <a:off x="3805238" y="5411788"/>
            <a:ext cx="668337" cy="1587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83" name="Line 43"/>
          <p:cNvSpPr>
            <a:spLocks noChangeShapeType="1"/>
          </p:cNvSpPr>
          <p:nvPr/>
        </p:nvSpPr>
        <p:spPr bwMode="auto">
          <a:xfrm>
            <a:off x="6419850" y="3519488"/>
            <a:ext cx="71438" cy="1587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84" name="Freeform 44"/>
          <p:cNvSpPr>
            <a:spLocks/>
          </p:cNvSpPr>
          <p:nvPr/>
        </p:nvSpPr>
        <p:spPr bwMode="auto">
          <a:xfrm>
            <a:off x="4867275" y="3406775"/>
            <a:ext cx="171450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"/>
              </a:cxn>
              <a:cxn ang="0">
                <a:pos x="100" y="14"/>
              </a:cxn>
            </a:cxnLst>
            <a:rect l="0" t="0" r="r" b="b"/>
            <a:pathLst>
              <a:path w="100" h="32">
                <a:moveTo>
                  <a:pt x="0" y="0"/>
                </a:moveTo>
                <a:lnTo>
                  <a:pt x="0" y="32"/>
                </a:lnTo>
                <a:lnTo>
                  <a:pt x="100" y="14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85" name="Rectangle 45"/>
          <p:cNvSpPr>
            <a:spLocks noChangeArrowheads="1"/>
          </p:cNvSpPr>
          <p:nvPr/>
        </p:nvSpPr>
        <p:spPr bwMode="auto">
          <a:xfrm>
            <a:off x="4356100" y="1217613"/>
            <a:ext cx="444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Nucleus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486" name="Rectangle 46"/>
          <p:cNvSpPr>
            <a:spLocks noChangeArrowheads="1"/>
          </p:cNvSpPr>
          <p:nvPr/>
        </p:nvSpPr>
        <p:spPr bwMode="auto">
          <a:xfrm>
            <a:off x="3922713" y="911225"/>
            <a:ext cx="74295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Action</a:t>
            </a:r>
          </a:p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potential (AP)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487" name="Rectangle 47"/>
          <p:cNvSpPr>
            <a:spLocks noChangeArrowheads="1"/>
          </p:cNvSpPr>
          <p:nvPr/>
        </p:nvSpPr>
        <p:spPr bwMode="auto">
          <a:xfrm>
            <a:off x="5253038" y="839788"/>
            <a:ext cx="88741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Myelinated axon</a:t>
            </a:r>
          </a:p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of motor neuron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488" name="Rectangle 48"/>
          <p:cNvSpPr>
            <a:spLocks noChangeArrowheads="1"/>
          </p:cNvSpPr>
          <p:nvPr/>
        </p:nvSpPr>
        <p:spPr bwMode="auto">
          <a:xfrm>
            <a:off x="6040438" y="1131888"/>
            <a:ext cx="971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Axon terminal of</a:t>
            </a:r>
          </a:p>
          <a:p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neuromuscular </a:t>
            </a:r>
            <a:endParaRPr lang="en-US" sz="1800">
              <a:latin typeface="Arial" pitchFamily="34" charset="0"/>
            </a:endParaRPr>
          </a:p>
          <a:p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junction</a:t>
            </a:r>
          </a:p>
        </p:txBody>
      </p:sp>
      <p:sp>
        <p:nvSpPr>
          <p:cNvPr id="61489" name="Rectangle 49"/>
          <p:cNvSpPr>
            <a:spLocks noChangeArrowheads="1"/>
          </p:cNvSpPr>
          <p:nvPr/>
        </p:nvSpPr>
        <p:spPr bwMode="auto">
          <a:xfrm>
            <a:off x="6299200" y="1565275"/>
            <a:ext cx="8763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Sarcolemma of</a:t>
            </a:r>
          </a:p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the muscle fiber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490" name="Rectangle 50"/>
          <p:cNvSpPr>
            <a:spLocks noChangeArrowheads="1"/>
          </p:cNvSpPr>
          <p:nvPr/>
        </p:nvSpPr>
        <p:spPr bwMode="auto">
          <a:xfrm>
            <a:off x="4257675" y="2500313"/>
            <a:ext cx="23336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9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491" name="Rectangle 51"/>
          <p:cNvSpPr>
            <a:spLocks noChangeArrowheads="1"/>
          </p:cNvSpPr>
          <p:nvPr/>
        </p:nvSpPr>
        <p:spPr bwMode="auto">
          <a:xfrm>
            <a:off x="5559425" y="2427288"/>
            <a:ext cx="23336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Ca</a:t>
            </a:r>
            <a:r>
              <a:rPr lang="en-US" sz="900" b="1" baseline="30000">
                <a:solidFill>
                  <a:srgbClr val="231F20"/>
                </a:solidFill>
                <a:latin typeface="Arial" pitchFamily="34" charset="0"/>
              </a:rPr>
              <a:t>2+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492" name="Rectangle 52"/>
          <p:cNvSpPr>
            <a:spLocks noChangeArrowheads="1"/>
          </p:cNvSpPr>
          <p:nvPr/>
        </p:nvSpPr>
        <p:spPr bwMode="auto">
          <a:xfrm>
            <a:off x="4759325" y="2901950"/>
            <a:ext cx="5826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600">
                <a:solidFill>
                  <a:srgbClr val="FFFFFF"/>
                </a:solidFill>
                <a:latin typeface="Arial Black" pitchFamily="34" charset="0"/>
              </a:rPr>
              <a:t>Axon terminal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61493" name="Rectangle 53"/>
          <p:cNvSpPr>
            <a:spLocks noChangeArrowheads="1"/>
          </p:cNvSpPr>
          <p:nvPr/>
        </p:nvSpPr>
        <p:spPr bwMode="auto">
          <a:xfrm>
            <a:off x="4759325" y="2982913"/>
            <a:ext cx="6635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600">
                <a:solidFill>
                  <a:srgbClr val="FFFFFF"/>
                </a:solidFill>
                <a:latin typeface="Arial Black" pitchFamily="34" charset="0"/>
              </a:rPr>
              <a:t>of motor neuron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61494" name="Rectangle 54"/>
          <p:cNvSpPr>
            <a:spLocks noChangeArrowheads="1"/>
          </p:cNvSpPr>
          <p:nvPr/>
        </p:nvSpPr>
        <p:spPr bwMode="auto">
          <a:xfrm>
            <a:off x="6010275" y="2432050"/>
            <a:ext cx="8890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Synaptic vesicle</a:t>
            </a:r>
          </a:p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containing ACh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495" name="Rectangle 55"/>
          <p:cNvSpPr>
            <a:spLocks noChangeArrowheads="1"/>
          </p:cNvSpPr>
          <p:nvPr/>
        </p:nvSpPr>
        <p:spPr bwMode="auto">
          <a:xfrm>
            <a:off x="6013450" y="2724150"/>
            <a:ext cx="79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Mitochondrion</a:t>
            </a:r>
          </a:p>
          <a:p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Synaptic</a:t>
            </a:r>
          </a:p>
          <a:p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cleft 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496" name="Rectangle 56"/>
          <p:cNvSpPr>
            <a:spLocks noChangeArrowheads="1"/>
          </p:cNvSpPr>
          <p:nvPr/>
        </p:nvSpPr>
        <p:spPr bwMode="auto">
          <a:xfrm>
            <a:off x="6494463" y="3436938"/>
            <a:ext cx="76835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FFFFFF"/>
                </a:solidFill>
                <a:latin typeface="Arial Black" pitchFamily="34" charset="0"/>
              </a:rPr>
              <a:t>Junctional</a:t>
            </a:r>
          </a:p>
          <a:p>
            <a:r>
              <a:rPr lang="en-US" sz="900">
                <a:solidFill>
                  <a:srgbClr val="FFFFFF"/>
                </a:solidFill>
                <a:latin typeface="Arial Black" pitchFamily="34" charset="0"/>
              </a:rPr>
              <a:t>folds of</a:t>
            </a:r>
          </a:p>
          <a:p>
            <a:r>
              <a:rPr lang="en-US" sz="900">
                <a:solidFill>
                  <a:srgbClr val="FFFFFF"/>
                </a:solidFill>
                <a:latin typeface="Arial Black" pitchFamily="34" charset="0"/>
              </a:rPr>
              <a:t>sarcolemma</a:t>
            </a:r>
          </a:p>
          <a:p>
            <a:endParaRPr lang="en-US" sz="1800">
              <a:latin typeface="Arial" pitchFamily="34" charset="0"/>
            </a:endParaRPr>
          </a:p>
        </p:txBody>
      </p:sp>
      <p:sp>
        <p:nvSpPr>
          <p:cNvPr id="61497" name="Rectangle 57"/>
          <p:cNvSpPr>
            <a:spLocks noChangeArrowheads="1"/>
          </p:cNvSpPr>
          <p:nvPr/>
        </p:nvSpPr>
        <p:spPr bwMode="auto">
          <a:xfrm>
            <a:off x="4503738" y="3225800"/>
            <a:ext cx="67945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600">
                <a:solidFill>
                  <a:srgbClr val="FFFFFF"/>
                </a:solidFill>
                <a:latin typeface="Arial Black" pitchFamily="34" charset="0"/>
              </a:rPr>
              <a:t>Fusing synaptic 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61498" name="Rectangle 58"/>
          <p:cNvSpPr>
            <a:spLocks noChangeArrowheads="1"/>
          </p:cNvSpPr>
          <p:nvPr/>
        </p:nvSpPr>
        <p:spPr bwMode="auto">
          <a:xfrm>
            <a:off x="4683125" y="3308350"/>
            <a:ext cx="3413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600">
                <a:solidFill>
                  <a:srgbClr val="FFFFFF"/>
                </a:solidFill>
                <a:latin typeface="Arial Black" pitchFamily="34" charset="0"/>
              </a:rPr>
              <a:t>vesicles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61499" name="Rectangle 59"/>
          <p:cNvSpPr>
            <a:spLocks noChangeArrowheads="1"/>
          </p:cNvSpPr>
          <p:nvPr/>
        </p:nvSpPr>
        <p:spPr bwMode="auto">
          <a:xfrm>
            <a:off x="4867275" y="3648075"/>
            <a:ext cx="1682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600">
                <a:solidFill>
                  <a:srgbClr val="FFFFFF"/>
                </a:solidFill>
                <a:latin typeface="Arial Black" pitchFamily="34" charset="0"/>
              </a:rPr>
              <a:t>ACh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61500" name="Rectangle 60"/>
          <p:cNvSpPr>
            <a:spLocks noChangeArrowheads="1"/>
          </p:cNvSpPr>
          <p:nvPr/>
        </p:nvSpPr>
        <p:spPr bwMode="auto">
          <a:xfrm>
            <a:off x="5999163" y="3979863"/>
            <a:ext cx="895350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i="1">
                <a:solidFill>
                  <a:srgbClr val="FFFFFF"/>
                </a:solidFill>
                <a:latin typeface="Arial Black" pitchFamily="34" charset="0"/>
              </a:rPr>
              <a:t>Sarcoplasm of</a:t>
            </a:r>
          </a:p>
          <a:p>
            <a:r>
              <a:rPr lang="en-US" sz="900" i="1">
                <a:solidFill>
                  <a:srgbClr val="FFFFFF"/>
                </a:solidFill>
                <a:latin typeface="Arial Black" pitchFamily="34" charset="0"/>
              </a:rPr>
              <a:t>muscle fiber</a:t>
            </a:r>
            <a:endParaRPr lang="en-US" sz="1800" i="1">
              <a:latin typeface="Arial" pitchFamily="34" charset="0"/>
            </a:endParaRPr>
          </a:p>
        </p:txBody>
      </p:sp>
      <p:sp>
        <p:nvSpPr>
          <p:cNvPr id="61501" name="Rectangle 61"/>
          <p:cNvSpPr>
            <a:spLocks noChangeArrowheads="1"/>
          </p:cNvSpPr>
          <p:nvPr/>
        </p:nvSpPr>
        <p:spPr bwMode="auto">
          <a:xfrm>
            <a:off x="5872163" y="4408488"/>
            <a:ext cx="13208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Postsynaptic membrane</a:t>
            </a:r>
          </a:p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ion channel opens;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ions pass.</a:t>
            </a:r>
          </a:p>
        </p:txBody>
      </p:sp>
      <p:sp>
        <p:nvSpPr>
          <p:cNvPr id="61502" name="Rectangle 62"/>
          <p:cNvSpPr>
            <a:spLocks noChangeArrowheads="1"/>
          </p:cNvSpPr>
          <p:nvPr/>
        </p:nvSpPr>
        <p:spPr bwMode="auto">
          <a:xfrm>
            <a:off x="4778375" y="4459288"/>
            <a:ext cx="149225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7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7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03" name="Rectangle 63"/>
          <p:cNvSpPr>
            <a:spLocks noChangeArrowheads="1"/>
          </p:cNvSpPr>
          <p:nvPr/>
        </p:nvSpPr>
        <p:spPr bwMode="auto">
          <a:xfrm>
            <a:off x="5021263" y="4452938"/>
            <a:ext cx="100012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7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7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04" name="Rectangle 64"/>
          <p:cNvSpPr>
            <a:spLocks noChangeArrowheads="1"/>
          </p:cNvSpPr>
          <p:nvPr/>
        </p:nvSpPr>
        <p:spPr bwMode="auto">
          <a:xfrm>
            <a:off x="4175125" y="5251450"/>
            <a:ext cx="201613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700" b="1">
                <a:solidFill>
                  <a:srgbClr val="231F20"/>
                </a:solidFill>
                <a:latin typeface="Arial" pitchFamily="34" charset="0"/>
              </a:rPr>
              <a:t>Ach</a:t>
            </a:r>
            <a:r>
              <a:rPr lang="en-US" sz="700" b="1" baseline="30000">
                <a:solidFill>
                  <a:srgbClr val="231F20"/>
                </a:solidFill>
                <a:latin typeface="Arial" pitchFamily="34" charset="0"/>
              </a:rPr>
              <a:t>–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05" name="Rectangle 65"/>
          <p:cNvSpPr>
            <a:spLocks noChangeArrowheads="1"/>
          </p:cNvSpPr>
          <p:nvPr/>
        </p:nvSpPr>
        <p:spPr bwMode="auto">
          <a:xfrm>
            <a:off x="4840288" y="5343525"/>
            <a:ext cx="149225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7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7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06" name="Rectangle 66"/>
          <p:cNvSpPr>
            <a:spLocks noChangeArrowheads="1"/>
          </p:cNvSpPr>
          <p:nvPr/>
        </p:nvSpPr>
        <p:spPr bwMode="auto">
          <a:xfrm>
            <a:off x="4914900" y="5849938"/>
            <a:ext cx="100013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7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7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07" name="Rectangle 67"/>
          <p:cNvSpPr>
            <a:spLocks noChangeArrowheads="1"/>
          </p:cNvSpPr>
          <p:nvPr/>
        </p:nvSpPr>
        <p:spPr bwMode="auto">
          <a:xfrm>
            <a:off x="4786313" y="5233988"/>
            <a:ext cx="614362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700" b="1">
                <a:solidFill>
                  <a:srgbClr val="231F20"/>
                </a:solidFill>
                <a:latin typeface="Arial" pitchFamily="34" charset="0"/>
              </a:rPr>
              <a:t>Degraded ACh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08" name="Rectangle 68"/>
          <p:cNvSpPr>
            <a:spLocks noChangeArrowheads="1"/>
          </p:cNvSpPr>
          <p:nvPr/>
        </p:nvSpPr>
        <p:spPr bwMode="auto">
          <a:xfrm>
            <a:off x="4183063" y="5688013"/>
            <a:ext cx="6223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700" b="1">
                <a:solidFill>
                  <a:srgbClr val="231F20"/>
                </a:solidFill>
                <a:latin typeface="Arial" pitchFamily="34" charset="0"/>
              </a:rPr>
              <a:t>Acetyl-</a:t>
            </a:r>
          </a:p>
          <a:p>
            <a:r>
              <a:rPr lang="en-US" sz="700" b="1">
                <a:solidFill>
                  <a:srgbClr val="231F20"/>
                </a:solidFill>
                <a:latin typeface="Arial" pitchFamily="34" charset="0"/>
              </a:rPr>
              <a:t>cholinesterase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09" name="Rectangle 69"/>
          <p:cNvSpPr>
            <a:spLocks noChangeArrowheads="1"/>
          </p:cNvSpPr>
          <p:nvPr/>
        </p:nvSpPr>
        <p:spPr bwMode="auto">
          <a:xfrm>
            <a:off x="5832475" y="5278438"/>
            <a:ext cx="13208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Postsynaptic membrane</a:t>
            </a:r>
          </a:p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ion channel closed;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ions cannot pass.</a:t>
            </a:r>
          </a:p>
        </p:txBody>
      </p:sp>
      <p:sp>
        <p:nvSpPr>
          <p:cNvPr id="61510" name="Freeform 70"/>
          <p:cNvSpPr>
            <a:spLocks/>
          </p:cNvSpPr>
          <p:nvPr/>
        </p:nvSpPr>
        <p:spPr bwMode="auto">
          <a:xfrm>
            <a:off x="1814513" y="2205038"/>
            <a:ext cx="166687" cy="169862"/>
          </a:xfrm>
          <a:custGeom>
            <a:avLst/>
            <a:gdLst/>
            <a:ahLst/>
            <a:cxnLst>
              <a:cxn ang="0">
                <a:pos x="98" y="50"/>
              </a:cxn>
              <a:cxn ang="0">
                <a:pos x="98" y="60"/>
              </a:cxn>
              <a:cxn ang="0">
                <a:pos x="94" y="68"/>
              </a:cxn>
              <a:cxn ang="0">
                <a:pos x="90" y="78"/>
              </a:cxn>
              <a:cxn ang="0">
                <a:pos x="84" y="84"/>
              </a:cxn>
              <a:cxn ang="0">
                <a:pos x="76" y="90"/>
              </a:cxn>
              <a:cxn ang="0">
                <a:pos x="68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4" y="84"/>
              </a:cxn>
              <a:cxn ang="0">
                <a:pos x="8" y="78"/>
              </a:cxn>
              <a:cxn ang="0">
                <a:pos x="4" y="68"/>
              </a:cxn>
              <a:cxn ang="0">
                <a:pos x="0" y="60"/>
              </a:cxn>
              <a:cxn ang="0">
                <a:pos x="0" y="50"/>
              </a:cxn>
              <a:cxn ang="0">
                <a:pos x="0" y="40"/>
              </a:cxn>
              <a:cxn ang="0">
                <a:pos x="4" y="30"/>
              </a:cxn>
              <a:cxn ang="0">
                <a:pos x="8" y="22"/>
              </a:cxn>
              <a:cxn ang="0">
                <a:pos x="14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68" y="4"/>
              </a:cxn>
              <a:cxn ang="0">
                <a:pos x="76" y="8"/>
              </a:cxn>
              <a:cxn ang="0">
                <a:pos x="84" y="14"/>
              </a:cxn>
              <a:cxn ang="0">
                <a:pos x="90" y="22"/>
              </a:cxn>
              <a:cxn ang="0">
                <a:pos x="94" y="30"/>
              </a:cxn>
              <a:cxn ang="0">
                <a:pos x="98" y="40"/>
              </a:cxn>
              <a:cxn ang="0">
                <a:pos x="98" y="48"/>
              </a:cxn>
              <a:cxn ang="0">
                <a:pos x="98" y="50"/>
              </a:cxn>
            </a:cxnLst>
            <a:rect l="0" t="0" r="r" b="b"/>
            <a:pathLst>
              <a:path w="98" h="100">
                <a:moveTo>
                  <a:pt x="98" y="50"/>
                </a:moveTo>
                <a:lnTo>
                  <a:pt x="98" y="60"/>
                </a:lnTo>
                <a:lnTo>
                  <a:pt x="94" y="68"/>
                </a:lnTo>
                <a:lnTo>
                  <a:pt x="90" y="78"/>
                </a:lnTo>
                <a:lnTo>
                  <a:pt x="84" y="84"/>
                </a:lnTo>
                <a:lnTo>
                  <a:pt x="76" y="90"/>
                </a:lnTo>
                <a:lnTo>
                  <a:pt x="68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4" y="84"/>
                </a:lnTo>
                <a:lnTo>
                  <a:pt x="8" y="78"/>
                </a:lnTo>
                <a:lnTo>
                  <a:pt x="4" y="68"/>
                </a:lnTo>
                <a:lnTo>
                  <a:pt x="0" y="60"/>
                </a:lnTo>
                <a:lnTo>
                  <a:pt x="0" y="50"/>
                </a:lnTo>
                <a:lnTo>
                  <a:pt x="0" y="40"/>
                </a:lnTo>
                <a:lnTo>
                  <a:pt x="4" y="30"/>
                </a:lnTo>
                <a:lnTo>
                  <a:pt x="8" y="22"/>
                </a:lnTo>
                <a:lnTo>
                  <a:pt x="14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68" y="4"/>
                </a:lnTo>
                <a:lnTo>
                  <a:pt x="76" y="8"/>
                </a:lnTo>
                <a:lnTo>
                  <a:pt x="84" y="14"/>
                </a:lnTo>
                <a:lnTo>
                  <a:pt x="90" y="22"/>
                </a:lnTo>
                <a:lnTo>
                  <a:pt x="94" y="30"/>
                </a:lnTo>
                <a:lnTo>
                  <a:pt x="98" y="40"/>
                </a:lnTo>
                <a:lnTo>
                  <a:pt x="98" y="48"/>
                </a:lnTo>
                <a:lnTo>
                  <a:pt x="98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11" name="Freeform 71"/>
          <p:cNvSpPr>
            <a:spLocks/>
          </p:cNvSpPr>
          <p:nvPr/>
        </p:nvSpPr>
        <p:spPr bwMode="auto">
          <a:xfrm>
            <a:off x="1814513" y="2205038"/>
            <a:ext cx="166687" cy="169862"/>
          </a:xfrm>
          <a:custGeom>
            <a:avLst/>
            <a:gdLst/>
            <a:ahLst/>
            <a:cxnLst>
              <a:cxn ang="0">
                <a:pos x="98" y="50"/>
              </a:cxn>
              <a:cxn ang="0">
                <a:pos x="98" y="60"/>
              </a:cxn>
              <a:cxn ang="0">
                <a:pos x="94" y="68"/>
              </a:cxn>
              <a:cxn ang="0">
                <a:pos x="90" y="78"/>
              </a:cxn>
              <a:cxn ang="0">
                <a:pos x="84" y="84"/>
              </a:cxn>
              <a:cxn ang="0">
                <a:pos x="76" y="90"/>
              </a:cxn>
              <a:cxn ang="0">
                <a:pos x="68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4" y="84"/>
              </a:cxn>
              <a:cxn ang="0">
                <a:pos x="8" y="78"/>
              </a:cxn>
              <a:cxn ang="0">
                <a:pos x="4" y="68"/>
              </a:cxn>
              <a:cxn ang="0">
                <a:pos x="0" y="60"/>
              </a:cxn>
              <a:cxn ang="0">
                <a:pos x="0" y="50"/>
              </a:cxn>
              <a:cxn ang="0">
                <a:pos x="0" y="40"/>
              </a:cxn>
              <a:cxn ang="0">
                <a:pos x="4" y="30"/>
              </a:cxn>
              <a:cxn ang="0">
                <a:pos x="8" y="22"/>
              </a:cxn>
              <a:cxn ang="0">
                <a:pos x="14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68" y="4"/>
              </a:cxn>
              <a:cxn ang="0">
                <a:pos x="76" y="8"/>
              </a:cxn>
              <a:cxn ang="0">
                <a:pos x="84" y="14"/>
              </a:cxn>
              <a:cxn ang="0">
                <a:pos x="90" y="22"/>
              </a:cxn>
              <a:cxn ang="0">
                <a:pos x="94" y="30"/>
              </a:cxn>
              <a:cxn ang="0">
                <a:pos x="98" y="40"/>
              </a:cxn>
              <a:cxn ang="0">
                <a:pos x="98" y="48"/>
              </a:cxn>
            </a:cxnLst>
            <a:rect l="0" t="0" r="r" b="b"/>
            <a:pathLst>
              <a:path w="98" h="100">
                <a:moveTo>
                  <a:pt x="98" y="50"/>
                </a:moveTo>
                <a:lnTo>
                  <a:pt x="98" y="60"/>
                </a:lnTo>
                <a:lnTo>
                  <a:pt x="94" y="68"/>
                </a:lnTo>
                <a:lnTo>
                  <a:pt x="90" y="78"/>
                </a:lnTo>
                <a:lnTo>
                  <a:pt x="84" y="84"/>
                </a:lnTo>
                <a:lnTo>
                  <a:pt x="76" y="90"/>
                </a:lnTo>
                <a:lnTo>
                  <a:pt x="68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4" y="84"/>
                </a:lnTo>
                <a:lnTo>
                  <a:pt x="8" y="78"/>
                </a:lnTo>
                <a:lnTo>
                  <a:pt x="4" y="68"/>
                </a:lnTo>
                <a:lnTo>
                  <a:pt x="0" y="60"/>
                </a:lnTo>
                <a:lnTo>
                  <a:pt x="0" y="50"/>
                </a:lnTo>
                <a:lnTo>
                  <a:pt x="0" y="40"/>
                </a:lnTo>
                <a:lnTo>
                  <a:pt x="4" y="30"/>
                </a:lnTo>
                <a:lnTo>
                  <a:pt x="8" y="22"/>
                </a:lnTo>
                <a:lnTo>
                  <a:pt x="14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68" y="4"/>
                </a:lnTo>
                <a:lnTo>
                  <a:pt x="76" y="8"/>
                </a:lnTo>
                <a:lnTo>
                  <a:pt x="84" y="14"/>
                </a:lnTo>
                <a:lnTo>
                  <a:pt x="90" y="22"/>
                </a:lnTo>
                <a:lnTo>
                  <a:pt x="94" y="30"/>
                </a:lnTo>
                <a:lnTo>
                  <a:pt x="98" y="40"/>
                </a:lnTo>
                <a:lnTo>
                  <a:pt x="98" y="48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12" name="Rectangle 72"/>
          <p:cNvSpPr>
            <a:spLocks noChangeArrowheads="1"/>
          </p:cNvSpPr>
          <p:nvPr/>
        </p:nvSpPr>
        <p:spPr bwMode="auto">
          <a:xfrm>
            <a:off x="1851025" y="2211388"/>
            <a:ext cx="95250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13" name="Rectangle 73"/>
          <p:cNvSpPr>
            <a:spLocks noChangeArrowheads="1"/>
          </p:cNvSpPr>
          <p:nvPr/>
        </p:nvSpPr>
        <p:spPr bwMode="auto">
          <a:xfrm>
            <a:off x="1809750" y="2219325"/>
            <a:ext cx="17208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      Action potential arrives at</a:t>
            </a: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axon terminal of motor neuron. </a:t>
            </a:r>
          </a:p>
        </p:txBody>
      </p:sp>
      <p:sp>
        <p:nvSpPr>
          <p:cNvPr id="61514" name="Freeform 74"/>
          <p:cNvSpPr>
            <a:spLocks/>
          </p:cNvSpPr>
          <p:nvPr/>
        </p:nvSpPr>
        <p:spPr bwMode="auto">
          <a:xfrm>
            <a:off x="1814513" y="2573338"/>
            <a:ext cx="166687" cy="169862"/>
          </a:xfrm>
          <a:custGeom>
            <a:avLst/>
            <a:gdLst/>
            <a:ahLst/>
            <a:cxnLst>
              <a:cxn ang="0">
                <a:pos x="98" y="50"/>
              </a:cxn>
              <a:cxn ang="0">
                <a:pos x="98" y="60"/>
              </a:cxn>
              <a:cxn ang="0">
                <a:pos x="94" y="70"/>
              </a:cxn>
              <a:cxn ang="0">
                <a:pos x="90" y="78"/>
              </a:cxn>
              <a:cxn ang="0">
                <a:pos x="84" y="84"/>
              </a:cxn>
              <a:cxn ang="0">
                <a:pos x="76" y="90"/>
              </a:cxn>
              <a:cxn ang="0">
                <a:pos x="68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4" y="84"/>
              </a:cxn>
              <a:cxn ang="0">
                <a:pos x="8" y="78"/>
              </a:cxn>
              <a:cxn ang="0">
                <a:pos x="4" y="70"/>
              </a:cxn>
              <a:cxn ang="0">
                <a:pos x="0" y="60"/>
              </a:cxn>
              <a:cxn ang="0">
                <a:pos x="0" y="50"/>
              </a:cxn>
              <a:cxn ang="0">
                <a:pos x="0" y="40"/>
              </a:cxn>
              <a:cxn ang="0">
                <a:pos x="4" y="30"/>
              </a:cxn>
              <a:cxn ang="0">
                <a:pos x="8" y="22"/>
              </a:cxn>
              <a:cxn ang="0">
                <a:pos x="14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68" y="4"/>
              </a:cxn>
              <a:cxn ang="0">
                <a:pos x="76" y="8"/>
              </a:cxn>
              <a:cxn ang="0">
                <a:pos x="84" y="14"/>
              </a:cxn>
              <a:cxn ang="0">
                <a:pos x="90" y="22"/>
              </a:cxn>
              <a:cxn ang="0">
                <a:pos x="94" y="30"/>
              </a:cxn>
              <a:cxn ang="0">
                <a:pos x="98" y="40"/>
              </a:cxn>
              <a:cxn ang="0">
                <a:pos x="98" y="48"/>
              </a:cxn>
              <a:cxn ang="0">
                <a:pos x="98" y="50"/>
              </a:cxn>
            </a:cxnLst>
            <a:rect l="0" t="0" r="r" b="b"/>
            <a:pathLst>
              <a:path w="98" h="100">
                <a:moveTo>
                  <a:pt x="98" y="50"/>
                </a:moveTo>
                <a:lnTo>
                  <a:pt x="98" y="60"/>
                </a:lnTo>
                <a:lnTo>
                  <a:pt x="94" y="70"/>
                </a:lnTo>
                <a:lnTo>
                  <a:pt x="90" y="78"/>
                </a:lnTo>
                <a:lnTo>
                  <a:pt x="84" y="84"/>
                </a:lnTo>
                <a:lnTo>
                  <a:pt x="76" y="90"/>
                </a:lnTo>
                <a:lnTo>
                  <a:pt x="68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4" y="84"/>
                </a:lnTo>
                <a:lnTo>
                  <a:pt x="8" y="78"/>
                </a:lnTo>
                <a:lnTo>
                  <a:pt x="4" y="70"/>
                </a:lnTo>
                <a:lnTo>
                  <a:pt x="0" y="60"/>
                </a:lnTo>
                <a:lnTo>
                  <a:pt x="0" y="50"/>
                </a:lnTo>
                <a:lnTo>
                  <a:pt x="0" y="40"/>
                </a:lnTo>
                <a:lnTo>
                  <a:pt x="4" y="30"/>
                </a:lnTo>
                <a:lnTo>
                  <a:pt x="8" y="22"/>
                </a:lnTo>
                <a:lnTo>
                  <a:pt x="14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68" y="4"/>
                </a:lnTo>
                <a:lnTo>
                  <a:pt x="76" y="8"/>
                </a:lnTo>
                <a:lnTo>
                  <a:pt x="84" y="14"/>
                </a:lnTo>
                <a:lnTo>
                  <a:pt x="90" y="22"/>
                </a:lnTo>
                <a:lnTo>
                  <a:pt x="94" y="30"/>
                </a:lnTo>
                <a:lnTo>
                  <a:pt x="98" y="40"/>
                </a:lnTo>
                <a:lnTo>
                  <a:pt x="98" y="48"/>
                </a:lnTo>
                <a:lnTo>
                  <a:pt x="98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15" name="Freeform 75"/>
          <p:cNvSpPr>
            <a:spLocks/>
          </p:cNvSpPr>
          <p:nvPr/>
        </p:nvSpPr>
        <p:spPr bwMode="auto">
          <a:xfrm>
            <a:off x="1814513" y="2573338"/>
            <a:ext cx="166687" cy="169862"/>
          </a:xfrm>
          <a:custGeom>
            <a:avLst/>
            <a:gdLst/>
            <a:ahLst/>
            <a:cxnLst>
              <a:cxn ang="0">
                <a:pos x="98" y="50"/>
              </a:cxn>
              <a:cxn ang="0">
                <a:pos x="98" y="60"/>
              </a:cxn>
              <a:cxn ang="0">
                <a:pos x="94" y="70"/>
              </a:cxn>
              <a:cxn ang="0">
                <a:pos x="90" y="78"/>
              </a:cxn>
              <a:cxn ang="0">
                <a:pos x="84" y="84"/>
              </a:cxn>
              <a:cxn ang="0">
                <a:pos x="76" y="90"/>
              </a:cxn>
              <a:cxn ang="0">
                <a:pos x="68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4" y="84"/>
              </a:cxn>
              <a:cxn ang="0">
                <a:pos x="8" y="78"/>
              </a:cxn>
              <a:cxn ang="0">
                <a:pos x="4" y="70"/>
              </a:cxn>
              <a:cxn ang="0">
                <a:pos x="0" y="60"/>
              </a:cxn>
              <a:cxn ang="0">
                <a:pos x="0" y="50"/>
              </a:cxn>
              <a:cxn ang="0">
                <a:pos x="0" y="40"/>
              </a:cxn>
              <a:cxn ang="0">
                <a:pos x="4" y="30"/>
              </a:cxn>
              <a:cxn ang="0">
                <a:pos x="8" y="22"/>
              </a:cxn>
              <a:cxn ang="0">
                <a:pos x="14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68" y="4"/>
              </a:cxn>
              <a:cxn ang="0">
                <a:pos x="76" y="8"/>
              </a:cxn>
              <a:cxn ang="0">
                <a:pos x="84" y="14"/>
              </a:cxn>
              <a:cxn ang="0">
                <a:pos x="90" y="22"/>
              </a:cxn>
              <a:cxn ang="0">
                <a:pos x="94" y="30"/>
              </a:cxn>
              <a:cxn ang="0">
                <a:pos x="98" y="40"/>
              </a:cxn>
              <a:cxn ang="0">
                <a:pos x="98" y="48"/>
              </a:cxn>
            </a:cxnLst>
            <a:rect l="0" t="0" r="r" b="b"/>
            <a:pathLst>
              <a:path w="98" h="100">
                <a:moveTo>
                  <a:pt x="98" y="50"/>
                </a:moveTo>
                <a:lnTo>
                  <a:pt x="98" y="60"/>
                </a:lnTo>
                <a:lnTo>
                  <a:pt x="94" y="70"/>
                </a:lnTo>
                <a:lnTo>
                  <a:pt x="90" y="78"/>
                </a:lnTo>
                <a:lnTo>
                  <a:pt x="84" y="84"/>
                </a:lnTo>
                <a:lnTo>
                  <a:pt x="76" y="90"/>
                </a:lnTo>
                <a:lnTo>
                  <a:pt x="68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4" y="84"/>
                </a:lnTo>
                <a:lnTo>
                  <a:pt x="8" y="78"/>
                </a:lnTo>
                <a:lnTo>
                  <a:pt x="4" y="70"/>
                </a:lnTo>
                <a:lnTo>
                  <a:pt x="0" y="60"/>
                </a:lnTo>
                <a:lnTo>
                  <a:pt x="0" y="50"/>
                </a:lnTo>
                <a:lnTo>
                  <a:pt x="0" y="40"/>
                </a:lnTo>
                <a:lnTo>
                  <a:pt x="4" y="30"/>
                </a:lnTo>
                <a:lnTo>
                  <a:pt x="8" y="22"/>
                </a:lnTo>
                <a:lnTo>
                  <a:pt x="14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68" y="4"/>
                </a:lnTo>
                <a:lnTo>
                  <a:pt x="76" y="8"/>
                </a:lnTo>
                <a:lnTo>
                  <a:pt x="84" y="14"/>
                </a:lnTo>
                <a:lnTo>
                  <a:pt x="90" y="22"/>
                </a:lnTo>
                <a:lnTo>
                  <a:pt x="94" y="30"/>
                </a:lnTo>
                <a:lnTo>
                  <a:pt x="98" y="40"/>
                </a:lnTo>
                <a:lnTo>
                  <a:pt x="98" y="48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16" name="Rectangle 76"/>
          <p:cNvSpPr>
            <a:spLocks noChangeArrowheads="1"/>
          </p:cNvSpPr>
          <p:nvPr/>
        </p:nvSpPr>
        <p:spPr bwMode="auto">
          <a:xfrm>
            <a:off x="1855788" y="2574925"/>
            <a:ext cx="95250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0092C8"/>
                </a:solidFill>
                <a:latin typeface="Arial Black" pitchFamily="34" charset="0"/>
              </a:rPr>
              <a:t>2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17" name="Rectangle 77"/>
          <p:cNvSpPr>
            <a:spLocks noChangeArrowheads="1"/>
          </p:cNvSpPr>
          <p:nvPr/>
        </p:nvSpPr>
        <p:spPr bwMode="auto">
          <a:xfrm>
            <a:off x="1814513" y="2589213"/>
            <a:ext cx="180181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      Voltage-gated Ca</a:t>
            </a:r>
            <a:r>
              <a:rPr lang="en-US" sz="900" b="1" baseline="30000">
                <a:solidFill>
                  <a:srgbClr val="0092C8"/>
                </a:solidFill>
                <a:latin typeface="Arial" pitchFamily="34" charset="0"/>
              </a:rPr>
              <a:t>2+</a:t>
            </a:r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channels 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open and Ca</a:t>
            </a:r>
            <a:r>
              <a:rPr lang="en-US" sz="900" b="1" baseline="30000">
                <a:solidFill>
                  <a:srgbClr val="0092C8"/>
                </a:solidFill>
                <a:latin typeface="Arial" pitchFamily="34" charset="0"/>
              </a:rPr>
              <a:t>2+</a:t>
            </a:r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enters the axon 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terminal.</a:t>
            </a:r>
          </a:p>
        </p:txBody>
      </p:sp>
      <p:sp>
        <p:nvSpPr>
          <p:cNvPr id="61518" name="Freeform 78"/>
          <p:cNvSpPr>
            <a:spLocks/>
          </p:cNvSpPr>
          <p:nvPr/>
        </p:nvSpPr>
        <p:spPr bwMode="auto">
          <a:xfrm>
            <a:off x="1811338" y="3149600"/>
            <a:ext cx="169862" cy="169863"/>
          </a:xfrm>
          <a:custGeom>
            <a:avLst/>
            <a:gdLst/>
            <a:ahLst/>
            <a:cxnLst>
              <a:cxn ang="0">
                <a:pos x="100" y="50"/>
              </a:cxn>
              <a:cxn ang="0">
                <a:pos x="98" y="60"/>
              </a:cxn>
              <a:cxn ang="0">
                <a:pos x="96" y="70"/>
              </a:cxn>
              <a:cxn ang="0">
                <a:pos x="92" y="78"/>
              </a:cxn>
              <a:cxn ang="0">
                <a:pos x="86" y="86"/>
              </a:cxn>
              <a:cxn ang="0">
                <a:pos x="78" y="92"/>
              </a:cxn>
              <a:cxn ang="0">
                <a:pos x="70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2"/>
              </a:cxn>
              <a:cxn ang="0">
                <a:pos x="16" y="86"/>
              </a:cxn>
              <a:cxn ang="0">
                <a:pos x="10" y="78"/>
              </a:cxn>
              <a:cxn ang="0">
                <a:pos x="4" y="70"/>
              </a:cxn>
              <a:cxn ang="0">
                <a:pos x="2" y="60"/>
              </a:cxn>
              <a:cxn ang="0">
                <a:pos x="0" y="50"/>
              </a:cxn>
              <a:cxn ang="0">
                <a:pos x="2" y="40"/>
              </a:cxn>
              <a:cxn ang="0">
                <a:pos x="4" y="30"/>
              </a:cxn>
              <a:cxn ang="0">
                <a:pos x="10" y="22"/>
              </a:cxn>
              <a:cxn ang="0">
                <a:pos x="16" y="16"/>
              </a:cxn>
              <a:cxn ang="0">
                <a:pos x="22" y="10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70" y="4"/>
              </a:cxn>
              <a:cxn ang="0">
                <a:pos x="78" y="10"/>
              </a:cxn>
              <a:cxn ang="0">
                <a:pos x="86" y="16"/>
              </a:cxn>
              <a:cxn ang="0">
                <a:pos x="92" y="22"/>
              </a:cxn>
              <a:cxn ang="0">
                <a:pos x="96" y="30"/>
              </a:cxn>
              <a:cxn ang="0">
                <a:pos x="98" y="40"/>
              </a:cxn>
              <a:cxn ang="0">
                <a:pos x="98" y="50"/>
              </a:cxn>
              <a:cxn ang="0">
                <a:pos x="100" y="50"/>
              </a:cxn>
            </a:cxnLst>
            <a:rect l="0" t="0" r="r" b="b"/>
            <a:pathLst>
              <a:path w="100" h="100">
                <a:moveTo>
                  <a:pt x="100" y="50"/>
                </a:moveTo>
                <a:lnTo>
                  <a:pt x="98" y="60"/>
                </a:lnTo>
                <a:lnTo>
                  <a:pt x="96" y="70"/>
                </a:lnTo>
                <a:lnTo>
                  <a:pt x="92" y="78"/>
                </a:lnTo>
                <a:lnTo>
                  <a:pt x="86" y="86"/>
                </a:lnTo>
                <a:lnTo>
                  <a:pt x="78" y="92"/>
                </a:lnTo>
                <a:lnTo>
                  <a:pt x="70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2"/>
                </a:lnTo>
                <a:lnTo>
                  <a:pt x="16" y="86"/>
                </a:lnTo>
                <a:lnTo>
                  <a:pt x="10" y="78"/>
                </a:lnTo>
                <a:lnTo>
                  <a:pt x="4" y="70"/>
                </a:lnTo>
                <a:lnTo>
                  <a:pt x="2" y="60"/>
                </a:lnTo>
                <a:lnTo>
                  <a:pt x="0" y="50"/>
                </a:lnTo>
                <a:lnTo>
                  <a:pt x="2" y="40"/>
                </a:lnTo>
                <a:lnTo>
                  <a:pt x="4" y="30"/>
                </a:lnTo>
                <a:lnTo>
                  <a:pt x="10" y="22"/>
                </a:lnTo>
                <a:lnTo>
                  <a:pt x="16" y="16"/>
                </a:lnTo>
                <a:lnTo>
                  <a:pt x="22" y="10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70" y="4"/>
                </a:lnTo>
                <a:lnTo>
                  <a:pt x="78" y="10"/>
                </a:lnTo>
                <a:lnTo>
                  <a:pt x="86" y="16"/>
                </a:lnTo>
                <a:lnTo>
                  <a:pt x="92" y="22"/>
                </a:lnTo>
                <a:lnTo>
                  <a:pt x="96" y="30"/>
                </a:lnTo>
                <a:lnTo>
                  <a:pt x="98" y="40"/>
                </a:lnTo>
                <a:lnTo>
                  <a:pt x="98" y="50"/>
                </a:lnTo>
                <a:lnTo>
                  <a:pt x="100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19" name="Freeform 79"/>
          <p:cNvSpPr>
            <a:spLocks/>
          </p:cNvSpPr>
          <p:nvPr/>
        </p:nvSpPr>
        <p:spPr bwMode="auto">
          <a:xfrm>
            <a:off x="1811338" y="3149600"/>
            <a:ext cx="169862" cy="169863"/>
          </a:xfrm>
          <a:custGeom>
            <a:avLst/>
            <a:gdLst/>
            <a:ahLst/>
            <a:cxnLst>
              <a:cxn ang="0">
                <a:pos x="100" y="50"/>
              </a:cxn>
              <a:cxn ang="0">
                <a:pos x="98" y="60"/>
              </a:cxn>
              <a:cxn ang="0">
                <a:pos x="96" y="70"/>
              </a:cxn>
              <a:cxn ang="0">
                <a:pos x="92" y="78"/>
              </a:cxn>
              <a:cxn ang="0">
                <a:pos x="86" y="86"/>
              </a:cxn>
              <a:cxn ang="0">
                <a:pos x="78" y="92"/>
              </a:cxn>
              <a:cxn ang="0">
                <a:pos x="70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2"/>
              </a:cxn>
              <a:cxn ang="0">
                <a:pos x="16" y="86"/>
              </a:cxn>
              <a:cxn ang="0">
                <a:pos x="10" y="78"/>
              </a:cxn>
              <a:cxn ang="0">
                <a:pos x="4" y="70"/>
              </a:cxn>
              <a:cxn ang="0">
                <a:pos x="2" y="60"/>
              </a:cxn>
              <a:cxn ang="0">
                <a:pos x="0" y="50"/>
              </a:cxn>
              <a:cxn ang="0">
                <a:pos x="2" y="40"/>
              </a:cxn>
              <a:cxn ang="0">
                <a:pos x="4" y="30"/>
              </a:cxn>
              <a:cxn ang="0">
                <a:pos x="10" y="22"/>
              </a:cxn>
              <a:cxn ang="0">
                <a:pos x="16" y="16"/>
              </a:cxn>
              <a:cxn ang="0">
                <a:pos x="22" y="10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70" y="4"/>
              </a:cxn>
              <a:cxn ang="0">
                <a:pos x="78" y="10"/>
              </a:cxn>
              <a:cxn ang="0">
                <a:pos x="86" y="16"/>
              </a:cxn>
              <a:cxn ang="0">
                <a:pos x="92" y="22"/>
              </a:cxn>
              <a:cxn ang="0">
                <a:pos x="96" y="30"/>
              </a:cxn>
              <a:cxn ang="0">
                <a:pos x="98" y="40"/>
              </a:cxn>
              <a:cxn ang="0">
                <a:pos x="98" y="50"/>
              </a:cxn>
            </a:cxnLst>
            <a:rect l="0" t="0" r="r" b="b"/>
            <a:pathLst>
              <a:path w="100" h="100">
                <a:moveTo>
                  <a:pt x="100" y="50"/>
                </a:moveTo>
                <a:lnTo>
                  <a:pt x="98" y="60"/>
                </a:lnTo>
                <a:lnTo>
                  <a:pt x="96" y="70"/>
                </a:lnTo>
                <a:lnTo>
                  <a:pt x="92" y="78"/>
                </a:lnTo>
                <a:lnTo>
                  <a:pt x="86" y="86"/>
                </a:lnTo>
                <a:lnTo>
                  <a:pt x="78" y="92"/>
                </a:lnTo>
                <a:lnTo>
                  <a:pt x="70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2"/>
                </a:lnTo>
                <a:lnTo>
                  <a:pt x="16" y="86"/>
                </a:lnTo>
                <a:lnTo>
                  <a:pt x="10" y="78"/>
                </a:lnTo>
                <a:lnTo>
                  <a:pt x="4" y="70"/>
                </a:lnTo>
                <a:lnTo>
                  <a:pt x="2" y="60"/>
                </a:lnTo>
                <a:lnTo>
                  <a:pt x="0" y="50"/>
                </a:lnTo>
                <a:lnTo>
                  <a:pt x="2" y="40"/>
                </a:lnTo>
                <a:lnTo>
                  <a:pt x="4" y="30"/>
                </a:lnTo>
                <a:lnTo>
                  <a:pt x="10" y="22"/>
                </a:lnTo>
                <a:lnTo>
                  <a:pt x="16" y="16"/>
                </a:lnTo>
                <a:lnTo>
                  <a:pt x="22" y="10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70" y="4"/>
                </a:lnTo>
                <a:lnTo>
                  <a:pt x="78" y="10"/>
                </a:lnTo>
                <a:lnTo>
                  <a:pt x="86" y="16"/>
                </a:lnTo>
                <a:lnTo>
                  <a:pt x="92" y="22"/>
                </a:lnTo>
                <a:lnTo>
                  <a:pt x="96" y="30"/>
                </a:lnTo>
                <a:lnTo>
                  <a:pt x="98" y="40"/>
                </a:lnTo>
                <a:lnTo>
                  <a:pt x="98" y="50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20" name="Rectangle 80"/>
          <p:cNvSpPr>
            <a:spLocks noChangeArrowheads="1"/>
          </p:cNvSpPr>
          <p:nvPr/>
        </p:nvSpPr>
        <p:spPr bwMode="auto">
          <a:xfrm>
            <a:off x="1860550" y="3155950"/>
            <a:ext cx="95250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0092C8"/>
                </a:solidFill>
                <a:latin typeface="Arial Black" pitchFamily="34" charset="0"/>
              </a:rPr>
              <a:t>3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21" name="Rectangle 81"/>
          <p:cNvSpPr>
            <a:spLocks noChangeArrowheads="1"/>
          </p:cNvSpPr>
          <p:nvPr/>
        </p:nvSpPr>
        <p:spPr bwMode="auto">
          <a:xfrm>
            <a:off x="1809750" y="3171825"/>
            <a:ext cx="15875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      Ca</a:t>
            </a:r>
            <a:r>
              <a:rPr lang="en-US" sz="900" b="1" baseline="30000">
                <a:solidFill>
                  <a:srgbClr val="0092C8"/>
                </a:solidFill>
                <a:latin typeface="Arial" pitchFamily="34" charset="0"/>
              </a:rPr>
              <a:t>2+</a:t>
            </a:r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entry causes some 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synaptic vesicles to release 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their contents (acetylcholine)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by exocytosis.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22" name="Freeform 82"/>
          <p:cNvSpPr>
            <a:spLocks/>
          </p:cNvSpPr>
          <p:nvPr/>
        </p:nvSpPr>
        <p:spPr bwMode="auto">
          <a:xfrm>
            <a:off x="1811338" y="3790950"/>
            <a:ext cx="169862" cy="171450"/>
          </a:xfrm>
          <a:custGeom>
            <a:avLst/>
            <a:gdLst/>
            <a:ahLst/>
            <a:cxnLst>
              <a:cxn ang="0">
                <a:pos x="100" y="50"/>
              </a:cxn>
              <a:cxn ang="0">
                <a:pos x="98" y="60"/>
              </a:cxn>
              <a:cxn ang="0">
                <a:pos x="96" y="70"/>
              </a:cxn>
              <a:cxn ang="0">
                <a:pos x="92" y="78"/>
              </a:cxn>
              <a:cxn ang="0">
                <a:pos x="86" y="84"/>
              </a:cxn>
              <a:cxn ang="0">
                <a:pos x="78" y="90"/>
              </a:cxn>
              <a:cxn ang="0">
                <a:pos x="70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6" y="84"/>
              </a:cxn>
              <a:cxn ang="0">
                <a:pos x="10" y="78"/>
              </a:cxn>
              <a:cxn ang="0">
                <a:pos x="4" y="70"/>
              </a:cxn>
              <a:cxn ang="0">
                <a:pos x="2" y="60"/>
              </a:cxn>
              <a:cxn ang="0">
                <a:pos x="0" y="50"/>
              </a:cxn>
              <a:cxn ang="0">
                <a:pos x="2" y="40"/>
              </a:cxn>
              <a:cxn ang="0">
                <a:pos x="4" y="30"/>
              </a:cxn>
              <a:cxn ang="0">
                <a:pos x="10" y="22"/>
              </a:cxn>
              <a:cxn ang="0">
                <a:pos x="16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70" y="4"/>
              </a:cxn>
              <a:cxn ang="0">
                <a:pos x="78" y="8"/>
              </a:cxn>
              <a:cxn ang="0">
                <a:pos x="86" y="14"/>
              </a:cxn>
              <a:cxn ang="0">
                <a:pos x="92" y="22"/>
              </a:cxn>
              <a:cxn ang="0">
                <a:pos x="96" y="30"/>
              </a:cxn>
              <a:cxn ang="0">
                <a:pos x="98" y="40"/>
              </a:cxn>
              <a:cxn ang="0">
                <a:pos x="98" y="50"/>
              </a:cxn>
              <a:cxn ang="0">
                <a:pos x="100" y="50"/>
              </a:cxn>
            </a:cxnLst>
            <a:rect l="0" t="0" r="r" b="b"/>
            <a:pathLst>
              <a:path w="100" h="100">
                <a:moveTo>
                  <a:pt x="100" y="50"/>
                </a:moveTo>
                <a:lnTo>
                  <a:pt x="98" y="60"/>
                </a:lnTo>
                <a:lnTo>
                  <a:pt x="96" y="70"/>
                </a:lnTo>
                <a:lnTo>
                  <a:pt x="92" y="78"/>
                </a:lnTo>
                <a:lnTo>
                  <a:pt x="86" y="84"/>
                </a:lnTo>
                <a:lnTo>
                  <a:pt x="78" y="90"/>
                </a:lnTo>
                <a:lnTo>
                  <a:pt x="70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6" y="84"/>
                </a:lnTo>
                <a:lnTo>
                  <a:pt x="10" y="78"/>
                </a:lnTo>
                <a:lnTo>
                  <a:pt x="4" y="70"/>
                </a:lnTo>
                <a:lnTo>
                  <a:pt x="2" y="60"/>
                </a:lnTo>
                <a:lnTo>
                  <a:pt x="0" y="50"/>
                </a:lnTo>
                <a:lnTo>
                  <a:pt x="2" y="40"/>
                </a:lnTo>
                <a:lnTo>
                  <a:pt x="4" y="30"/>
                </a:lnTo>
                <a:lnTo>
                  <a:pt x="10" y="22"/>
                </a:lnTo>
                <a:lnTo>
                  <a:pt x="16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70" y="4"/>
                </a:lnTo>
                <a:lnTo>
                  <a:pt x="78" y="8"/>
                </a:lnTo>
                <a:lnTo>
                  <a:pt x="86" y="14"/>
                </a:lnTo>
                <a:lnTo>
                  <a:pt x="92" y="22"/>
                </a:lnTo>
                <a:lnTo>
                  <a:pt x="96" y="30"/>
                </a:lnTo>
                <a:lnTo>
                  <a:pt x="98" y="40"/>
                </a:lnTo>
                <a:lnTo>
                  <a:pt x="98" y="50"/>
                </a:lnTo>
                <a:lnTo>
                  <a:pt x="100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23" name="Freeform 83"/>
          <p:cNvSpPr>
            <a:spLocks/>
          </p:cNvSpPr>
          <p:nvPr/>
        </p:nvSpPr>
        <p:spPr bwMode="auto">
          <a:xfrm>
            <a:off x="1811338" y="3790950"/>
            <a:ext cx="169862" cy="171450"/>
          </a:xfrm>
          <a:custGeom>
            <a:avLst/>
            <a:gdLst/>
            <a:ahLst/>
            <a:cxnLst>
              <a:cxn ang="0">
                <a:pos x="100" y="50"/>
              </a:cxn>
              <a:cxn ang="0">
                <a:pos x="98" y="60"/>
              </a:cxn>
              <a:cxn ang="0">
                <a:pos x="96" y="70"/>
              </a:cxn>
              <a:cxn ang="0">
                <a:pos x="92" y="78"/>
              </a:cxn>
              <a:cxn ang="0">
                <a:pos x="86" y="84"/>
              </a:cxn>
              <a:cxn ang="0">
                <a:pos x="78" y="90"/>
              </a:cxn>
              <a:cxn ang="0">
                <a:pos x="70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6" y="84"/>
              </a:cxn>
              <a:cxn ang="0">
                <a:pos x="10" y="78"/>
              </a:cxn>
              <a:cxn ang="0">
                <a:pos x="4" y="70"/>
              </a:cxn>
              <a:cxn ang="0">
                <a:pos x="2" y="60"/>
              </a:cxn>
              <a:cxn ang="0">
                <a:pos x="0" y="50"/>
              </a:cxn>
              <a:cxn ang="0">
                <a:pos x="2" y="40"/>
              </a:cxn>
              <a:cxn ang="0">
                <a:pos x="4" y="30"/>
              </a:cxn>
              <a:cxn ang="0">
                <a:pos x="10" y="22"/>
              </a:cxn>
              <a:cxn ang="0">
                <a:pos x="16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70" y="4"/>
              </a:cxn>
              <a:cxn ang="0">
                <a:pos x="78" y="8"/>
              </a:cxn>
              <a:cxn ang="0">
                <a:pos x="86" y="14"/>
              </a:cxn>
              <a:cxn ang="0">
                <a:pos x="92" y="22"/>
              </a:cxn>
              <a:cxn ang="0">
                <a:pos x="96" y="30"/>
              </a:cxn>
              <a:cxn ang="0">
                <a:pos x="98" y="40"/>
              </a:cxn>
              <a:cxn ang="0">
                <a:pos x="98" y="50"/>
              </a:cxn>
            </a:cxnLst>
            <a:rect l="0" t="0" r="r" b="b"/>
            <a:pathLst>
              <a:path w="100" h="100">
                <a:moveTo>
                  <a:pt x="100" y="50"/>
                </a:moveTo>
                <a:lnTo>
                  <a:pt x="98" y="60"/>
                </a:lnTo>
                <a:lnTo>
                  <a:pt x="96" y="70"/>
                </a:lnTo>
                <a:lnTo>
                  <a:pt x="92" y="78"/>
                </a:lnTo>
                <a:lnTo>
                  <a:pt x="86" y="84"/>
                </a:lnTo>
                <a:lnTo>
                  <a:pt x="78" y="90"/>
                </a:lnTo>
                <a:lnTo>
                  <a:pt x="70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6" y="84"/>
                </a:lnTo>
                <a:lnTo>
                  <a:pt x="10" y="78"/>
                </a:lnTo>
                <a:lnTo>
                  <a:pt x="4" y="70"/>
                </a:lnTo>
                <a:lnTo>
                  <a:pt x="2" y="60"/>
                </a:lnTo>
                <a:lnTo>
                  <a:pt x="0" y="50"/>
                </a:lnTo>
                <a:lnTo>
                  <a:pt x="2" y="40"/>
                </a:lnTo>
                <a:lnTo>
                  <a:pt x="4" y="30"/>
                </a:lnTo>
                <a:lnTo>
                  <a:pt x="10" y="22"/>
                </a:lnTo>
                <a:lnTo>
                  <a:pt x="16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70" y="4"/>
                </a:lnTo>
                <a:lnTo>
                  <a:pt x="78" y="8"/>
                </a:lnTo>
                <a:lnTo>
                  <a:pt x="86" y="14"/>
                </a:lnTo>
                <a:lnTo>
                  <a:pt x="92" y="22"/>
                </a:lnTo>
                <a:lnTo>
                  <a:pt x="96" y="30"/>
                </a:lnTo>
                <a:lnTo>
                  <a:pt x="98" y="40"/>
                </a:lnTo>
                <a:lnTo>
                  <a:pt x="98" y="50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24" name="Rectangle 84"/>
          <p:cNvSpPr>
            <a:spLocks noChangeArrowheads="1"/>
          </p:cNvSpPr>
          <p:nvPr/>
        </p:nvSpPr>
        <p:spPr bwMode="auto">
          <a:xfrm>
            <a:off x="1851025" y="3790950"/>
            <a:ext cx="95250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0092C8"/>
                </a:solidFill>
                <a:latin typeface="Arial Black" pitchFamily="34" charset="0"/>
              </a:rPr>
              <a:t>4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25" name="Rectangle 85"/>
          <p:cNvSpPr>
            <a:spLocks noChangeArrowheads="1"/>
          </p:cNvSpPr>
          <p:nvPr/>
        </p:nvSpPr>
        <p:spPr bwMode="auto">
          <a:xfrm>
            <a:off x="1814513" y="3811588"/>
            <a:ext cx="184785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      Acetylcholine, a</a:t>
            </a: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neurotransmitter, diffuses across 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the synaptic cleft and binds to 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receptors in the sarcolemma.</a:t>
            </a:r>
          </a:p>
        </p:txBody>
      </p:sp>
      <p:sp>
        <p:nvSpPr>
          <p:cNvPr id="61526" name="Freeform 86"/>
          <p:cNvSpPr>
            <a:spLocks/>
          </p:cNvSpPr>
          <p:nvPr/>
        </p:nvSpPr>
        <p:spPr bwMode="auto">
          <a:xfrm>
            <a:off x="1811338" y="4416425"/>
            <a:ext cx="169862" cy="169863"/>
          </a:xfrm>
          <a:custGeom>
            <a:avLst/>
            <a:gdLst/>
            <a:ahLst/>
            <a:cxnLst>
              <a:cxn ang="0">
                <a:pos x="100" y="50"/>
              </a:cxn>
              <a:cxn ang="0">
                <a:pos x="98" y="60"/>
              </a:cxn>
              <a:cxn ang="0">
                <a:pos x="96" y="70"/>
              </a:cxn>
              <a:cxn ang="0">
                <a:pos x="92" y="78"/>
              </a:cxn>
              <a:cxn ang="0">
                <a:pos x="86" y="84"/>
              </a:cxn>
              <a:cxn ang="0">
                <a:pos x="78" y="90"/>
              </a:cxn>
              <a:cxn ang="0">
                <a:pos x="70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6" y="84"/>
              </a:cxn>
              <a:cxn ang="0">
                <a:pos x="10" y="78"/>
              </a:cxn>
              <a:cxn ang="0">
                <a:pos x="4" y="70"/>
              </a:cxn>
              <a:cxn ang="0">
                <a:pos x="2" y="60"/>
              </a:cxn>
              <a:cxn ang="0">
                <a:pos x="0" y="50"/>
              </a:cxn>
              <a:cxn ang="0">
                <a:pos x="2" y="40"/>
              </a:cxn>
              <a:cxn ang="0">
                <a:pos x="4" y="30"/>
              </a:cxn>
              <a:cxn ang="0">
                <a:pos x="10" y="22"/>
              </a:cxn>
              <a:cxn ang="0">
                <a:pos x="16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70" y="4"/>
              </a:cxn>
              <a:cxn ang="0">
                <a:pos x="78" y="8"/>
              </a:cxn>
              <a:cxn ang="0">
                <a:pos x="86" y="14"/>
              </a:cxn>
              <a:cxn ang="0">
                <a:pos x="92" y="22"/>
              </a:cxn>
              <a:cxn ang="0">
                <a:pos x="96" y="30"/>
              </a:cxn>
              <a:cxn ang="0">
                <a:pos x="98" y="40"/>
              </a:cxn>
              <a:cxn ang="0">
                <a:pos x="98" y="50"/>
              </a:cxn>
              <a:cxn ang="0">
                <a:pos x="100" y="50"/>
              </a:cxn>
            </a:cxnLst>
            <a:rect l="0" t="0" r="r" b="b"/>
            <a:pathLst>
              <a:path w="100" h="100">
                <a:moveTo>
                  <a:pt x="100" y="50"/>
                </a:moveTo>
                <a:lnTo>
                  <a:pt x="98" y="60"/>
                </a:lnTo>
                <a:lnTo>
                  <a:pt x="96" y="70"/>
                </a:lnTo>
                <a:lnTo>
                  <a:pt x="92" y="78"/>
                </a:lnTo>
                <a:lnTo>
                  <a:pt x="86" y="84"/>
                </a:lnTo>
                <a:lnTo>
                  <a:pt x="78" y="90"/>
                </a:lnTo>
                <a:lnTo>
                  <a:pt x="70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6" y="84"/>
                </a:lnTo>
                <a:lnTo>
                  <a:pt x="10" y="78"/>
                </a:lnTo>
                <a:lnTo>
                  <a:pt x="4" y="70"/>
                </a:lnTo>
                <a:lnTo>
                  <a:pt x="2" y="60"/>
                </a:lnTo>
                <a:lnTo>
                  <a:pt x="0" y="50"/>
                </a:lnTo>
                <a:lnTo>
                  <a:pt x="2" y="40"/>
                </a:lnTo>
                <a:lnTo>
                  <a:pt x="4" y="30"/>
                </a:lnTo>
                <a:lnTo>
                  <a:pt x="10" y="22"/>
                </a:lnTo>
                <a:lnTo>
                  <a:pt x="16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70" y="4"/>
                </a:lnTo>
                <a:lnTo>
                  <a:pt x="78" y="8"/>
                </a:lnTo>
                <a:lnTo>
                  <a:pt x="86" y="14"/>
                </a:lnTo>
                <a:lnTo>
                  <a:pt x="92" y="22"/>
                </a:lnTo>
                <a:lnTo>
                  <a:pt x="96" y="30"/>
                </a:lnTo>
                <a:lnTo>
                  <a:pt x="98" y="40"/>
                </a:lnTo>
                <a:lnTo>
                  <a:pt x="98" y="50"/>
                </a:lnTo>
                <a:lnTo>
                  <a:pt x="100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27" name="Freeform 87"/>
          <p:cNvSpPr>
            <a:spLocks/>
          </p:cNvSpPr>
          <p:nvPr/>
        </p:nvSpPr>
        <p:spPr bwMode="auto">
          <a:xfrm>
            <a:off x="1811338" y="4416425"/>
            <a:ext cx="169862" cy="169863"/>
          </a:xfrm>
          <a:custGeom>
            <a:avLst/>
            <a:gdLst/>
            <a:ahLst/>
            <a:cxnLst>
              <a:cxn ang="0">
                <a:pos x="100" y="50"/>
              </a:cxn>
              <a:cxn ang="0">
                <a:pos x="98" y="60"/>
              </a:cxn>
              <a:cxn ang="0">
                <a:pos x="96" y="70"/>
              </a:cxn>
              <a:cxn ang="0">
                <a:pos x="92" y="78"/>
              </a:cxn>
              <a:cxn ang="0">
                <a:pos x="86" y="84"/>
              </a:cxn>
              <a:cxn ang="0">
                <a:pos x="78" y="90"/>
              </a:cxn>
              <a:cxn ang="0">
                <a:pos x="70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0"/>
              </a:cxn>
              <a:cxn ang="0">
                <a:pos x="16" y="84"/>
              </a:cxn>
              <a:cxn ang="0">
                <a:pos x="10" y="78"/>
              </a:cxn>
              <a:cxn ang="0">
                <a:pos x="4" y="70"/>
              </a:cxn>
              <a:cxn ang="0">
                <a:pos x="2" y="60"/>
              </a:cxn>
              <a:cxn ang="0">
                <a:pos x="0" y="50"/>
              </a:cxn>
              <a:cxn ang="0">
                <a:pos x="2" y="40"/>
              </a:cxn>
              <a:cxn ang="0">
                <a:pos x="4" y="30"/>
              </a:cxn>
              <a:cxn ang="0">
                <a:pos x="10" y="22"/>
              </a:cxn>
              <a:cxn ang="0">
                <a:pos x="16" y="14"/>
              </a:cxn>
              <a:cxn ang="0">
                <a:pos x="22" y="8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70" y="4"/>
              </a:cxn>
              <a:cxn ang="0">
                <a:pos x="78" y="8"/>
              </a:cxn>
              <a:cxn ang="0">
                <a:pos x="86" y="14"/>
              </a:cxn>
              <a:cxn ang="0">
                <a:pos x="92" y="22"/>
              </a:cxn>
              <a:cxn ang="0">
                <a:pos x="96" y="30"/>
              </a:cxn>
              <a:cxn ang="0">
                <a:pos x="98" y="40"/>
              </a:cxn>
              <a:cxn ang="0">
                <a:pos x="98" y="50"/>
              </a:cxn>
            </a:cxnLst>
            <a:rect l="0" t="0" r="r" b="b"/>
            <a:pathLst>
              <a:path w="100" h="100">
                <a:moveTo>
                  <a:pt x="100" y="50"/>
                </a:moveTo>
                <a:lnTo>
                  <a:pt x="98" y="60"/>
                </a:lnTo>
                <a:lnTo>
                  <a:pt x="96" y="70"/>
                </a:lnTo>
                <a:lnTo>
                  <a:pt x="92" y="78"/>
                </a:lnTo>
                <a:lnTo>
                  <a:pt x="86" y="84"/>
                </a:lnTo>
                <a:lnTo>
                  <a:pt x="78" y="90"/>
                </a:lnTo>
                <a:lnTo>
                  <a:pt x="70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0"/>
                </a:lnTo>
                <a:lnTo>
                  <a:pt x="16" y="84"/>
                </a:lnTo>
                <a:lnTo>
                  <a:pt x="10" y="78"/>
                </a:lnTo>
                <a:lnTo>
                  <a:pt x="4" y="70"/>
                </a:lnTo>
                <a:lnTo>
                  <a:pt x="2" y="60"/>
                </a:lnTo>
                <a:lnTo>
                  <a:pt x="0" y="50"/>
                </a:lnTo>
                <a:lnTo>
                  <a:pt x="2" y="40"/>
                </a:lnTo>
                <a:lnTo>
                  <a:pt x="4" y="30"/>
                </a:lnTo>
                <a:lnTo>
                  <a:pt x="10" y="22"/>
                </a:lnTo>
                <a:lnTo>
                  <a:pt x="16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70" y="4"/>
                </a:lnTo>
                <a:lnTo>
                  <a:pt x="78" y="8"/>
                </a:lnTo>
                <a:lnTo>
                  <a:pt x="86" y="14"/>
                </a:lnTo>
                <a:lnTo>
                  <a:pt x="92" y="22"/>
                </a:lnTo>
                <a:lnTo>
                  <a:pt x="96" y="30"/>
                </a:lnTo>
                <a:lnTo>
                  <a:pt x="98" y="40"/>
                </a:lnTo>
                <a:lnTo>
                  <a:pt x="98" y="50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28" name="Rectangle 88"/>
          <p:cNvSpPr>
            <a:spLocks noChangeArrowheads="1"/>
          </p:cNvSpPr>
          <p:nvPr/>
        </p:nvSpPr>
        <p:spPr bwMode="auto">
          <a:xfrm>
            <a:off x="1851025" y="4425950"/>
            <a:ext cx="95250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0092C8"/>
                </a:solidFill>
                <a:latin typeface="Arial Black" pitchFamily="34" charset="0"/>
              </a:rPr>
              <a:t>5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29" name="Rectangle 89"/>
          <p:cNvSpPr>
            <a:spLocks noChangeArrowheads="1"/>
          </p:cNvSpPr>
          <p:nvPr/>
        </p:nvSpPr>
        <p:spPr bwMode="auto">
          <a:xfrm>
            <a:off x="1812925" y="4441825"/>
            <a:ext cx="18542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      ACh binding opens ion</a:t>
            </a: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channels that allow simultaneous 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passage of Na</a:t>
            </a:r>
            <a:r>
              <a:rPr lang="en-US" sz="900" b="1" baseline="30000">
                <a:solidFill>
                  <a:srgbClr val="0092C8"/>
                </a:solidFill>
                <a:latin typeface="Arial" pitchFamily="34" charset="0"/>
              </a:rPr>
              <a:t>+</a:t>
            </a:r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 into the muscle</a:t>
            </a: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fiber and K</a:t>
            </a:r>
            <a:r>
              <a:rPr lang="en-US" sz="900" b="1" baseline="30000">
                <a:solidFill>
                  <a:srgbClr val="0092C8"/>
                </a:solidFill>
                <a:latin typeface="Arial" pitchFamily="34" charset="0"/>
              </a:rPr>
              <a:t>+</a:t>
            </a:r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out of the muscle 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fiber.</a:t>
            </a:r>
          </a:p>
        </p:txBody>
      </p:sp>
      <p:sp>
        <p:nvSpPr>
          <p:cNvPr id="61530" name="Freeform 90"/>
          <p:cNvSpPr>
            <a:spLocks/>
          </p:cNvSpPr>
          <p:nvPr/>
        </p:nvSpPr>
        <p:spPr bwMode="auto">
          <a:xfrm>
            <a:off x="1811338" y="5230813"/>
            <a:ext cx="169862" cy="169862"/>
          </a:xfrm>
          <a:custGeom>
            <a:avLst/>
            <a:gdLst/>
            <a:ahLst/>
            <a:cxnLst>
              <a:cxn ang="0">
                <a:pos x="100" y="50"/>
              </a:cxn>
              <a:cxn ang="0">
                <a:pos x="98" y="60"/>
              </a:cxn>
              <a:cxn ang="0">
                <a:pos x="96" y="70"/>
              </a:cxn>
              <a:cxn ang="0">
                <a:pos x="92" y="78"/>
              </a:cxn>
              <a:cxn ang="0">
                <a:pos x="86" y="86"/>
              </a:cxn>
              <a:cxn ang="0">
                <a:pos x="78" y="92"/>
              </a:cxn>
              <a:cxn ang="0">
                <a:pos x="70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2"/>
              </a:cxn>
              <a:cxn ang="0">
                <a:pos x="16" y="86"/>
              </a:cxn>
              <a:cxn ang="0">
                <a:pos x="10" y="78"/>
              </a:cxn>
              <a:cxn ang="0">
                <a:pos x="4" y="70"/>
              </a:cxn>
              <a:cxn ang="0">
                <a:pos x="2" y="60"/>
              </a:cxn>
              <a:cxn ang="0">
                <a:pos x="0" y="50"/>
              </a:cxn>
              <a:cxn ang="0">
                <a:pos x="2" y="40"/>
              </a:cxn>
              <a:cxn ang="0">
                <a:pos x="4" y="30"/>
              </a:cxn>
              <a:cxn ang="0">
                <a:pos x="10" y="22"/>
              </a:cxn>
              <a:cxn ang="0">
                <a:pos x="16" y="16"/>
              </a:cxn>
              <a:cxn ang="0">
                <a:pos x="22" y="10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70" y="4"/>
              </a:cxn>
              <a:cxn ang="0">
                <a:pos x="78" y="10"/>
              </a:cxn>
              <a:cxn ang="0">
                <a:pos x="86" y="16"/>
              </a:cxn>
              <a:cxn ang="0">
                <a:pos x="92" y="22"/>
              </a:cxn>
              <a:cxn ang="0">
                <a:pos x="96" y="30"/>
              </a:cxn>
              <a:cxn ang="0">
                <a:pos x="98" y="40"/>
              </a:cxn>
              <a:cxn ang="0">
                <a:pos x="98" y="50"/>
              </a:cxn>
              <a:cxn ang="0">
                <a:pos x="100" y="50"/>
              </a:cxn>
            </a:cxnLst>
            <a:rect l="0" t="0" r="r" b="b"/>
            <a:pathLst>
              <a:path w="100" h="100">
                <a:moveTo>
                  <a:pt x="100" y="50"/>
                </a:moveTo>
                <a:lnTo>
                  <a:pt x="98" y="60"/>
                </a:lnTo>
                <a:lnTo>
                  <a:pt x="96" y="70"/>
                </a:lnTo>
                <a:lnTo>
                  <a:pt x="92" y="78"/>
                </a:lnTo>
                <a:lnTo>
                  <a:pt x="86" y="86"/>
                </a:lnTo>
                <a:lnTo>
                  <a:pt x="78" y="92"/>
                </a:lnTo>
                <a:lnTo>
                  <a:pt x="70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2"/>
                </a:lnTo>
                <a:lnTo>
                  <a:pt x="16" y="86"/>
                </a:lnTo>
                <a:lnTo>
                  <a:pt x="10" y="78"/>
                </a:lnTo>
                <a:lnTo>
                  <a:pt x="4" y="70"/>
                </a:lnTo>
                <a:lnTo>
                  <a:pt x="2" y="60"/>
                </a:lnTo>
                <a:lnTo>
                  <a:pt x="0" y="50"/>
                </a:lnTo>
                <a:lnTo>
                  <a:pt x="2" y="40"/>
                </a:lnTo>
                <a:lnTo>
                  <a:pt x="4" y="30"/>
                </a:lnTo>
                <a:lnTo>
                  <a:pt x="10" y="22"/>
                </a:lnTo>
                <a:lnTo>
                  <a:pt x="16" y="16"/>
                </a:lnTo>
                <a:lnTo>
                  <a:pt x="22" y="10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70" y="4"/>
                </a:lnTo>
                <a:lnTo>
                  <a:pt x="78" y="10"/>
                </a:lnTo>
                <a:lnTo>
                  <a:pt x="86" y="16"/>
                </a:lnTo>
                <a:lnTo>
                  <a:pt x="92" y="22"/>
                </a:lnTo>
                <a:lnTo>
                  <a:pt x="96" y="30"/>
                </a:lnTo>
                <a:lnTo>
                  <a:pt x="98" y="40"/>
                </a:lnTo>
                <a:lnTo>
                  <a:pt x="98" y="50"/>
                </a:lnTo>
                <a:lnTo>
                  <a:pt x="100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31" name="Freeform 91"/>
          <p:cNvSpPr>
            <a:spLocks/>
          </p:cNvSpPr>
          <p:nvPr/>
        </p:nvSpPr>
        <p:spPr bwMode="auto">
          <a:xfrm>
            <a:off x="1811338" y="5230813"/>
            <a:ext cx="169862" cy="169862"/>
          </a:xfrm>
          <a:custGeom>
            <a:avLst/>
            <a:gdLst/>
            <a:ahLst/>
            <a:cxnLst>
              <a:cxn ang="0">
                <a:pos x="100" y="50"/>
              </a:cxn>
              <a:cxn ang="0">
                <a:pos x="98" y="60"/>
              </a:cxn>
              <a:cxn ang="0">
                <a:pos x="96" y="70"/>
              </a:cxn>
              <a:cxn ang="0">
                <a:pos x="92" y="78"/>
              </a:cxn>
              <a:cxn ang="0">
                <a:pos x="86" y="86"/>
              </a:cxn>
              <a:cxn ang="0">
                <a:pos x="78" y="92"/>
              </a:cxn>
              <a:cxn ang="0">
                <a:pos x="70" y="96"/>
              </a:cxn>
              <a:cxn ang="0">
                <a:pos x="60" y="98"/>
              </a:cxn>
              <a:cxn ang="0">
                <a:pos x="50" y="100"/>
              </a:cxn>
              <a:cxn ang="0">
                <a:pos x="40" y="98"/>
              </a:cxn>
              <a:cxn ang="0">
                <a:pos x="30" y="96"/>
              </a:cxn>
              <a:cxn ang="0">
                <a:pos x="22" y="92"/>
              </a:cxn>
              <a:cxn ang="0">
                <a:pos x="16" y="86"/>
              </a:cxn>
              <a:cxn ang="0">
                <a:pos x="10" y="78"/>
              </a:cxn>
              <a:cxn ang="0">
                <a:pos x="4" y="70"/>
              </a:cxn>
              <a:cxn ang="0">
                <a:pos x="2" y="60"/>
              </a:cxn>
              <a:cxn ang="0">
                <a:pos x="0" y="50"/>
              </a:cxn>
              <a:cxn ang="0">
                <a:pos x="2" y="40"/>
              </a:cxn>
              <a:cxn ang="0">
                <a:pos x="4" y="30"/>
              </a:cxn>
              <a:cxn ang="0">
                <a:pos x="10" y="22"/>
              </a:cxn>
              <a:cxn ang="0">
                <a:pos x="16" y="16"/>
              </a:cxn>
              <a:cxn ang="0">
                <a:pos x="22" y="10"/>
              </a:cxn>
              <a:cxn ang="0">
                <a:pos x="30" y="4"/>
              </a:cxn>
              <a:cxn ang="0">
                <a:pos x="40" y="2"/>
              </a:cxn>
              <a:cxn ang="0">
                <a:pos x="50" y="0"/>
              </a:cxn>
              <a:cxn ang="0">
                <a:pos x="60" y="2"/>
              </a:cxn>
              <a:cxn ang="0">
                <a:pos x="70" y="4"/>
              </a:cxn>
              <a:cxn ang="0">
                <a:pos x="78" y="10"/>
              </a:cxn>
              <a:cxn ang="0">
                <a:pos x="86" y="16"/>
              </a:cxn>
              <a:cxn ang="0">
                <a:pos x="92" y="22"/>
              </a:cxn>
              <a:cxn ang="0">
                <a:pos x="96" y="30"/>
              </a:cxn>
              <a:cxn ang="0">
                <a:pos x="98" y="40"/>
              </a:cxn>
              <a:cxn ang="0">
                <a:pos x="98" y="50"/>
              </a:cxn>
            </a:cxnLst>
            <a:rect l="0" t="0" r="r" b="b"/>
            <a:pathLst>
              <a:path w="100" h="100">
                <a:moveTo>
                  <a:pt x="100" y="50"/>
                </a:moveTo>
                <a:lnTo>
                  <a:pt x="98" y="60"/>
                </a:lnTo>
                <a:lnTo>
                  <a:pt x="96" y="70"/>
                </a:lnTo>
                <a:lnTo>
                  <a:pt x="92" y="78"/>
                </a:lnTo>
                <a:lnTo>
                  <a:pt x="86" y="86"/>
                </a:lnTo>
                <a:lnTo>
                  <a:pt x="78" y="92"/>
                </a:lnTo>
                <a:lnTo>
                  <a:pt x="70" y="96"/>
                </a:lnTo>
                <a:lnTo>
                  <a:pt x="60" y="98"/>
                </a:lnTo>
                <a:lnTo>
                  <a:pt x="50" y="100"/>
                </a:lnTo>
                <a:lnTo>
                  <a:pt x="40" y="98"/>
                </a:lnTo>
                <a:lnTo>
                  <a:pt x="30" y="96"/>
                </a:lnTo>
                <a:lnTo>
                  <a:pt x="22" y="92"/>
                </a:lnTo>
                <a:lnTo>
                  <a:pt x="16" y="86"/>
                </a:lnTo>
                <a:lnTo>
                  <a:pt x="10" y="78"/>
                </a:lnTo>
                <a:lnTo>
                  <a:pt x="4" y="70"/>
                </a:lnTo>
                <a:lnTo>
                  <a:pt x="2" y="60"/>
                </a:lnTo>
                <a:lnTo>
                  <a:pt x="0" y="50"/>
                </a:lnTo>
                <a:lnTo>
                  <a:pt x="2" y="40"/>
                </a:lnTo>
                <a:lnTo>
                  <a:pt x="4" y="30"/>
                </a:lnTo>
                <a:lnTo>
                  <a:pt x="10" y="22"/>
                </a:lnTo>
                <a:lnTo>
                  <a:pt x="16" y="16"/>
                </a:lnTo>
                <a:lnTo>
                  <a:pt x="22" y="10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lnTo>
                  <a:pt x="60" y="2"/>
                </a:lnTo>
                <a:lnTo>
                  <a:pt x="70" y="4"/>
                </a:lnTo>
                <a:lnTo>
                  <a:pt x="78" y="10"/>
                </a:lnTo>
                <a:lnTo>
                  <a:pt x="86" y="16"/>
                </a:lnTo>
                <a:lnTo>
                  <a:pt x="92" y="22"/>
                </a:lnTo>
                <a:lnTo>
                  <a:pt x="96" y="30"/>
                </a:lnTo>
                <a:lnTo>
                  <a:pt x="98" y="40"/>
                </a:lnTo>
                <a:lnTo>
                  <a:pt x="98" y="50"/>
                </a:lnTo>
              </a:path>
            </a:pathLst>
          </a:custGeom>
          <a:noFill/>
          <a:ln w="952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32" name="Rectangle 92"/>
          <p:cNvSpPr>
            <a:spLocks noChangeArrowheads="1"/>
          </p:cNvSpPr>
          <p:nvPr/>
        </p:nvSpPr>
        <p:spPr bwMode="auto">
          <a:xfrm>
            <a:off x="1851025" y="5235575"/>
            <a:ext cx="95250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0092C8"/>
                </a:solidFill>
                <a:latin typeface="Arial Black" pitchFamily="34" charset="0"/>
              </a:rPr>
              <a:t>6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1533" name="Rectangle 93"/>
          <p:cNvSpPr>
            <a:spLocks noChangeArrowheads="1"/>
          </p:cNvSpPr>
          <p:nvPr/>
        </p:nvSpPr>
        <p:spPr bwMode="auto">
          <a:xfrm>
            <a:off x="1817688" y="5251450"/>
            <a:ext cx="170815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       ACh effects are terminated </a:t>
            </a: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by its enzymatic breakdown in </a:t>
            </a: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the synaptic cleft by </a:t>
            </a:r>
            <a:endParaRPr lang="en-US" sz="1800" b="1">
              <a:latin typeface="Arial" pitchFamily="34" charset="0"/>
            </a:endParaRPr>
          </a:p>
          <a:p>
            <a:r>
              <a:rPr lang="en-US" sz="900" b="1">
                <a:solidFill>
                  <a:srgbClr val="0092C8"/>
                </a:solidFill>
                <a:latin typeface="Arial" pitchFamily="34" charset="0"/>
              </a:rPr>
              <a:t>acetylcholinesterase.</a:t>
            </a:r>
          </a:p>
        </p:txBody>
      </p:sp>
      <p:sp>
        <p:nvSpPr>
          <p:cNvPr id="61534" name="Freeform 94"/>
          <p:cNvSpPr>
            <a:spLocks/>
          </p:cNvSpPr>
          <p:nvPr/>
        </p:nvSpPr>
        <p:spPr bwMode="auto">
          <a:xfrm rot="16200000" flipH="1">
            <a:off x="6047581" y="3140869"/>
            <a:ext cx="46038" cy="152400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Events in Generation of an Action Potential</a:t>
            </a:r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Font typeface="Times" charset="0"/>
              <a:buAutoNum type="arabicPeriod"/>
            </a:pPr>
            <a:r>
              <a:rPr lang="en-US"/>
              <a:t>Local depolarization (end plate potential):</a:t>
            </a:r>
          </a:p>
          <a:p>
            <a:pPr marL="998538" lvl="1" indent="-533400"/>
            <a:r>
              <a:rPr lang="en-US"/>
              <a:t>ACh binding opens chemically (ligand) gated ion channels</a:t>
            </a:r>
          </a:p>
          <a:p>
            <a:pPr marL="998538" lvl="1" indent="-533400"/>
            <a:r>
              <a:rPr lang="en-US"/>
              <a:t>Simultaneous diffusion of Na</a:t>
            </a:r>
            <a:r>
              <a:rPr lang="en-US" baseline="30000"/>
              <a:t>+</a:t>
            </a:r>
            <a:r>
              <a:rPr lang="en-US"/>
              <a:t> (inward) and K</a:t>
            </a:r>
            <a:r>
              <a:rPr lang="en-US" baseline="30000"/>
              <a:t>+</a:t>
            </a:r>
            <a:r>
              <a:rPr lang="en-US"/>
              <a:t> (outward)</a:t>
            </a:r>
          </a:p>
          <a:p>
            <a:pPr marL="998538" lvl="1" indent="-533400"/>
            <a:r>
              <a:rPr lang="en-US"/>
              <a:t>More Na</a:t>
            </a:r>
            <a:r>
              <a:rPr lang="en-US" baseline="30000"/>
              <a:t>+</a:t>
            </a:r>
            <a:r>
              <a:rPr lang="en-US"/>
              <a:t> diffuses, so the interior of the sarcolemma becomes less negative</a:t>
            </a:r>
          </a:p>
          <a:p>
            <a:pPr marL="998538" lvl="1" indent="-533400"/>
            <a:r>
              <a:rPr lang="en-US"/>
              <a:t>Local depolarization – end plate potential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Events in Generation of an Action Potential</a:t>
            </a:r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lnSpc>
                <a:spcPct val="90000"/>
              </a:lnSpc>
              <a:buFont typeface="Times" charset="0"/>
              <a:buAutoNum type="arabicPeriod" startAt="2"/>
            </a:pPr>
            <a:r>
              <a:rPr lang="en-US"/>
              <a:t>Generation and propagation of an action potential:</a:t>
            </a:r>
          </a:p>
          <a:p>
            <a:pPr marL="955675" lvl="1" indent="-533400">
              <a:lnSpc>
                <a:spcPct val="90000"/>
              </a:lnSpc>
            </a:pPr>
            <a:r>
              <a:rPr lang="en-US"/>
              <a:t>End plate potential spreads to adjacent membrane areas</a:t>
            </a:r>
          </a:p>
          <a:p>
            <a:pPr marL="955675" lvl="1" indent="-533400">
              <a:lnSpc>
                <a:spcPct val="90000"/>
              </a:lnSpc>
            </a:pPr>
            <a:r>
              <a:rPr lang="en-US"/>
              <a:t>Voltage-gated Na</a:t>
            </a:r>
            <a:r>
              <a:rPr lang="en-US" baseline="30000"/>
              <a:t>+</a:t>
            </a:r>
            <a:r>
              <a:rPr lang="en-US"/>
              <a:t> channels open</a:t>
            </a:r>
          </a:p>
          <a:p>
            <a:pPr marL="955675" lvl="1" indent="-533400">
              <a:lnSpc>
                <a:spcPct val="90000"/>
              </a:lnSpc>
            </a:pPr>
            <a:r>
              <a:rPr lang="en-US"/>
              <a:t>Na</a:t>
            </a:r>
            <a:r>
              <a:rPr lang="en-US" baseline="30000"/>
              <a:t>+</a:t>
            </a:r>
            <a:r>
              <a:rPr lang="en-US"/>
              <a:t> influx decreases the membrane voltage toward a critical threshold</a:t>
            </a:r>
          </a:p>
          <a:p>
            <a:pPr marL="955675" lvl="1" indent="-533400">
              <a:lnSpc>
                <a:spcPct val="90000"/>
              </a:lnSpc>
            </a:pPr>
            <a:r>
              <a:rPr lang="en-US"/>
              <a:t>If threshold is reached, an action potential is generated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Events in Generation of an Action Potential</a:t>
            </a:r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Local depolarization wave continues to spread, changing the permeability of the sarcolemma</a:t>
            </a:r>
          </a:p>
          <a:p>
            <a:r>
              <a:rPr lang="en-US"/>
              <a:t>Voltage-regulated Na</a:t>
            </a:r>
            <a:r>
              <a:rPr lang="en-US" baseline="30000"/>
              <a:t>+</a:t>
            </a:r>
            <a:r>
              <a:rPr lang="en-US"/>
              <a:t> channels open in the adjacent patch, causing it to depolarize to threshold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Events in Generation of an Action Potential</a:t>
            </a:r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lnSpc>
                <a:spcPct val="90000"/>
              </a:lnSpc>
              <a:buFont typeface="Times" charset="0"/>
              <a:buAutoNum type="arabicPeriod" startAt="3"/>
            </a:pPr>
            <a:r>
              <a:rPr lang="en-US"/>
              <a:t>Repolarization:</a:t>
            </a:r>
          </a:p>
          <a:p>
            <a:pPr marL="571500" indent="-571500">
              <a:lnSpc>
                <a:spcPct val="90000"/>
              </a:lnSpc>
            </a:pPr>
            <a:r>
              <a:rPr lang="en-US"/>
              <a:t>Na</a:t>
            </a:r>
            <a:r>
              <a:rPr lang="en-US" baseline="30000"/>
              <a:t>+</a:t>
            </a:r>
            <a:r>
              <a:rPr lang="en-US"/>
              <a:t> channels close and voltage-gated K</a:t>
            </a:r>
            <a:r>
              <a:rPr lang="en-US" baseline="30000"/>
              <a:t>+</a:t>
            </a:r>
            <a:r>
              <a:rPr lang="en-US"/>
              <a:t> channels open</a:t>
            </a:r>
          </a:p>
          <a:p>
            <a:pPr marL="571500" indent="-571500">
              <a:lnSpc>
                <a:spcPct val="90000"/>
              </a:lnSpc>
            </a:pPr>
            <a:r>
              <a:rPr lang="en-US"/>
              <a:t>K</a:t>
            </a:r>
            <a:r>
              <a:rPr lang="en-US" baseline="30000"/>
              <a:t>+</a:t>
            </a:r>
            <a:r>
              <a:rPr lang="en-US"/>
              <a:t> efflux rapidly restores the resting polarity</a:t>
            </a:r>
          </a:p>
          <a:p>
            <a:pPr marL="571500" indent="-571500">
              <a:lnSpc>
                <a:spcPct val="90000"/>
              </a:lnSpc>
            </a:pPr>
            <a:r>
              <a:rPr lang="en-US"/>
              <a:t>Fiber cannot be stimulated and is in a refractory period until repolarization is complete</a:t>
            </a:r>
          </a:p>
          <a:p>
            <a:pPr marL="571500" indent="-571500">
              <a:lnSpc>
                <a:spcPct val="90000"/>
              </a:lnSpc>
            </a:pPr>
            <a:r>
              <a:rPr lang="en-US"/>
              <a:t>Ionic conditions of the resting state are restored by the Na</a:t>
            </a:r>
            <a:r>
              <a:rPr lang="en-US" baseline="30000"/>
              <a:t>+</a:t>
            </a:r>
            <a:r>
              <a:rPr lang="en-US"/>
              <a:t>-K</a:t>
            </a:r>
            <a:r>
              <a:rPr lang="en-US" baseline="30000"/>
              <a:t>+</a:t>
            </a:r>
            <a:r>
              <a:rPr lang="en-US"/>
              <a:t> pump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uscle synapse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91439"/>
            <a:ext cx="9171432" cy="15105888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uscle synaps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91439"/>
            <a:ext cx="8610600" cy="13953744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8239125" y="6581775"/>
            <a:ext cx="904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9.9</a:t>
            </a:r>
          </a:p>
        </p:txBody>
      </p:sp>
      <p:pic>
        <p:nvPicPr>
          <p:cNvPr id="72779" name="Picture 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676275"/>
            <a:ext cx="8231187" cy="5868988"/>
          </a:xfrm>
          <a:prstGeom prst="rect">
            <a:avLst/>
          </a:prstGeom>
          <a:noFill/>
        </p:spPr>
      </p:pic>
      <p:sp>
        <p:nvSpPr>
          <p:cNvPr id="72781" name="Line 77"/>
          <p:cNvSpPr>
            <a:spLocks noChangeShapeType="1"/>
          </p:cNvSpPr>
          <p:nvPr/>
        </p:nvSpPr>
        <p:spPr bwMode="auto">
          <a:xfrm flipH="1">
            <a:off x="3538538" y="2079625"/>
            <a:ext cx="1873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82" name="Line 78"/>
          <p:cNvSpPr>
            <a:spLocks noChangeShapeType="1"/>
          </p:cNvSpPr>
          <p:nvPr/>
        </p:nvSpPr>
        <p:spPr bwMode="auto">
          <a:xfrm flipH="1">
            <a:off x="2513013" y="3594100"/>
            <a:ext cx="730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83" name="Freeform 79"/>
          <p:cNvSpPr>
            <a:spLocks/>
          </p:cNvSpPr>
          <p:nvPr/>
        </p:nvSpPr>
        <p:spPr bwMode="auto">
          <a:xfrm>
            <a:off x="1658938" y="4056063"/>
            <a:ext cx="171450" cy="358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52"/>
              </a:cxn>
              <a:cxn ang="0">
                <a:pos x="108" y="226"/>
              </a:cxn>
            </a:cxnLst>
            <a:rect l="0" t="0" r="r" b="b"/>
            <a:pathLst>
              <a:path w="108" h="226">
                <a:moveTo>
                  <a:pt x="0" y="0"/>
                </a:moveTo>
                <a:lnTo>
                  <a:pt x="0" y="152"/>
                </a:lnTo>
                <a:lnTo>
                  <a:pt x="108" y="226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84" name="Freeform 80"/>
          <p:cNvSpPr>
            <a:spLocks/>
          </p:cNvSpPr>
          <p:nvPr/>
        </p:nvSpPr>
        <p:spPr bwMode="auto">
          <a:xfrm>
            <a:off x="3497263" y="2784475"/>
            <a:ext cx="660400" cy="704850"/>
          </a:xfrm>
          <a:custGeom>
            <a:avLst/>
            <a:gdLst/>
            <a:ahLst/>
            <a:cxnLst>
              <a:cxn ang="0">
                <a:pos x="0" y="24"/>
              </a:cxn>
              <a:cxn ang="0">
                <a:pos x="26" y="0"/>
              </a:cxn>
              <a:cxn ang="0">
                <a:pos x="416" y="418"/>
              </a:cxn>
              <a:cxn ang="0">
                <a:pos x="390" y="444"/>
              </a:cxn>
            </a:cxnLst>
            <a:rect l="0" t="0" r="r" b="b"/>
            <a:pathLst>
              <a:path w="416" h="444">
                <a:moveTo>
                  <a:pt x="0" y="24"/>
                </a:moveTo>
                <a:lnTo>
                  <a:pt x="26" y="0"/>
                </a:lnTo>
                <a:lnTo>
                  <a:pt x="416" y="418"/>
                </a:lnTo>
                <a:lnTo>
                  <a:pt x="390" y="44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85" name="Line 81"/>
          <p:cNvSpPr>
            <a:spLocks noChangeShapeType="1"/>
          </p:cNvSpPr>
          <p:nvPr/>
        </p:nvSpPr>
        <p:spPr bwMode="auto">
          <a:xfrm flipV="1">
            <a:off x="3849688" y="3073400"/>
            <a:ext cx="44450" cy="41275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86" name="Rectangle 82"/>
          <p:cNvSpPr>
            <a:spLocks noChangeArrowheads="1"/>
          </p:cNvSpPr>
          <p:nvPr/>
        </p:nvSpPr>
        <p:spPr bwMode="auto">
          <a:xfrm>
            <a:off x="5273675" y="2725738"/>
            <a:ext cx="293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787" name="Rectangle 83"/>
          <p:cNvSpPr>
            <a:spLocks noChangeArrowheads="1"/>
          </p:cNvSpPr>
          <p:nvPr/>
        </p:nvSpPr>
        <p:spPr bwMode="auto">
          <a:xfrm>
            <a:off x="5368925" y="5100638"/>
            <a:ext cx="293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788" name="Rectangle 84"/>
          <p:cNvSpPr>
            <a:spLocks noChangeArrowheads="1"/>
          </p:cNvSpPr>
          <p:nvPr/>
        </p:nvSpPr>
        <p:spPr bwMode="auto">
          <a:xfrm>
            <a:off x="5334000" y="2287588"/>
            <a:ext cx="79533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Open 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789" name="Rectangle 85"/>
          <p:cNvSpPr>
            <a:spLocks noChangeArrowheads="1"/>
          </p:cNvSpPr>
          <p:nvPr/>
        </p:nvSpPr>
        <p:spPr bwMode="auto">
          <a:xfrm>
            <a:off x="5375275" y="4792663"/>
            <a:ext cx="9334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Closed 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790" name="Rectangle 86"/>
          <p:cNvSpPr>
            <a:spLocks noChangeArrowheads="1"/>
          </p:cNvSpPr>
          <p:nvPr/>
        </p:nvSpPr>
        <p:spPr bwMode="auto">
          <a:xfrm>
            <a:off x="6330950" y="2287588"/>
            <a:ext cx="8350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Closed 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791" name="Rectangle 87"/>
          <p:cNvSpPr>
            <a:spLocks noChangeArrowheads="1"/>
          </p:cNvSpPr>
          <p:nvPr/>
        </p:nvSpPr>
        <p:spPr bwMode="auto">
          <a:xfrm>
            <a:off x="6429375" y="4792663"/>
            <a:ext cx="6985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Open 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792" name="Rectangle 88"/>
          <p:cNvSpPr>
            <a:spLocks noChangeArrowheads="1"/>
          </p:cNvSpPr>
          <p:nvPr/>
        </p:nvSpPr>
        <p:spPr bwMode="auto">
          <a:xfrm>
            <a:off x="6213475" y="3948113"/>
            <a:ext cx="7683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Action potential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793" name="Rectangle 89"/>
          <p:cNvSpPr>
            <a:spLocks noChangeArrowheads="1"/>
          </p:cNvSpPr>
          <p:nvPr/>
        </p:nvSpPr>
        <p:spPr bwMode="auto">
          <a:xfrm>
            <a:off x="4718050" y="38496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794" name="Rectangle 90"/>
          <p:cNvSpPr>
            <a:spLocks noChangeArrowheads="1"/>
          </p:cNvSpPr>
          <p:nvPr/>
        </p:nvSpPr>
        <p:spPr bwMode="auto">
          <a:xfrm>
            <a:off x="4791075" y="3878263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795" name="Rectangle 91"/>
          <p:cNvSpPr>
            <a:spLocks noChangeArrowheads="1"/>
          </p:cNvSpPr>
          <p:nvPr/>
        </p:nvSpPr>
        <p:spPr bwMode="auto">
          <a:xfrm>
            <a:off x="4857750" y="39258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796" name="Rectangle 92"/>
          <p:cNvSpPr>
            <a:spLocks noChangeArrowheads="1"/>
          </p:cNvSpPr>
          <p:nvPr/>
        </p:nvSpPr>
        <p:spPr bwMode="auto">
          <a:xfrm>
            <a:off x="4743450" y="39258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797" name="Rectangle 93"/>
          <p:cNvSpPr>
            <a:spLocks noChangeArrowheads="1"/>
          </p:cNvSpPr>
          <p:nvPr/>
        </p:nvSpPr>
        <p:spPr bwMode="auto">
          <a:xfrm>
            <a:off x="4730750" y="4005263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798" name="Rectangle 94"/>
          <p:cNvSpPr>
            <a:spLocks noChangeArrowheads="1"/>
          </p:cNvSpPr>
          <p:nvPr/>
        </p:nvSpPr>
        <p:spPr bwMode="auto">
          <a:xfrm>
            <a:off x="4654550" y="394493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799" name="Rectangle 95"/>
          <p:cNvSpPr>
            <a:spLocks noChangeArrowheads="1"/>
          </p:cNvSpPr>
          <p:nvPr/>
        </p:nvSpPr>
        <p:spPr bwMode="auto">
          <a:xfrm>
            <a:off x="7156450" y="38496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00" name="Rectangle 96"/>
          <p:cNvSpPr>
            <a:spLocks noChangeArrowheads="1"/>
          </p:cNvSpPr>
          <p:nvPr/>
        </p:nvSpPr>
        <p:spPr bwMode="auto">
          <a:xfrm>
            <a:off x="7229475" y="3878263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01" name="Rectangle 97"/>
          <p:cNvSpPr>
            <a:spLocks noChangeArrowheads="1"/>
          </p:cNvSpPr>
          <p:nvPr/>
        </p:nvSpPr>
        <p:spPr bwMode="auto">
          <a:xfrm>
            <a:off x="7296150" y="39258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02" name="Rectangle 98"/>
          <p:cNvSpPr>
            <a:spLocks noChangeArrowheads="1"/>
          </p:cNvSpPr>
          <p:nvPr/>
        </p:nvSpPr>
        <p:spPr bwMode="auto">
          <a:xfrm>
            <a:off x="7181850" y="39258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03" name="Rectangle 99"/>
          <p:cNvSpPr>
            <a:spLocks noChangeArrowheads="1"/>
          </p:cNvSpPr>
          <p:nvPr/>
        </p:nvSpPr>
        <p:spPr bwMode="auto">
          <a:xfrm>
            <a:off x="7169150" y="4005263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04" name="Rectangle 100"/>
          <p:cNvSpPr>
            <a:spLocks noChangeArrowheads="1"/>
          </p:cNvSpPr>
          <p:nvPr/>
        </p:nvSpPr>
        <p:spPr bwMode="auto">
          <a:xfrm>
            <a:off x="7092950" y="3916363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05" name="Rectangle 101"/>
          <p:cNvSpPr>
            <a:spLocks noChangeArrowheads="1"/>
          </p:cNvSpPr>
          <p:nvPr/>
        </p:nvSpPr>
        <p:spPr bwMode="auto">
          <a:xfrm>
            <a:off x="3746500" y="1979613"/>
            <a:ext cx="1182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Axon terminal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06" name="Rectangle 102"/>
          <p:cNvSpPr>
            <a:spLocks noChangeArrowheads="1"/>
          </p:cNvSpPr>
          <p:nvPr/>
        </p:nvSpPr>
        <p:spPr bwMode="auto">
          <a:xfrm>
            <a:off x="3727450" y="2693988"/>
            <a:ext cx="73818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Synaptic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cleft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07" name="Rectangle 103"/>
          <p:cNvSpPr>
            <a:spLocks noChangeArrowheads="1"/>
          </p:cNvSpPr>
          <p:nvPr/>
        </p:nvSpPr>
        <p:spPr bwMode="auto">
          <a:xfrm>
            <a:off x="2133600" y="3481388"/>
            <a:ext cx="36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08" name="Rectangle 104"/>
          <p:cNvSpPr>
            <a:spLocks noChangeArrowheads="1"/>
          </p:cNvSpPr>
          <p:nvPr/>
        </p:nvSpPr>
        <p:spPr bwMode="auto">
          <a:xfrm>
            <a:off x="1501775" y="3881438"/>
            <a:ext cx="36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09" name="Rectangle 105"/>
          <p:cNvSpPr>
            <a:spLocks noChangeArrowheads="1"/>
          </p:cNvSpPr>
          <p:nvPr/>
        </p:nvSpPr>
        <p:spPr bwMode="auto">
          <a:xfrm>
            <a:off x="987425" y="6284913"/>
            <a:ext cx="2316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Sarcoplasm of muscle fiber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10" name="Rectangle 106"/>
          <p:cNvSpPr>
            <a:spLocks noChangeArrowheads="1"/>
          </p:cNvSpPr>
          <p:nvPr/>
        </p:nvSpPr>
        <p:spPr bwMode="auto">
          <a:xfrm>
            <a:off x="6280150" y="3675063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811" name="Freeform 107"/>
          <p:cNvSpPr>
            <a:spLocks/>
          </p:cNvSpPr>
          <p:nvPr/>
        </p:nvSpPr>
        <p:spPr bwMode="auto">
          <a:xfrm>
            <a:off x="4772025" y="4186238"/>
            <a:ext cx="244475" cy="244475"/>
          </a:xfrm>
          <a:custGeom>
            <a:avLst/>
            <a:gdLst/>
            <a:ahLst/>
            <a:cxnLst>
              <a:cxn ang="0">
                <a:pos x="154" y="76"/>
              </a:cxn>
              <a:cxn ang="0">
                <a:pos x="152" y="92"/>
              </a:cxn>
              <a:cxn ang="0">
                <a:pos x="148" y="106"/>
              </a:cxn>
              <a:cxn ang="0">
                <a:pos x="140" y="120"/>
              </a:cxn>
              <a:cxn ang="0">
                <a:pos x="132" y="130"/>
              </a:cxn>
              <a:cxn ang="0">
                <a:pos x="120" y="140"/>
              </a:cxn>
              <a:cxn ang="0">
                <a:pos x="106" y="148"/>
              </a:cxn>
              <a:cxn ang="0">
                <a:pos x="92" y="152"/>
              </a:cxn>
              <a:cxn ang="0">
                <a:pos x="76" y="154"/>
              </a:cxn>
              <a:cxn ang="0">
                <a:pos x="62" y="152"/>
              </a:cxn>
              <a:cxn ang="0">
                <a:pos x="46" y="148"/>
              </a:cxn>
              <a:cxn ang="0">
                <a:pos x="34" y="140"/>
              </a:cxn>
              <a:cxn ang="0">
                <a:pos x="22" y="130"/>
              </a:cxn>
              <a:cxn ang="0">
                <a:pos x="12" y="120"/>
              </a:cxn>
              <a:cxn ang="0">
                <a:pos x="6" y="106"/>
              </a:cxn>
              <a:cxn ang="0">
                <a:pos x="2" y="92"/>
              </a:cxn>
              <a:cxn ang="0">
                <a:pos x="0" y="76"/>
              </a:cxn>
              <a:cxn ang="0">
                <a:pos x="2" y="60"/>
              </a:cxn>
              <a:cxn ang="0">
                <a:pos x="6" y="46"/>
              </a:cxn>
              <a:cxn ang="0">
                <a:pos x="12" y="34"/>
              </a:cxn>
              <a:cxn ang="0">
                <a:pos x="22" y="22"/>
              </a:cxn>
              <a:cxn ang="0">
                <a:pos x="34" y="12"/>
              </a:cxn>
              <a:cxn ang="0">
                <a:pos x="46" y="6"/>
              </a:cxn>
              <a:cxn ang="0">
                <a:pos x="62" y="2"/>
              </a:cxn>
              <a:cxn ang="0">
                <a:pos x="76" y="0"/>
              </a:cxn>
              <a:cxn ang="0">
                <a:pos x="92" y="2"/>
              </a:cxn>
              <a:cxn ang="0">
                <a:pos x="106" y="6"/>
              </a:cxn>
              <a:cxn ang="0">
                <a:pos x="120" y="12"/>
              </a:cxn>
              <a:cxn ang="0">
                <a:pos x="132" y="22"/>
              </a:cxn>
              <a:cxn ang="0">
                <a:pos x="140" y="34"/>
              </a:cxn>
              <a:cxn ang="0">
                <a:pos x="148" y="46"/>
              </a:cxn>
              <a:cxn ang="0">
                <a:pos x="152" y="60"/>
              </a:cxn>
              <a:cxn ang="0">
                <a:pos x="152" y="76"/>
              </a:cxn>
              <a:cxn ang="0">
                <a:pos x="154" y="76"/>
              </a:cxn>
            </a:cxnLst>
            <a:rect l="0" t="0" r="r" b="b"/>
            <a:pathLst>
              <a:path w="154" h="154">
                <a:moveTo>
                  <a:pt x="154" y="76"/>
                </a:moveTo>
                <a:lnTo>
                  <a:pt x="152" y="92"/>
                </a:lnTo>
                <a:lnTo>
                  <a:pt x="148" y="106"/>
                </a:lnTo>
                <a:lnTo>
                  <a:pt x="140" y="120"/>
                </a:lnTo>
                <a:lnTo>
                  <a:pt x="132" y="130"/>
                </a:lnTo>
                <a:lnTo>
                  <a:pt x="120" y="140"/>
                </a:lnTo>
                <a:lnTo>
                  <a:pt x="106" y="148"/>
                </a:lnTo>
                <a:lnTo>
                  <a:pt x="92" y="152"/>
                </a:lnTo>
                <a:lnTo>
                  <a:pt x="76" y="154"/>
                </a:lnTo>
                <a:lnTo>
                  <a:pt x="62" y="152"/>
                </a:lnTo>
                <a:lnTo>
                  <a:pt x="46" y="148"/>
                </a:lnTo>
                <a:lnTo>
                  <a:pt x="34" y="140"/>
                </a:lnTo>
                <a:lnTo>
                  <a:pt x="22" y="130"/>
                </a:lnTo>
                <a:lnTo>
                  <a:pt x="12" y="120"/>
                </a:lnTo>
                <a:lnTo>
                  <a:pt x="6" y="106"/>
                </a:lnTo>
                <a:lnTo>
                  <a:pt x="2" y="92"/>
                </a:lnTo>
                <a:lnTo>
                  <a:pt x="0" y="76"/>
                </a:lnTo>
                <a:lnTo>
                  <a:pt x="2" y="60"/>
                </a:lnTo>
                <a:lnTo>
                  <a:pt x="6" y="46"/>
                </a:lnTo>
                <a:lnTo>
                  <a:pt x="12" y="34"/>
                </a:lnTo>
                <a:lnTo>
                  <a:pt x="22" y="22"/>
                </a:lnTo>
                <a:lnTo>
                  <a:pt x="34" y="12"/>
                </a:lnTo>
                <a:lnTo>
                  <a:pt x="46" y="6"/>
                </a:lnTo>
                <a:lnTo>
                  <a:pt x="62" y="2"/>
                </a:lnTo>
                <a:lnTo>
                  <a:pt x="76" y="0"/>
                </a:lnTo>
                <a:lnTo>
                  <a:pt x="92" y="2"/>
                </a:lnTo>
                <a:lnTo>
                  <a:pt x="106" y="6"/>
                </a:lnTo>
                <a:lnTo>
                  <a:pt x="120" y="12"/>
                </a:lnTo>
                <a:lnTo>
                  <a:pt x="132" y="22"/>
                </a:lnTo>
                <a:lnTo>
                  <a:pt x="140" y="34"/>
                </a:lnTo>
                <a:lnTo>
                  <a:pt x="148" y="46"/>
                </a:lnTo>
                <a:lnTo>
                  <a:pt x="152" y="60"/>
                </a:lnTo>
                <a:lnTo>
                  <a:pt x="152" y="76"/>
                </a:lnTo>
                <a:lnTo>
                  <a:pt x="154" y="7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12" name="Freeform 108"/>
          <p:cNvSpPr>
            <a:spLocks/>
          </p:cNvSpPr>
          <p:nvPr/>
        </p:nvSpPr>
        <p:spPr bwMode="auto">
          <a:xfrm>
            <a:off x="4772025" y="4186238"/>
            <a:ext cx="244475" cy="244475"/>
          </a:xfrm>
          <a:custGeom>
            <a:avLst/>
            <a:gdLst/>
            <a:ahLst/>
            <a:cxnLst>
              <a:cxn ang="0">
                <a:pos x="154" y="76"/>
              </a:cxn>
              <a:cxn ang="0">
                <a:pos x="152" y="92"/>
              </a:cxn>
              <a:cxn ang="0">
                <a:pos x="148" y="106"/>
              </a:cxn>
              <a:cxn ang="0">
                <a:pos x="140" y="120"/>
              </a:cxn>
              <a:cxn ang="0">
                <a:pos x="132" y="130"/>
              </a:cxn>
              <a:cxn ang="0">
                <a:pos x="120" y="140"/>
              </a:cxn>
              <a:cxn ang="0">
                <a:pos x="106" y="148"/>
              </a:cxn>
              <a:cxn ang="0">
                <a:pos x="92" y="152"/>
              </a:cxn>
              <a:cxn ang="0">
                <a:pos x="76" y="154"/>
              </a:cxn>
              <a:cxn ang="0">
                <a:pos x="62" y="152"/>
              </a:cxn>
              <a:cxn ang="0">
                <a:pos x="46" y="148"/>
              </a:cxn>
              <a:cxn ang="0">
                <a:pos x="34" y="140"/>
              </a:cxn>
              <a:cxn ang="0">
                <a:pos x="22" y="130"/>
              </a:cxn>
              <a:cxn ang="0">
                <a:pos x="12" y="120"/>
              </a:cxn>
              <a:cxn ang="0">
                <a:pos x="6" y="106"/>
              </a:cxn>
              <a:cxn ang="0">
                <a:pos x="2" y="92"/>
              </a:cxn>
              <a:cxn ang="0">
                <a:pos x="0" y="76"/>
              </a:cxn>
              <a:cxn ang="0">
                <a:pos x="2" y="60"/>
              </a:cxn>
              <a:cxn ang="0">
                <a:pos x="6" y="46"/>
              </a:cxn>
              <a:cxn ang="0">
                <a:pos x="12" y="34"/>
              </a:cxn>
              <a:cxn ang="0">
                <a:pos x="22" y="22"/>
              </a:cxn>
              <a:cxn ang="0">
                <a:pos x="34" y="12"/>
              </a:cxn>
              <a:cxn ang="0">
                <a:pos x="46" y="6"/>
              </a:cxn>
              <a:cxn ang="0">
                <a:pos x="62" y="2"/>
              </a:cxn>
              <a:cxn ang="0">
                <a:pos x="76" y="0"/>
              </a:cxn>
              <a:cxn ang="0">
                <a:pos x="92" y="2"/>
              </a:cxn>
              <a:cxn ang="0">
                <a:pos x="106" y="6"/>
              </a:cxn>
              <a:cxn ang="0">
                <a:pos x="120" y="12"/>
              </a:cxn>
              <a:cxn ang="0">
                <a:pos x="132" y="22"/>
              </a:cxn>
              <a:cxn ang="0">
                <a:pos x="140" y="34"/>
              </a:cxn>
              <a:cxn ang="0">
                <a:pos x="148" y="46"/>
              </a:cxn>
              <a:cxn ang="0">
                <a:pos x="152" y="60"/>
              </a:cxn>
              <a:cxn ang="0">
                <a:pos x="152" y="76"/>
              </a:cxn>
            </a:cxnLst>
            <a:rect l="0" t="0" r="r" b="b"/>
            <a:pathLst>
              <a:path w="154" h="154">
                <a:moveTo>
                  <a:pt x="154" y="76"/>
                </a:moveTo>
                <a:lnTo>
                  <a:pt x="152" y="92"/>
                </a:lnTo>
                <a:lnTo>
                  <a:pt x="148" y="106"/>
                </a:lnTo>
                <a:lnTo>
                  <a:pt x="140" y="120"/>
                </a:lnTo>
                <a:lnTo>
                  <a:pt x="132" y="130"/>
                </a:lnTo>
                <a:lnTo>
                  <a:pt x="120" y="140"/>
                </a:lnTo>
                <a:lnTo>
                  <a:pt x="106" y="148"/>
                </a:lnTo>
                <a:lnTo>
                  <a:pt x="92" y="152"/>
                </a:lnTo>
                <a:lnTo>
                  <a:pt x="76" y="154"/>
                </a:lnTo>
                <a:lnTo>
                  <a:pt x="62" y="152"/>
                </a:lnTo>
                <a:lnTo>
                  <a:pt x="46" y="148"/>
                </a:lnTo>
                <a:lnTo>
                  <a:pt x="34" y="140"/>
                </a:lnTo>
                <a:lnTo>
                  <a:pt x="22" y="130"/>
                </a:lnTo>
                <a:lnTo>
                  <a:pt x="12" y="120"/>
                </a:lnTo>
                <a:lnTo>
                  <a:pt x="6" y="106"/>
                </a:lnTo>
                <a:lnTo>
                  <a:pt x="2" y="92"/>
                </a:lnTo>
                <a:lnTo>
                  <a:pt x="0" y="76"/>
                </a:lnTo>
                <a:lnTo>
                  <a:pt x="2" y="60"/>
                </a:lnTo>
                <a:lnTo>
                  <a:pt x="6" y="46"/>
                </a:lnTo>
                <a:lnTo>
                  <a:pt x="12" y="34"/>
                </a:lnTo>
                <a:lnTo>
                  <a:pt x="22" y="22"/>
                </a:lnTo>
                <a:lnTo>
                  <a:pt x="34" y="12"/>
                </a:lnTo>
                <a:lnTo>
                  <a:pt x="46" y="6"/>
                </a:lnTo>
                <a:lnTo>
                  <a:pt x="62" y="2"/>
                </a:lnTo>
                <a:lnTo>
                  <a:pt x="76" y="0"/>
                </a:lnTo>
                <a:lnTo>
                  <a:pt x="92" y="2"/>
                </a:lnTo>
                <a:lnTo>
                  <a:pt x="106" y="6"/>
                </a:lnTo>
                <a:lnTo>
                  <a:pt x="120" y="12"/>
                </a:lnTo>
                <a:lnTo>
                  <a:pt x="132" y="22"/>
                </a:lnTo>
                <a:lnTo>
                  <a:pt x="140" y="34"/>
                </a:lnTo>
                <a:lnTo>
                  <a:pt x="148" y="46"/>
                </a:lnTo>
                <a:lnTo>
                  <a:pt x="152" y="60"/>
                </a:lnTo>
                <a:lnTo>
                  <a:pt x="152" y="76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13" name="Rectangle 109"/>
          <p:cNvSpPr>
            <a:spLocks noChangeArrowheads="1"/>
          </p:cNvSpPr>
          <p:nvPr/>
        </p:nvSpPr>
        <p:spPr bwMode="auto">
          <a:xfrm>
            <a:off x="4829175" y="4160838"/>
            <a:ext cx="142875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500" b="1">
                <a:solidFill>
                  <a:srgbClr val="0092C8"/>
                </a:solidFill>
                <a:latin typeface="Arial Black" pitchFamily="34" charset="0"/>
              </a:rPr>
              <a:t>2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14" name="Rectangle 110"/>
          <p:cNvSpPr>
            <a:spLocks noChangeArrowheads="1"/>
          </p:cNvSpPr>
          <p:nvPr/>
        </p:nvSpPr>
        <p:spPr bwMode="auto">
          <a:xfrm>
            <a:off x="4810125" y="4184650"/>
            <a:ext cx="320675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    Generation and propagation of</a:t>
            </a:r>
          </a:p>
          <a:p>
            <a:pPr eaLnBrk="1" hangingPunct="1"/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the action potential (AP)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72815" name="Rectangle 111"/>
          <p:cNvSpPr>
            <a:spLocks noChangeArrowheads="1"/>
          </p:cNvSpPr>
          <p:nvPr/>
        </p:nvSpPr>
        <p:spPr bwMode="auto">
          <a:xfrm>
            <a:off x="8058150" y="4192588"/>
            <a:ext cx="730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0092C8"/>
                </a:solidFill>
                <a:latin typeface="Arial Black" pitchFamily="34" charset="0"/>
              </a:rPr>
              <a:t> 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16" name="Freeform 112"/>
          <p:cNvSpPr>
            <a:spLocks/>
          </p:cNvSpPr>
          <p:nvPr/>
        </p:nvSpPr>
        <p:spPr bwMode="auto">
          <a:xfrm>
            <a:off x="4765675" y="6230938"/>
            <a:ext cx="247650" cy="244475"/>
          </a:xfrm>
          <a:custGeom>
            <a:avLst/>
            <a:gdLst/>
            <a:ahLst/>
            <a:cxnLst>
              <a:cxn ang="0">
                <a:pos x="156" y="76"/>
              </a:cxn>
              <a:cxn ang="0">
                <a:pos x="154" y="92"/>
              </a:cxn>
              <a:cxn ang="0">
                <a:pos x="150" y="106"/>
              </a:cxn>
              <a:cxn ang="0">
                <a:pos x="142" y="120"/>
              </a:cxn>
              <a:cxn ang="0">
                <a:pos x="132" y="132"/>
              </a:cxn>
              <a:cxn ang="0">
                <a:pos x="122" y="140"/>
              </a:cxn>
              <a:cxn ang="0">
                <a:pos x="108" y="148"/>
              </a:cxn>
              <a:cxn ang="0">
                <a:pos x="94" y="152"/>
              </a:cxn>
              <a:cxn ang="0">
                <a:pos x="78" y="154"/>
              </a:cxn>
              <a:cxn ang="0">
                <a:pos x="62" y="152"/>
              </a:cxn>
              <a:cxn ang="0">
                <a:pos x="48" y="148"/>
              </a:cxn>
              <a:cxn ang="0">
                <a:pos x="34" y="140"/>
              </a:cxn>
              <a:cxn ang="0">
                <a:pos x="24" y="132"/>
              </a:cxn>
              <a:cxn ang="0">
                <a:pos x="14" y="120"/>
              </a:cxn>
              <a:cxn ang="0">
                <a:pos x="6" y="106"/>
              </a:cxn>
              <a:cxn ang="0">
                <a:pos x="2" y="92"/>
              </a:cxn>
              <a:cxn ang="0">
                <a:pos x="0" y="76"/>
              </a:cxn>
              <a:cxn ang="0">
                <a:pos x="2" y="62"/>
              </a:cxn>
              <a:cxn ang="0">
                <a:pos x="6" y="46"/>
              </a:cxn>
              <a:cxn ang="0">
                <a:pos x="14" y="34"/>
              </a:cxn>
              <a:cxn ang="0">
                <a:pos x="24" y="22"/>
              </a:cxn>
              <a:cxn ang="0">
                <a:pos x="34" y="12"/>
              </a:cxn>
              <a:cxn ang="0">
                <a:pos x="48" y="6"/>
              </a:cxn>
              <a:cxn ang="0">
                <a:pos x="62" y="0"/>
              </a:cxn>
              <a:cxn ang="0">
                <a:pos x="78" y="0"/>
              </a:cxn>
              <a:cxn ang="0">
                <a:pos x="94" y="0"/>
              </a:cxn>
              <a:cxn ang="0">
                <a:pos x="108" y="6"/>
              </a:cxn>
              <a:cxn ang="0">
                <a:pos x="122" y="12"/>
              </a:cxn>
              <a:cxn ang="0">
                <a:pos x="132" y="22"/>
              </a:cxn>
              <a:cxn ang="0">
                <a:pos x="142" y="34"/>
              </a:cxn>
              <a:cxn ang="0">
                <a:pos x="150" y="46"/>
              </a:cxn>
              <a:cxn ang="0">
                <a:pos x="154" y="62"/>
              </a:cxn>
              <a:cxn ang="0">
                <a:pos x="154" y="76"/>
              </a:cxn>
              <a:cxn ang="0">
                <a:pos x="156" y="76"/>
              </a:cxn>
            </a:cxnLst>
            <a:rect l="0" t="0" r="r" b="b"/>
            <a:pathLst>
              <a:path w="156" h="154">
                <a:moveTo>
                  <a:pt x="156" y="76"/>
                </a:moveTo>
                <a:lnTo>
                  <a:pt x="154" y="92"/>
                </a:lnTo>
                <a:lnTo>
                  <a:pt x="150" y="106"/>
                </a:lnTo>
                <a:lnTo>
                  <a:pt x="142" y="120"/>
                </a:lnTo>
                <a:lnTo>
                  <a:pt x="132" y="132"/>
                </a:lnTo>
                <a:lnTo>
                  <a:pt x="122" y="140"/>
                </a:lnTo>
                <a:lnTo>
                  <a:pt x="108" y="148"/>
                </a:lnTo>
                <a:lnTo>
                  <a:pt x="94" y="152"/>
                </a:lnTo>
                <a:lnTo>
                  <a:pt x="78" y="154"/>
                </a:lnTo>
                <a:lnTo>
                  <a:pt x="62" y="152"/>
                </a:lnTo>
                <a:lnTo>
                  <a:pt x="48" y="148"/>
                </a:lnTo>
                <a:lnTo>
                  <a:pt x="34" y="140"/>
                </a:lnTo>
                <a:lnTo>
                  <a:pt x="24" y="132"/>
                </a:lnTo>
                <a:lnTo>
                  <a:pt x="14" y="120"/>
                </a:lnTo>
                <a:lnTo>
                  <a:pt x="6" y="106"/>
                </a:lnTo>
                <a:lnTo>
                  <a:pt x="2" y="92"/>
                </a:lnTo>
                <a:lnTo>
                  <a:pt x="0" y="76"/>
                </a:lnTo>
                <a:lnTo>
                  <a:pt x="2" y="62"/>
                </a:lnTo>
                <a:lnTo>
                  <a:pt x="6" y="46"/>
                </a:lnTo>
                <a:lnTo>
                  <a:pt x="14" y="34"/>
                </a:lnTo>
                <a:lnTo>
                  <a:pt x="24" y="22"/>
                </a:lnTo>
                <a:lnTo>
                  <a:pt x="34" y="12"/>
                </a:lnTo>
                <a:lnTo>
                  <a:pt x="48" y="6"/>
                </a:lnTo>
                <a:lnTo>
                  <a:pt x="62" y="0"/>
                </a:lnTo>
                <a:lnTo>
                  <a:pt x="78" y="0"/>
                </a:lnTo>
                <a:lnTo>
                  <a:pt x="94" y="0"/>
                </a:lnTo>
                <a:lnTo>
                  <a:pt x="108" y="6"/>
                </a:lnTo>
                <a:lnTo>
                  <a:pt x="122" y="12"/>
                </a:lnTo>
                <a:lnTo>
                  <a:pt x="132" y="22"/>
                </a:lnTo>
                <a:lnTo>
                  <a:pt x="142" y="34"/>
                </a:lnTo>
                <a:lnTo>
                  <a:pt x="150" y="46"/>
                </a:lnTo>
                <a:lnTo>
                  <a:pt x="154" y="62"/>
                </a:lnTo>
                <a:lnTo>
                  <a:pt x="154" y="76"/>
                </a:lnTo>
                <a:lnTo>
                  <a:pt x="156" y="7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17" name="Freeform 113"/>
          <p:cNvSpPr>
            <a:spLocks/>
          </p:cNvSpPr>
          <p:nvPr/>
        </p:nvSpPr>
        <p:spPr bwMode="auto">
          <a:xfrm>
            <a:off x="4765675" y="6230938"/>
            <a:ext cx="247650" cy="244475"/>
          </a:xfrm>
          <a:custGeom>
            <a:avLst/>
            <a:gdLst/>
            <a:ahLst/>
            <a:cxnLst>
              <a:cxn ang="0">
                <a:pos x="156" y="76"/>
              </a:cxn>
              <a:cxn ang="0">
                <a:pos x="154" y="92"/>
              </a:cxn>
              <a:cxn ang="0">
                <a:pos x="150" y="106"/>
              </a:cxn>
              <a:cxn ang="0">
                <a:pos x="142" y="120"/>
              </a:cxn>
              <a:cxn ang="0">
                <a:pos x="132" y="132"/>
              </a:cxn>
              <a:cxn ang="0">
                <a:pos x="122" y="140"/>
              </a:cxn>
              <a:cxn ang="0">
                <a:pos x="108" y="148"/>
              </a:cxn>
              <a:cxn ang="0">
                <a:pos x="94" y="152"/>
              </a:cxn>
              <a:cxn ang="0">
                <a:pos x="78" y="154"/>
              </a:cxn>
              <a:cxn ang="0">
                <a:pos x="62" y="152"/>
              </a:cxn>
              <a:cxn ang="0">
                <a:pos x="48" y="148"/>
              </a:cxn>
              <a:cxn ang="0">
                <a:pos x="34" y="140"/>
              </a:cxn>
              <a:cxn ang="0">
                <a:pos x="24" y="132"/>
              </a:cxn>
              <a:cxn ang="0">
                <a:pos x="14" y="120"/>
              </a:cxn>
              <a:cxn ang="0">
                <a:pos x="6" y="106"/>
              </a:cxn>
              <a:cxn ang="0">
                <a:pos x="2" y="92"/>
              </a:cxn>
              <a:cxn ang="0">
                <a:pos x="0" y="76"/>
              </a:cxn>
              <a:cxn ang="0">
                <a:pos x="2" y="62"/>
              </a:cxn>
              <a:cxn ang="0">
                <a:pos x="6" y="46"/>
              </a:cxn>
              <a:cxn ang="0">
                <a:pos x="14" y="34"/>
              </a:cxn>
              <a:cxn ang="0">
                <a:pos x="24" y="22"/>
              </a:cxn>
              <a:cxn ang="0">
                <a:pos x="34" y="12"/>
              </a:cxn>
              <a:cxn ang="0">
                <a:pos x="48" y="6"/>
              </a:cxn>
              <a:cxn ang="0">
                <a:pos x="62" y="0"/>
              </a:cxn>
              <a:cxn ang="0">
                <a:pos x="78" y="0"/>
              </a:cxn>
              <a:cxn ang="0">
                <a:pos x="94" y="0"/>
              </a:cxn>
              <a:cxn ang="0">
                <a:pos x="108" y="6"/>
              </a:cxn>
              <a:cxn ang="0">
                <a:pos x="122" y="12"/>
              </a:cxn>
              <a:cxn ang="0">
                <a:pos x="132" y="22"/>
              </a:cxn>
              <a:cxn ang="0">
                <a:pos x="142" y="34"/>
              </a:cxn>
              <a:cxn ang="0">
                <a:pos x="150" y="46"/>
              </a:cxn>
              <a:cxn ang="0">
                <a:pos x="154" y="62"/>
              </a:cxn>
              <a:cxn ang="0">
                <a:pos x="154" y="76"/>
              </a:cxn>
            </a:cxnLst>
            <a:rect l="0" t="0" r="r" b="b"/>
            <a:pathLst>
              <a:path w="156" h="154">
                <a:moveTo>
                  <a:pt x="156" y="76"/>
                </a:moveTo>
                <a:lnTo>
                  <a:pt x="154" y="92"/>
                </a:lnTo>
                <a:lnTo>
                  <a:pt x="150" y="106"/>
                </a:lnTo>
                <a:lnTo>
                  <a:pt x="142" y="120"/>
                </a:lnTo>
                <a:lnTo>
                  <a:pt x="132" y="132"/>
                </a:lnTo>
                <a:lnTo>
                  <a:pt x="122" y="140"/>
                </a:lnTo>
                <a:lnTo>
                  <a:pt x="108" y="148"/>
                </a:lnTo>
                <a:lnTo>
                  <a:pt x="94" y="152"/>
                </a:lnTo>
                <a:lnTo>
                  <a:pt x="78" y="154"/>
                </a:lnTo>
                <a:lnTo>
                  <a:pt x="62" y="152"/>
                </a:lnTo>
                <a:lnTo>
                  <a:pt x="48" y="148"/>
                </a:lnTo>
                <a:lnTo>
                  <a:pt x="34" y="140"/>
                </a:lnTo>
                <a:lnTo>
                  <a:pt x="24" y="132"/>
                </a:lnTo>
                <a:lnTo>
                  <a:pt x="14" y="120"/>
                </a:lnTo>
                <a:lnTo>
                  <a:pt x="6" y="106"/>
                </a:lnTo>
                <a:lnTo>
                  <a:pt x="2" y="92"/>
                </a:lnTo>
                <a:lnTo>
                  <a:pt x="0" y="76"/>
                </a:lnTo>
                <a:lnTo>
                  <a:pt x="2" y="62"/>
                </a:lnTo>
                <a:lnTo>
                  <a:pt x="6" y="46"/>
                </a:lnTo>
                <a:lnTo>
                  <a:pt x="14" y="34"/>
                </a:lnTo>
                <a:lnTo>
                  <a:pt x="24" y="22"/>
                </a:lnTo>
                <a:lnTo>
                  <a:pt x="34" y="12"/>
                </a:lnTo>
                <a:lnTo>
                  <a:pt x="48" y="6"/>
                </a:lnTo>
                <a:lnTo>
                  <a:pt x="62" y="0"/>
                </a:lnTo>
                <a:lnTo>
                  <a:pt x="78" y="0"/>
                </a:lnTo>
                <a:lnTo>
                  <a:pt x="94" y="0"/>
                </a:lnTo>
                <a:lnTo>
                  <a:pt x="108" y="6"/>
                </a:lnTo>
                <a:lnTo>
                  <a:pt x="122" y="12"/>
                </a:lnTo>
                <a:lnTo>
                  <a:pt x="132" y="22"/>
                </a:lnTo>
                <a:lnTo>
                  <a:pt x="142" y="34"/>
                </a:lnTo>
                <a:lnTo>
                  <a:pt x="150" y="46"/>
                </a:lnTo>
                <a:lnTo>
                  <a:pt x="154" y="62"/>
                </a:lnTo>
                <a:lnTo>
                  <a:pt x="154" y="76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18" name="Rectangle 114"/>
          <p:cNvSpPr>
            <a:spLocks noChangeArrowheads="1"/>
          </p:cNvSpPr>
          <p:nvPr/>
        </p:nvSpPr>
        <p:spPr bwMode="auto">
          <a:xfrm>
            <a:off x="4826000" y="6205538"/>
            <a:ext cx="142875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500" b="1">
                <a:solidFill>
                  <a:srgbClr val="0092C8"/>
                </a:solidFill>
                <a:latin typeface="Arial Black" pitchFamily="34" charset="0"/>
              </a:rPr>
              <a:t>3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2819" name="Rectangle 115"/>
          <p:cNvSpPr>
            <a:spLocks noChangeArrowheads="1"/>
          </p:cNvSpPr>
          <p:nvPr/>
        </p:nvSpPr>
        <p:spPr bwMode="auto">
          <a:xfrm>
            <a:off x="5076825" y="6237288"/>
            <a:ext cx="140493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Repolarization</a:t>
            </a:r>
            <a:endParaRPr lang="en-US" sz="1400">
              <a:latin typeface="Arial" pitchFamily="34" charset="0"/>
            </a:endParaRPr>
          </a:p>
        </p:txBody>
      </p:sp>
      <p:sp>
        <p:nvSpPr>
          <p:cNvPr id="72820" name="Freeform 116"/>
          <p:cNvSpPr>
            <a:spLocks/>
          </p:cNvSpPr>
          <p:nvPr/>
        </p:nvSpPr>
        <p:spPr bwMode="auto">
          <a:xfrm>
            <a:off x="1563688" y="5094288"/>
            <a:ext cx="244475" cy="244475"/>
          </a:xfrm>
          <a:custGeom>
            <a:avLst/>
            <a:gdLst/>
            <a:ahLst/>
            <a:cxnLst>
              <a:cxn ang="0">
                <a:pos x="154" y="78"/>
              </a:cxn>
              <a:cxn ang="0">
                <a:pos x="152" y="94"/>
              </a:cxn>
              <a:cxn ang="0">
                <a:pos x="148" y="108"/>
              </a:cxn>
              <a:cxn ang="0">
                <a:pos x="142" y="120"/>
              </a:cxn>
              <a:cxn ang="0">
                <a:pos x="132" y="132"/>
              </a:cxn>
              <a:cxn ang="0">
                <a:pos x="120" y="142"/>
              </a:cxn>
              <a:cxn ang="0">
                <a:pos x="108" y="148"/>
              </a:cxn>
              <a:cxn ang="0">
                <a:pos x="92" y="152"/>
              </a:cxn>
              <a:cxn ang="0">
                <a:pos x="78" y="154"/>
              </a:cxn>
              <a:cxn ang="0">
                <a:pos x="62" y="152"/>
              </a:cxn>
              <a:cxn ang="0">
                <a:pos x="48" y="148"/>
              </a:cxn>
              <a:cxn ang="0">
                <a:pos x="34" y="142"/>
              </a:cxn>
              <a:cxn ang="0">
                <a:pos x="22" y="132"/>
              </a:cxn>
              <a:cxn ang="0">
                <a:pos x="14" y="120"/>
              </a:cxn>
              <a:cxn ang="0">
                <a:pos x="6" y="108"/>
              </a:cxn>
              <a:cxn ang="0">
                <a:pos x="2" y="94"/>
              </a:cxn>
              <a:cxn ang="0">
                <a:pos x="0" y="78"/>
              </a:cxn>
              <a:cxn ang="0">
                <a:pos x="2" y="62"/>
              </a:cxn>
              <a:cxn ang="0">
                <a:pos x="6" y="48"/>
              </a:cxn>
              <a:cxn ang="0">
                <a:pos x="14" y="34"/>
              </a:cxn>
              <a:cxn ang="0">
                <a:pos x="22" y="22"/>
              </a:cxn>
              <a:cxn ang="0">
                <a:pos x="34" y="14"/>
              </a:cxn>
              <a:cxn ang="0">
                <a:pos x="48" y="6"/>
              </a:cxn>
              <a:cxn ang="0">
                <a:pos x="62" y="2"/>
              </a:cxn>
              <a:cxn ang="0">
                <a:pos x="78" y="0"/>
              </a:cxn>
              <a:cxn ang="0">
                <a:pos x="92" y="2"/>
              </a:cxn>
              <a:cxn ang="0">
                <a:pos x="108" y="6"/>
              </a:cxn>
              <a:cxn ang="0">
                <a:pos x="120" y="14"/>
              </a:cxn>
              <a:cxn ang="0">
                <a:pos x="132" y="22"/>
              </a:cxn>
              <a:cxn ang="0">
                <a:pos x="142" y="34"/>
              </a:cxn>
              <a:cxn ang="0">
                <a:pos x="148" y="48"/>
              </a:cxn>
              <a:cxn ang="0">
                <a:pos x="152" y="62"/>
              </a:cxn>
              <a:cxn ang="0">
                <a:pos x="152" y="78"/>
              </a:cxn>
              <a:cxn ang="0">
                <a:pos x="154" y="78"/>
              </a:cxn>
            </a:cxnLst>
            <a:rect l="0" t="0" r="r" b="b"/>
            <a:pathLst>
              <a:path w="154" h="154">
                <a:moveTo>
                  <a:pt x="154" y="78"/>
                </a:moveTo>
                <a:lnTo>
                  <a:pt x="152" y="94"/>
                </a:lnTo>
                <a:lnTo>
                  <a:pt x="148" y="108"/>
                </a:lnTo>
                <a:lnTo>
                  <a:pt x="142" y="120"/>
                </a:lnTo>
                <a:lnTo>
                  <a:pt x="132" y="132"/>
                </a:lnTo>
                <a:lnTo>
                  <a:pt x="120" y="142"/>
                </a:lnTo>
                <a:lnTo>
                  <a:pt x="108" y="148"/>
                </a:lnTo>
                <a:lnTo>
                  <a:pt x="92" y="152"/>
                </a:lnTo>
                <a:lnTo>
                  <a:pt x="78" y="154"/>
                </a:lnTo>
                <a:lnTo>
                  <a:pt x="62" y="152"/>
                </a:lnTo>
                <a:lnTo>
                  <a:pt x="48" y="148"/>
                </a:lnTo>
                <a:lnTo>
                  <a:pt x="34" y="142"/>
                </a:lnTo>
                <a:lnTo>
                  <a:pt x="22" y="132"/>
                </a:lnTo>
                <a:lnTo>
                  <a:pt x="14" y="120"/>
                </a:lnTo>
                <a:lnTo>
                  <a:pt x="6" y="108"/>
                </a:lnTo>
                <a:lnTo>
                  <a:pt x="2" y="94"/>
                </a:lnTo>
                <a:lnTo>
                  <a:pt x="0" y="78"/>
                </a:lnTo>
                <a:lnTo>
                  <a:pt x="2" y="62"/>
                </a:lnTo>
                <a:lnTo>
                  <a:pt x="6" y="48"/>
                </a:lnTo>
                <a:lnTo>
                  <a:pt x="14" y="34"/>
                </a:lnTo>
                <a:lnTo>
                  <a:pt x="22" y="22"/>
                </a:lnTo>
                <a:lnTo>
                  <a:pt x="34" y="14"/>
                </a:lnTo>
                <a:lnTo>
                  <a:pt x="48" y="6"/>
                </a:lnTo>
                <a:lnTo>
                  <a:pt x="62" y="2"/>
                </a:lnTo>
                <a:lnTo>
                  <a:pt x="78" y="0"/>
                </a:lnTo>
                <a:lnTo>
                  <a:pt x="92" y="2"/>
                </a:lnTo>
                <a:lnTo>
                  <a:pt x="108" y="6"/>
                </a:lnTo>
                <a:lnTo>
                  <a:pt x="120" y="14"/>
                </a:lnTo>
                <a:lnTo>
                  <a:pt x="132" y="22"/>
                </a:lnTo>
                <a:lnTo>
                  <a:pt x="142" y="34"/>
                </a:lnTo>
                <a:lnTo>
                  <a:pt x="148" y="48"/>
                </a:lnTo>
                <a:lnTo>
                  <a:pt x="152" y="62"/>
                </a:lnTo>
                <a:lnTo>
                  <a:pt x="152" y="78"/>
                </a:lnTo>
                <a:lnTo>
                  <a:pt x="154" y="7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21" name="Freeform 117"/>
          <p:cNvSpPr>
            <a:spLocks/>
          </p:cNvSpPr>
          <p:nvPr/>
        </p:nvSpPr>
        <p:spPr bwMode="auto">
          <a:xfrm>
            <a:off x="1563688" y="5094288"/>
            <a:ext cx="244475" cy="244475"/>
          </a:xfrm>
          <a:custGeom>
            <a:avLst/>
            <a:gdLst/>
            <a:ahLst/>
            <a:cxnLst>
              <a:cxn ang="0">
                <a:pos x="154" y="78"/>
              </a:cxn>
              <a:cxn ang="0">
                <a:pos x="152" y="94"/>
              </a:cxn>
              <a:cxn ang="0">
                <a:pos x="148" y="108"/>
              </a:cxn>
              <a:cxn ang="0">
                <a:pos x="142" y="120"/>
              </a:cxn>
              <a:cxn ang="0">
                <a:pos x="132" y="132"/>
              </a:cxn>
              <a:cxn ang="0">
                <a:pos x="120" y="142"/>
              </a:cxn>
              <a:cxn ang="0">
                <a:pos x="108" y="148"/>
              </a:cxn>
              <a:cxn ang="0">
                <a:pos x="92" y="152"/>
              </a:cxn>
              <a:cxn ang="0">
                <a:pos x="78" y="154"/>
              </a:cxn>
              <a:cxn ang="0">
                <a:pos x="62" y="152"/>
              </a:cxn>
              <a:cxn ang="0">
                <a:pos x="48" y="148"/>
              </a:cxn>
              <a:cxn ang="0">
                <a:pos x="34" y="142"/>
              </a:cxn>
              <a:cxn ang="0">
                <a:pos x="22" y="132"/>
              </a:cxn>
              <a:cxn ang="0">
                <a:pos x="14" y="120"/>
              </a:cxn>
              <a:cxn ang="0">
                <a:pos x="6" y="108"/>
              </a:cxn>
              <a:cxn ang="0">
                <a:pos x="2" y="94"/>
              </a:cxn>
              <a:cxn ang="0">
                <a:pos x="0" y="78"/>
              </a:cxn>
              <a:cxn ang="0">
                <a:pos x="2" y="62"/>
              </a:cxn>
              <a:cxn ang="0">
                <a:pos x="6" y="48"/>
              </a:cxn>
              <a:cxn ang="0">
                <a:pos x="14" y="34"/>
              </a:cxn>
              <a:cxn ang="0">
                <a:pos x="22" y="22"/>
              </a:cxn>
              <a:cxn ang="0">
                <a:pos x="34" y="14"/>
              </a:cxn>
              <a:cxn ang="0">
                <a:pos x="48" y="6"/>
              </a:cxn>
              <a:cxn ang="0">
                <a:pos x="62" y="2"/>
              </a:cxn>
              <a:cxn ang="0">
                <a:pos x="78" y="0"/>
              </a:cxn>
              <a:cxn ang="0">
                <a:pos x="92" y="2"/>
              </a:cxn>
              <a:cxn ang="0">
                <a:pos x="108" y="6"/>
              </a:cxn>
              <a:cxn ang="0">
                <a:pos x="120" y="14"/>
              </a:cxn>
              <a:cxn ang="0">
                <a:pos x="132" y="22"/>
              </a:cxn>
              <a:cxn ang="0">
                <a:pos x="142" y="34"/>
              </a:cxn>
              <a:cxn ang="0">
                <a:pos x="148" y="48"/>
              </a:cxn>
              <a:cxn ang="0">
                <a:pos x="152" y="62"/>
              </a:cxn>
              <a:cxn ang="0">
                <a:pos x="152" y="78"/>
              </a:cxn>
            </a:cxnLst>
            <a:rect l="0" t="0" r="r" b="b"/>
            <a:pathLst>
              <a:path w="154" h="154">
                <a:moveTo>
                  <a:pt x="154" y="78"/>
                </a:moveTo>
                <a:lnTo>
                  <a:pt x="152" y="94"/>
                </a:lnTo>
                <a:lnTo>
                  <a:pt x="148" y="108"/>
                </a:lnTo>
                <a:lnTo>
                  <a:pt x="142" y="120"/>
                </a:lnTo>
                <a:lnTo>
                  <a:pt x="132" y="132"/>
                </a:lnTo>
                <a:lnTo>
                  <a:pt x="120" y="142"/>
                </a:lnTo>
                <a:lnTo>
                  <a:pt x="108" y="148"/>
                </a:lnTo>
                <a:lnTo>
                  <a:pt x="92" y="152"/>
                </a:lnTo>
                <a:lnTo>
                  <a:pt x="78" y="154"/>
                </a:lnTo>
                <a:lnTo>
                  <a:pt x="62" y="152"/>
                </a:lnTo>
                <a:lnTo>
                  <a:pt x="48" y="148"/>
                </a:lnTo>
                <a:lnTo>
                  <a:pt x="34" y="142"/>
                </a:lnTo>
                <a:lnTo>
                  <a:pt x="22" y="132"/>
                </a:lnTo>
                <a:lnTo>
                  <a:pt x="14" y="120"/>
                </a:lnTo>
                <a:lnTo>
                  <a:pt x="6" y="108"/>
                </a:lnTo>
                <a:lnTo>
                  <a:pt x="2" y="94"/>
                </a:lnTo>
                <a:lnTo>
                  <a:pt x="0" y="78"/>
                </a:lnTo>
                <a:lnTo>
                  <a:pt x="2" y="62"/>
                </a:lnTo>
                <a:lnTo>
                  <a:pt x="6" y="48"/>
                </a:lnTo>
                <a:lnTo>
                  <a:pt x="14" y="34"/>
                </a:lnTo>
                <a:lnTo>
                  <a:pt x="22" y="22"/>
                </a:lnTo>
                <a:lnTo>
                  <a:pt x="34" y="14"/>
                </a:lnTo>
                <a:lnTo>
                  <a:pt x="48" y="6"/>
                </a:lnTo>
                <a:lnTo>
                  <a:pt x="62" y="2"/>
                </a:lnTo>
                <a:lnTo>
                  <a:pt x="78" y="0"/>
                </a:lnTo>
                <a:lnTo>
                  <a:pt x="92" y="2"/>
                </a:lnTo>
                <a:lnTo>
                  <a:pt x="108" y="6"/>
                </a:lnTo>
                <a:lnTo>
                  <a:pt x="120" y="14"/>
                </a:lnTo>
                <a:lnTo>
                  <a:pt x="132" y="22"/>
                </a:lnTo>
                <a:lnTo>
                  <a:pt x="142" y="34"/>
                </a:lnTo>
                <a:lnTo>
                  <a:pt x="148" y="48"/>
                </a:lnTo>
                <a:lnTo>
                  <a:pt x="152" y="62"/>
                </a:lnTo>
                <a:lnTo>
                  <a:pt x="152" y="78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22" name="Rectangle 118"/>
          <p:cNvSpPr>
            <a:spLocks noChangeArrowheads="1"/>
          </p:cNvSpPr>
          <p:nvPr/>
        </p:nvSpPr>
        <p:spPr bwMode="auto">
          <a:xfrm>
            <a:off x="1616075" y="5072063"/>
            <a:ext cx="1270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500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72823" name="Rectangle 119"/>
          <p:cNvSpPr>
            <a:spLocks noChangeArrowheads="1"/>
          </p:cNvSpPr>
          <p:nvPr/>
        </p:nvSpPr>
        <p:spPr bwMode="auto">
          <a:xfrm>
            <a:off x="1611313" y="5095875"/>
            <a:ext cx="2332037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    Local depolarization: </a:t>
            </a:r>
          </a:p>
          <a:p>
            <a:pPr eaLnBrk="1" hangingPunct="1"/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generation of the end </a:t>
            </a:r>
          </a:p>
          <a:p>
            <a:pPr eaLnBrk="1" hangingPunct="1"/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plate potential on the </a:t>
            </a:r>
          </a:p>
          <a:p>
            <a:pPr eaLnBrk="1" hangingPunct="1"/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sarcolemma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72824" name="Rectangle 120"/>
          <p:cNvSpPr>
            <a:spLocks noChangeArrowheads="1"/>
          </p:cNvSpPr>
          <p:nvPr/>
        </p:nvSpPr>
        <p:spPr bwMode="auto">
          <a:xfrm>
            <a:off x="6111875" y="6075363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825" name="Rectangle 121"/>
          <p:cNvSpPr>
            <a:spLocks noChangeArrowheads="1"/>
          </p:cNvSpPr>
          <p:nvPr/>
        </p:nvSpPr>
        <p:spPr bwMode="auto">
          <a:xfrm>
            <a:off x="3681413" y="3795713"/>
            <a:ext cx="1952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826" name="Rectangle 122"/>
          <p:cNvSpPr>
            <a:spLocks noChangeArrowheads="1"/>
          </p:cNvSpPr>
          <p:nvPr/>
        </p:nvSpPr>
        <p:spPr bwMode="auto">
          <a:xfrm>
            <a:off x="3328988" y="3724275"/>
            <a:ext cx="2936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827" name="Rectangle 123"/>
          <p:cNvSpPr>
            <a:spLocks noChangeArrowheads="1"/>
          </p:cNvSpPr>
          <p:nvPr/>
        </p:nvSpPr>
        <p:spPr bwMode="auto">
          <a:xfrm>
            <a:off x="2052638" y="4100513"/>
            <a:ext cx="1952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828" name="Rectangle 124"/>
          <p:cNvSpPr>
            <a:spLocks noChangeArrowheads="1"/>
          </p:cNvSpPr>
          <p:nvPr/>
        </p:nvSpPr>
        <p:spPr bwMode="auto">
          <a:xfrm>
            <a:off x="1716088" y="4094163"/>
            <a:ext cx="2936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72829" name="Rectangle 125"/>
          <p:cNvSpPr>
            <a:spLocks noChangeArrowheads="1"/>
          </p:cNvSpPr>
          <p:nvPr/>
        </p:nvSpPr>
        <p:spPr bwMode="auto">
          <a:xfrm rot="-1193684">
            <a:off x="3948113" y="4819650"/>
            <a:ext cx="952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W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30" name="Rectangle 126"/>
          <p:cNvSpPr>
            <a:spLocks noChangeArrowheads="1"/>
          </p:cNvSpPr>
          <p:nvPr/>
        </p:nvSpPr>
        <p:spPr bwMode="auto">
          <a:xfrm rot="-1193684">
            <a:off x="4038600" y="4802188"/>
            <a:ext cx="571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31" name="Rectangle 127"/>
          <p:cNvSpPr>
            <a:spLocks noChangeArrowheads="1"/>
          </p:cNvSpPr>
          <p:nvPr/>
        </p:nvSpPr>
        <p:spPr bwMode="auto">
          <a:xfrm rot="20100000">
            <a:off x="4089400" y="4776788"/>
            <a:ext cx="571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v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32" name="Rectangle 128"/>
          <p:cNvSpPr>
            <a:spLocks noChangeArrowheads="1"/>
          </p:cNvSpPr>
          <p:nvPr/>
        </p:nvSpPr>
        <p:spPr bwMode="auto">
          <a:xfrm rot="19800000">
            <a:off x="4132263" y="4737100"/>
            <a:ext cx="571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e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33" name="Rectangle 129"/>
          <p:cNvSpPr>
            <a:spLocks noChangeArrowheads="1"/>
          </p:cNvSpPr>
          <p:nvPr/>
        </p:nvSpPr>
        <p:spPr bwMode="auto">
          <a:xfrm rot="18600000">
            <a:off x="4189412" y="4687888"/>
            <a:ext cx="6191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34" name="Rectangle 130"/>
          <p:cNvSpPr>
            <a:spLocks noChangeArrowheads="1"/>
          </p:cNvSpPr>
          <p:nvPr/>
        </p:nvSpPr>
        <p:spPr bwMode="auto">
          <a:xfrm rot="18300000">
            <a:off x="4235450" y="4649788"/>
            <a:ext cx="3333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f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35" name="Rectangle 131"/>
          <p:cNvSpPr>
            <a:spLocks noChangeArrowheads="1"/>
          </p:cNvSpPr>
          <p:nvPr/>
        </p:nvSpPr>
        <p:spPr bwMode="auto">
          <a:xfrm rot="18000000">
            <a:off x="4257676" y="4581525"/>
            <a:ext cx="6191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d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36" name="Rectangle 132"/>
          <p:cNvSpPr>
            <a:spLocks noChangeArrowheads="1"/>
          </p:cNvSpPr>
          <p:nvPr/>
        </p:nvSpPr>
        <p:spPr bwMode="auto">
          <a:xfrm rot="17820000">
            <a:off x="4290219" y="4534694"/>
            <a:ext cx="571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e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37" name="Rectangle 133"/>
          <p:cNvSpPr>
            <a:spLocks noChangeArrowheads="1"/>
          </p:cNvSpPr>
          <p:nvPr/>
        </p:nvSpPr>
        <p:spPr bwMode="auto">
          <a:xfrm rot="17700000">
            <a:off x="4316413" y="4473575"/>
            <a:ext cx="619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p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38" name="Rectangle 134"/>
          <p:cNvSpPr>
            <a:spLocks noChangeArrowheads="1"/>
          </p:cNvSpPr>
          <p:nvPr/>
        </p:nvSpPr>
        <p:spPr bwMode="auto">
          <a:xfrm rot="17700000">
            <a:off x="4335463" y="4416425"/>
            <a:ext cx="619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39" name="Rectangle 135"/>
          <p:cNvSpPr>
            <a:spLocks noChangeArrowheads="1"/>
          </p:cNvSpPr>
          <p:nvPr/>
        </p:nvSpPr>
        <p:spPr bwMode="auto">
          <a:xfrm rot="17700000">
            <a:off x="4368006" y="4369594"/>
            <a:ext cx="28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l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40" name="Rectangle 136"/>
          <p:cNvSpPr>
            <a:spLocks noChangeArrowheads="1"/>
          </p:cNvSpPr>
          <p:nvPr/>
        </p:nvSpPr>
        <p:spPr bwMode="auto">
          <a:xfrm rot="17520000">
            <a:off x="4371182" y="4328319"/>
            <a:ext cx="571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41" name="Rectangle 137"/>
          <p:cNvSpPr>
            <a:spLocks noChangeArrowheads="1"/>
          </p:cNvSpPr>
          <p:nvPr/>
        </p:nvSpPr>
        <p:spPr bwMode="auto">
          <a:xfrm rot="17700000">
            <a:off x="4398963" y="4279900"/>
            <a:ext cx="396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r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42" name="Rectangle 138"/>
          <p:cNvSpPr>
            <a:spLocks noChangeArrowheads="1"/>
          </p:cNvSpPr>
          <p:nvPr/>
        </p:nvSpPr>
        <p:spPr bwMode="auto">
          <a:xfrm rot="17760000">
            <a:off x="4418806" y="4248944"/>
            <a:ext cx="28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i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43" name="Rectangle 139"/>
          <p:cNvSpPr>
            <a:spLocks noChangeArrowheads="1"/>
          </p:cNvSpPr>
          <p:nvPr/>
        </p:nvSpPr>
        <p:spPr bwMode="auto">
          <a:xfrm rot="17880000">
            <a:off x="4425157" y="4209256"/>
            <a:ext cx="50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z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44" name="Rectangle 140"/>
          <p:cNvSpPr>
            <a:spLocks noChangeArrowheads="1"/>
          </p:cNvSpPr>
          <p:nvPr/>
        </p:nvSpPr>
        <p:spPr bwMode="auto">
          <a:xfrm rot="18060000">
            <a:off x="4445794" y="4158456"/>
            <a:ext cx="571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45" name="Rectangle 141"/>
          <p:cNvSpPr>
            <a:spLocks noChangeArrowheads="1"/>
          </p:cNvSpPr>
          <p:nvPr/>
        </p:nvSpPr>
        <p:spPr bwMode="auto">
          <a:xfrm rot="18180000">
            <a:off x="4486275" y="4114800"/>
            <a:ext cx="333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t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46" name="Rectangle 142"/>
          <p:cNvSpPr>
            <a:spLocks noChangeArrowheads="1"/>
          </p:cNvSpPr>
          <p:nvPr/>
        </p:nvSpPr>
        <p:spPr bwMode="auto">
          <a:xfrm rot="18300000">
            <a:off x="4510881" y="4087019"/>
            <a:ext cx="28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i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47" name="Rectangle 143"/>
          <p:cNvSpPr>
            <a:spLocks noChangeArrowheads="1"/>
          </p:cNvSpPr>
          <p:nvPr/>
        </p:nvSpPr>
        <p:spPr bwMode="auto">
          <a:xfrm rot="18480000">
            <a:off x="4522787" y="4049713"/>
            <a:ext cx="6191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72848" name="Rectangle 144"/>
          <p:cNvSpPr>
            <a:spLocks noChangeArrowheads="1"/>
          </p:cNvSpPr>
          <p:nvPr/>
        </p:nvSpPr>
        <p:spPr bwMode="auto">
          <a:xfrm rot="18900000">
            <a:off x="4579938" y="4000500"/>
            <a:ext cx="619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n</a:t>
            </a:r>
            <a:endParaRPr lang="en-US" sz="8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7713663" y="6581775"/>
            <a:ext cx="14303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9.9, step 1</a:t>
            </a:r>
          </a:p>
        </p:txBody>
      </p:sp>
      <p:pic>
        <p:nvPicPr>
          <p:cNvPr id="102473" name="Picture 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102474" name="Line 74"/>
          <p:cNvSpPr>
            <a:spLocks noChangeShapeType="1"/>
          </p:cNvSpPr>
          <p:nvPr/>
        </p:nvSpPr>
        <p:spPr bwMode="auto">
          <a:xfrm flipH="1">
            <a:off x="3408363" y="2381250"/>
            <a:ext cx="2095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75" name="Line 75"/>
          <p:cNvSpPr>
            <a:spLocks noChangeShapeType="1"/>
          </p:cNvSpPr>
          <p:nvPr/>
        </p:nvSpPr>
        <p:spPr bwMode="auto">
          <a:xfrm flipH="1">
            <a:off x="2224088" y="4095750"/>
            <a:ext cx="825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76" name="Freeform 76"/>
          <p:cNvSpPr>
            <a:spLocks/>
          </p:cNvSpPr>
          <p:nvPr/>
        </p:nvSpPr>
        <p:spPr bwMode="auto">
          <a:xfrm>
            <a:off x="1316038" y="4611688"/>
            <a:ext cx="171450" cy="4000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70"/>
              </a:cxn>
              <a:cxn ang="0">
                <a:pos x="108" y="252"/>
              </a:cxn>
            </a:cxnLst>
            <a:rect l="0" t="0" r="r" b="b"/>
            <a:pathLst>
              <a:path w="108" h="252">
                <a:moveTo>
                  <a:pt x="0" y="0"/>
                </a:moveTo>
                <a:lnTo>
                  <a:pt x="0" y="170"/>
                </a:lnTo>
                <a:lnTo>
                  <a:pt x="108" y="25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77" name="Freeform 77"/>
          <p:cNvSpPr>
            <a:spLocks/>
          </p:cNvSpPr>
          <p:nvPr/>
        </p:nvSpPr>
        <p:spPr bwMode="auto">
          <a:xfrm>
            <a:off x="3360738" y="3175000"/>
            <a:ext cx="746125" cy="795338"/>
          </a:xfrm>
          <a:custGeom>
            <a:avLst/>
            <a:gdLst/>
            <a:ahLst/>
            <a:cxnLst>
              <a:cxn ang="0">
                <a:pos x="0" y="28"/>
              </a:cxn>
              <a:cxn ang="0">
                <a:pos x="30" y="0"/>
              </a:cxn>
              <a:cxn ang="0">
                <a:pos x="470" y="473"/>
              </a:cxn>
              <a:cxn ang="0">
                <a:pos x="440" y="501"/>
              </a:cxn>
            </a:cxnLst>
            <a:rect l="0" t="0" r="r" b="b"/>
            <a:pathLst>
              <a:path w="470" h="501">
                <a:moveTo>
                  <a:pt x="0" y="28"/>
                </a:moveTo>
                <a:lnTo>
                  <a:pt x="30" y="0"/>
                </a:lnTo>
                <a:lnTo>
                  <a:pt x="470" y="473"/>
                </a:lnTo>
                <a:lnTo>
                  <a:pt x="440" y="501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78" name="Line 78"/>
          <p:cNvSpPr>
            <a:spLocks noChangeShapeType="1"/>
          </p:cNvSpPr>
          <p:nvPr/>
        </p:nvSpPr>
        <p:spPr bwMode="auto">
          <a:xfrm flipV="1">
            <a:off x="3757613" y="3503613"/>
            <a:ext cx="50800" cy="476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79" name="Rectangle 79"/>
          <p:cNvSpPr>
            <a:spLocks noChangeArrowheads="1"/>
          </p:cNvSpPr>
          <p:nvPr/>
        </p:nvSpPr>
        <p:spPr bwMode="auto">
          <a:xfrm>
            <a:off x="1397000" y="4668838"/>
            <a:ext cx="293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2480" name="Rectangle 80"/>
          <p:cNvSpPr>
            <a:spLocks noChangeArrowheads="1"/>
          </p:cNvSpPr>
          <p:nvPr/>
        </p:nvSpPr>
        <p:spPr bwMode="auto">
          <a:xfrm>
            <a:off x="5384800" y="3132138"/>
            <a:ext cx="293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2481" name="Rectangle 81"/>
          <p:cNvSpPr>
            <a:spLocks noChangeArrowheads="1"/>
          </p:cNvSpPr>
          <p:nvPr/>
        </p:nvSpPr>
        <p:spPr bwMode="auto">
          <a:xfrm>
            <a:off x="5467350" y="2706688"/>
            <a:ext cx="79533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Open 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2482" name="Rectangle 82"/>
          <p:cNvSpPr>
            <a:spLocks noChangeArrowheads="1"/>
          </p:cNvSpPr>
          <p:nvPr/>
        </p:nvSpPr>
        <p:spPr bwMode="auto">
          <a:xfrm>
            <a:off x="6600825" y="2706688"/>
            <a:ext cx="8350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Closed 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2483" name="Rectangle 83"/>
          <p:cNvSpPr>
            <a:spLocks noChangeArrowheads="1"/>
          </p:cNvSpPr>
          <p:nvPr/>
        </p:nvSpPr>
        <p:spPr bwMode="auto">
          <a:xfrm>
            <a:off x="1739900" y="4668838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2484" name="Rectangle 84"/>
          <p:cNvSpPr>
            <a:spLocks noChangeArrowheads="1"/>
          </p:cNvSpPr>
          <p:nvPr/>
        </p:nvSpPr>
        <p:spPr bwMode="auto">
          <a:xfrm>
            <a:off x="3089275" y="4338638"/>
            <a:ext cx="293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2485" name="Rectangle 85"/>
          <p:cNvSpPr>
            <a:spLocks noChangeArrowheads="1"/>
          </p:cNvSpPr>
          <p:nvPr/>
        </p:nvSpPr>
        <p:spPr bwMode="auto">
          <a:xfrm>
            <a:off x="3536950" y="4338638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2486" name="Rectangle 86"/>
          <p:cNvSpPr>
            <a:spLocks noChangeArrowheads="1"/>
          </p:cNvSpPr>
          <p:nvPr/>
        </p:nvSpPr>
        <p:spPr bwMode="auto">
          <a:xfrm>
            <a:off x="6416675" y="4481513"/>
            <a:ext cx="8636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Action potential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87" name="Rectangle 87"/>
          <p:cNvSpPr>
            <a:spLocks noChangeArrowheads="1"/>
          </p:cNvSpPr>
          <p:nvPr/>
        </p:nvSpPr>
        <p:spPr bwMode="auto">
          <a:xfrm>
            <a:off x="4737100" y="4376738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88" name="Rectangle 88"/>
          <p:cNvSpPr>
            <a:spLocks noChangeArrowheads="1"/>
          </p:cNvSpPr>
          <p:nvPr/>
        </p:nvSpPr>
        <p:spPr bwMode="auto">
          <a:xfrm>
            <a:off x="4819650" y="44116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89" name="Rectangle 89"/>
          <p:cNvSpPr>
            <a:spLocks noChangeArrowheads="1"/>
          </p:cNvSpPr>
          <p:nvPr/>
        </p:nvSpPr>
        <p:spPr bwMode="auto">
          <a:xfrm>
            <a:off x="4895850" y="44624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90" name="Rectangle 90"/>
          <p:cNvSpPr>
            <a:spLocks noChangeArrowheads="1"/>
          </p:cNvSpPr>
          <p:nvPr/>
        </p:nvSpPr>
        <p:spPr bwMode="auto">
          <a:xfrm>
            <a:off x="4765675" y="4465638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91" name="Rectangle 91"/>
          <p:cNvSpPr>
            <a:spLocks noChangeArrowheads="1"/>
          </p:cNvSpPr>
          <p:nvPr/>
        </p:nvSpPr>
        <p:spPr bwMode="auto">
          <a:xfrm>
            <a:off x="4749800" y="45513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92" name="Rectangle 92"/>
          <p:cNvSpPr>
            <a:spLocks noChangeArrowheads="1"/>
          </p:cNvSpPr>
          <p:nvPr/>
        </p:nvSpPr>
        <p:spPr bwMode="auto">
          <a:xfrm>
            <a:off x="4664075" y="448151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93" name="Rectangle 93"/>
          <p:cNvSpPr>
            <a:spLocks noChangeArrowheads="1"/>
          </p:cNvSpPr>
          <p:nvPr/>
        </p:nvSpPr>
        <p:spPr bwMode="auto">
          <a:xfrm>
            <a:off x="7480300" y="4376738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94" name="Rectangle 94"/>
          <p:cNvSpPr>
            <a:spLocks noChangeArrowheads="1"/>
          </p:cNvSpPr>
          <p:nvPr/>
        </p:nvSpPr>
        <p:spPr bwMode="auto">
          <a:xfrm>
            <a:off x="7562850" y="44116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95" name="Rectangle 95"/>
          <p:cNvSpPr>
            <a:spLocks noChangeArrowheads="1"/>
          </p:cNvSpPr>
          <p:nvPr/>
        </p:nvSpPr>
        <p:spPr bwMode="auto">
          <a:xfrm>
            <a:off x="7639050" y="44624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96" name="Rectangle 96"/>
          <p:cNvSpPr>
            <a:spLocks noChangeArrowheads="1"/>
          </p:cNvSpPr>
          <p:nvPr/>
        </p:nvSpPr>
        <p:spPr bwMode="auto">
          <a:xfrm>
            <a:off x="7508875" y="4465638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97" name="Rectangle 97"/>
          <p:cNvSpPr>
            <a:spLocks noChangeArrowheads="1"/>
          </p:cNvSpPr>
          <p:nvPr/>
        </p:nvSpPr>
        <p:spPr bwMode="auto">
          <a:xfrm>
            <a:off x="7493000" y="45513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98" name="Rectangle 98"/>
          <p:cNvSpPr>
            <a:spLocks noChangeArrowheads="1"/>
          </p:cNvSpPr>
          <p:nvPr/>
        </p:nvSpPr>
        <p:spPr bwMode="auto">
          <a:xfrm>
            <a:off x="7407275" y="4452938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499" name="Rectangle 99"/>
          <p:cNvSpPr>
            <a:spLocks noChangeArrowheads="1"/>
          </p:cNvSpPr>
          <p:nvPr/>
        </p:nvSpPr>
        <p:spPr bwMode="auto">
          <a:xfrm>
            <a:off x="3644900" y="2281238"/>
            <a:ext cx="1182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Axon terminal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00" name="Rectangle 100"/>
          <p:cNvSpPr>
            <a:spLocks noChangeArrowheads="1"/>
          </p:cNvSpPr>
          <p:nvPr/>
        </p:nvSpPr>
        <p:spPr bwMode="auto">
          <a:xfrm>
            <a:off x="3622675" y="3138488"/>
            <a:ext cx="73818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Synaptic</a:t>
            </a:r>
          </a:p>
          <a:p>
            <a:pPr algn="ctr"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cleft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01" name="Rectangle 101"/>
          <p:cNvSpPr>
            <a:spLocks noChangeArrowheads="1"/>
          </p:cNvSpPr>
          <p:nvPr/>
        </p:nvSpPr>
        <p:spPr bwMode="auto">
          <a:xfrm>
            <a:off x="1844675" y="3981450"/>
            <a:ext cx="36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02" name="Rectangle 102"/>
          <p:cNvSpPr>
            <a:spLocks noChangeArrowheads="1"/>
          </p:cNvSpPr>
          <p:nvPr/>
        </p:nvSpPr>
        <p:spPr bwMode="auto">
          <a:xfrm>
            <a:off x="1146175" y="4433888"/>
            <a:ext cx="36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03" name="Rectangle 103"/>
          <p:cNvSpPr>
            <a:spLocks noChangeArrowheads="1"/>
          </p:cNvSpPr>
          <p:nvPr/>
        </p:nvSpPr>
        <p:spPr bwMode="auto">
          <a:xfrm>
            <a:off x="539750" y="6129338"/>
            <a:ext cx="2316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 i="1">
                <a:solidFill>
                  <a:srgbClr val="231F20"/>
                </a:solidFill>
                <a:latin typeface="Arial" pitchFamily="34" charset="0"/>
              </a:rPr>
              <a:t>Sarcoplasm of muscle fiber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2504" name="Rectangle 104"/>
          <p:cNvSpPr>
            <a:spLocks noChangeArrowheads="1"/>
          </p:cNvSpPr>
          <p:nvPr/>
        </p:nvSpPr>
        <p:spPr bwMode="auto">
          <a:xfrm>
            <a:off x="6527800" y="4173538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2505" name="Rectangle 105"/>
          <p:cNvSpPr>
            <a:spLocks noChangeArrowheads="1"/>
          </p:cNvSpPr>
          <p:nvPr/>
        </p:nvSpPr>
        <p:spPr bwMode="auto">
          <a:xfrm>
            <a:off x="1241425" y="5665788"/>
            <a:ext cx="1270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500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2506" name="Rectangle 106"/>
          <p:cNvSpPr>
            <a:spLocks noChangeArrowheads="1"/>
          </p:cNvSpPr>
          <p:nvPr/>
        </p:nvSpPr>
        <p:spPr bwMode="auto">
          <a:xfrm>
            <a:off x="1244600" y="5737225"/>
            <a:ext cx="40655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    Local depolarization: generation of the </a:t>
            </a:r>
          </a:p>
          <a:p>
            <a:pPr eaLnBrk="1" hangingPunct="1">
              <a:lnSpc>
                <a:spcPct val="80000"/>
              </a:lnSpc>
            </a:pPr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end plate potential on the sarcolemma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2507" name="Oval 107"/>
          <p:cNvSpPr>
            <a:spLocks noChangeArrowheads="1"/>
          </p:cNvSpPr>
          <p:nvPr/>
        </p:nvSpPr>
        <p:spPr bwMode="auto">
          <a:xfrm>
            <a:off x="1179513" y="5689600"/>
            <a:ext cx="249237" cy="249238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500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2508" name="Rectangle 108"/>
          <p:cNvSpPr>
            <a:spLocks noChangeArrowheads="1"/>
          </p:cNvSpPr>
          <p:nvPr/>
        </p:nvSpPr>
        <p:spPr bwMode="auto">
          <a:xfrm rot="-1193684">
            <a:off x="3873500" y="5468938"/>
            <a:ext cx="1079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W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09" name="Rectangle 109"/>
          <p:cNvSpPr>
            <a:spLocks noChangeArrowheads="1"/>
          </p:cNvSpPr>
          <p:nvPr/>
        </p:nvSpPr>
        <p:spPr bwMode="auto">
          <a:xfrm rot="-1193684">
            <a:off x="3970338" y="543877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10" name="Rectangle 110"/>
          <p:cNvSpPr>
            <a:spLocks noChangeArrowheads="1"/>
          </p:cNvSpPr>
          <p:nvPr/>
        </p:nvSpPr>
        <p:spPr bwMode="auto">
          <a:xfrm rot="20100000">
            <a:off x="4027488" y="540702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v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11" name="Rectangle 111"/>
          <p:cNvSpPr>
            <a:spLocks noChangeArrowheads="1"/>
          </p:cNvSpPr>
          <p:nvPr/>
        </p:nvSpPr>
        <p:spPr bwMode="auto">
          <a:xfrm rot="19800000">
            <a:off x="4078288" y="537527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12" name="Rectangle 112"/>
          <p:cNvSpPr>
            <a:spLocks noChangeArrowheads="1"/>
          </p:cNvSpPr>
          <p:nvPr/>
        </p:nvSpPr>
        <p:spPr bwMode="auto">
          <a:xfrm rot="18600000">
            <a:off x="4148138" y="5310187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13" name="Rectangle 113"/>
          <p:cNvSpPr>
            <a:spLocks noChangeArrowheads="1"/>
          </p:cNvSpPr>
          <p:nvPr/>
        </p:nvSpPr>
        <p:spPr bwMode="auto">
          <a:xfrm rot="18300000">
            <a:off x="4194176" y="5272087"/>
            <a:ext cx="381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f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14" name="Rectangle 114"/>
          <p:cNvSpPr>
            <a:spLocks noChangeArrowheads="1"/>
          </p:cNvSpPr>
          <p:nvPr/>
        </p:nvSpPr>
        <p:spPr bwMode="auto">
          <a:xfrm rot="18000000">
            <a:off x="4221163" y="5199062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d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15" name="Rectangle 115"/>
          <p:cNvSpPr>
            <a:spLocks noChangeArrowheads="1"/>
          </p:cNvSpPr>
          <p:nvPr/>
        </p:nvSpPr>
        <p:spPr bwMode="auto">
          <a:xfrm rot="17820000">
            <a:off x="4254501" y="514032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16" name="Rectangle 116"/>
          <p:cNvSpPr>
            <a:spLocks noChangeArrowheads="1"/>
          </p:cNvSpPr>
          <p:nvPr/>
        </p:nvSpPr>
        <p:spPr bwMode="auto">
          <a:xfrm rot="17700000">
            <a:off x="4279901" y="5078412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p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17" name="Rectangle 117"/>
          <p:cNvSpPr>
            <a:spLocks noChangeArrowheads="1"/>
          </p:cNvSpPr>
          <p:nvPr/>
        </p:nvSpPr>
        <p:spPr bwMode="auto">
          <a:xfrm rot="17700000">
            <a:off x="4302126" y="5008562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18" name="Rectangle 118"/>
          <p:cNvSpPr>
            <a:spLocks noChangeArrowheads="1"/>
          </p:cNvSpPr>
          <p:nvPr/>
        </p:nvSpPr>
        <p:spPr bwMode="auto">
          <a:xfrm rot="17700000">
            <a:off x="4337051" y="4957762"/>
            <a:ext cx="31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19" name="Rectangle 119"/>
          <p:cNvSpPr>
            <a:spLocks noChangeArrowheads="1"/>
          </p:cNvSpPr>
          <p:nvPr/>
        </p:nvSpPr>
        <p:spPr bwMode="auto">
          <a:xfrm rot="17520000">
            <a:off x="4343401" y="4910137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20" name="Rectangle 120"/>
          <p:cNvSpPr>
            <a:spLocks noChangeArrowheads="1"/>
          </p:cNvSpPr>
          <p:nvPr/>
        </p:nvSpPr>
        <p:spPr bwMode="auto">
          <a:xfrm rot="17700000">
            <a:off x="4376738" y="4857750"/>
            <a:ext cx="444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r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21" name="Rectangle 121"/>
          <p:cNvSpPr>
            <a:spLocks noChangeArrowheads="1"/>
          </p:cNvSpPr>
          <p:nvPr/>
        </p:nvSpPr>
        <p:spPr bwMode="auto">
          <a:xfrm rot="17760000">
            <a:off x="4398963" y="4818062"/>
            <a:ext cx="31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i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22" name="Rectangle 122"/>
          <p:cNvSpPr>
            <a:spLocks noChangeArrowheads="1"/>
          </p:cNvSpPr>
          <p:nvPr/>
        </p:nvSpPr>
        <p:spPr bwMode="auto">
          <a:xfrm rot="17880000">
            <a:off x="4406901" y="4779962"/>
            <a:ext cx="571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z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23" name="Rectangle 123"/>
          <p:cNvSpPr>
            <a:spLocks noChangeArrowheads="1"/>
          </p:cNvSpPr>
          <p:nvPr/>
        </p:nvSpPr>
        <p:spPr bwMode="auto">
          <a:xfrm rot="18060000">
            <a:off x="4435476" y="4722812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24" name="Rectangle 124"/>
          <p:cNvSpPr>
            <a:spLocks noChangeArrowheads="1"/>
          </p:cNvSpPr>
          <p:nvPr/>
        </p:nvSpPr>
        <p:spPr bwMode="auto">
          <a:xfrm rot="18180000">
            <a:off x="4473576" y="4667250"/>
            <a:ext cx="381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25" name="Rectangle 125"/>
          <p:cNvSpPr>
            <a:spLocks noChangeArrowheads="1"/>
          </p:cNvSpPr>
          <p:nvPr/>
        </p:nvSpPr>
        <p:spPr bwMode="auto">
          <a:xfrm rot="18300000">
            <a:off x="4502151" y="4637087"/>
            <a:ext cx="31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i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26" name="Rectangle 126"/>
          <p:cNvSpPr>
            <a:spLocks noChangeArrowheads="1"/>
          </p:cNvSpPr>
          <p:nvPr/>
        </p:nvSpPr>
        <p:spPr bwMode="auto">
          <a:xfrm rot="18480000">
            <a:off x="4519613" y="4595812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2527" name="Rectangle 127"/>
          <p:cNvSpPr>
            <a:spLocks noChangeArrowheads="1"/>
          </p:cNvSpPr>
          <p:nvPr/>
        </p:nvSpPr>
        <p:spPr bwMode="auto">
          <a:xfrm rot="18900000">
            <a:off x="4578350" y="4535488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n</a:t>
            </a:r>
            <a:endParaRPr lang="en-US" sz="18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7713663" y="6581775"/>
            <a:ext cx="14303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9.9, step 2</a:t>
            </a:r>
          </a:p>
        </p:txBody>
      </p:sp>
      <p:pic>
        <p:nvPicPr>
          <p:cNvPr id="103497" name="Picture 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103498" name="Line 74"/>
          <p:cNvSpPr>
            <a:spLocks noChangeShapeType="1"/>
          </p:cNvSpPr>
          <p:nvPr/>
        </p:nvSpPr>
        <p:spPr bwMode="auto">
          <a:xfrm flipH="1">
            <a:off x="3408363" y="2381250"/>
            <a:ext cx="2095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99" name="Line 75"/>
          <p:cNvSpPr>
            <a:spLocks noChangeShapeType="1"/>
          </p:cNvSpPr>
          <p:nvPr/>
        </p:nvSpPr>
        <p:spPr bwMode="auto">
          <a:xfrm flipH="1">
            <a:off x="2224088" y="4095750"/>
            <a:ext cx="825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500" name="Freeform 76"/>
          <p:cNvSpPr>
            <a:spLocks/>
          </p:cNvSpPr>
          <p:nvPr/>
        </p:nvSpPr>
        <p:spPr bwMode="auto">
          <a:xfrm>
            <a:off x="1316038" y="4611688"/>
            <a:ext cx="171450" cy="4000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70"/>
              </a:cxn>
              <a:cxn ang="0">
                <a:pos x="108" y="252"/>
              </a:cxn>
            </a:cxnLst>
            <a:rect l="0" t="0" r="r" b="b"/>
            <a:pathLst>
              <a:path w="108" h="252">
                <a:moveTo>
                  <a:pt x="0" y="0"/>
                </a:moveTo>
                <a:lnTo>
                  <a:pt x="0" y="170"/>
                </a:lnTo>
                <a:lnTo>
                  <a:pt x="108" y="25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501" name="Freeform 77"/>
          <p:cNvSpPr>
            <a:spLocks/>
          </p:cNvSpPr>
          <p:nvPr/>
        </p:nvSpPr>
        <p:spPr bwMode="auto">
          <a:xfrm>
            <a:off x="3360738" y="3175000"/>
            <a:ext cx="746125" cy="795338"/>
          </a:xfrm>
          <a:custGeom>
            <a:avLst/>
            <a:gdLst/>
            <a:ahLst/>
            <a:cxnLst>
              <a:cxn ang="0">
                <a:pos x="0" y="28"/>
              </a:cxn>
              <a:cxn ang="0">
                <a:pos x="30" y="0"/>
              </a:cxn>
              <a:cxn ang="0">
                <a:pos x="470" y="473"/>
              </a:cxn>
              <a:cxn ang="0">
                <a:pos x="440" y="501"/>
              </a:cxn>
            </a:cxnLst>
            <a:rect l="0" t="0" r="r" b="b"/>
            <a:pathLst>
              <a:path w="470" h="501">
                <a:moveTo>
                  <a:pt x="0" y="28"/>
                </a:moveTo>
                <a:lnTo>
                  <a:pt x="30" y="0"/>
                </a:lnTo>
                <a:lnTo>
                  <a:pt x="470" y="473"/>
                </a:lnTo>
                <a:lnTo>
                  <a:pt x="440" y="501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502" name="Line 78"/>
          <p:cNvSpPr>
            <a:spLocks noChangeShapeType="1"/>
          </p:cNvSpPr>
          <p:nvPr/>
        </p:nvSpPr>
        <p:spPr bwMode="auto">
          <a:xfrm flipV="1">
            <a:off x="3757613" y="3503613"/>
            <a:ext cx="50800" cy="476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503" name="Rectangle 79"/>
          <p:cNvSpPr>
            <a:spLocks noChangeArrowheads="1"/>
          </p:cNvSpPr>
          <p:nvPr/>
        </p:nvSpPr>
        <p:spPr bwMode="auto">
          <a:xfrm>
            <a:off x="1397000" y="4668838"/>
            <a:ext cx="293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3504" name="Rectangle 80"/>
          <p:cNvSpPr>
            <a:spLocks noChangeArrowheads="1"/>
          </p:cNvSpPr>
          <p:nvPr/>
        </p:nvSpPr>
        <p:spPr bwMode="auto">
          <a:xfrm>
            <a:off x="5384800" y="3132138"/>
            <a:ext cx="293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3505" name="Rectangle 81"/>
          <p:cNvSpPr>
            <a:spLocks noChangeArrowheads="1"/>
          </p:cNvSpPr>
          <p:nvPr/>
        </p:nvSpPr>
        <p:spPr bwMode="auto">
          <a:xfrm>
            <a:off x="5467350" y="2706688"/>
            <a:ext cx="79533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Open 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3506" name="Rectangle 82"/>
          <p:cNvSpPr>
            <a:spLocks noChangeArrowheads="1"/>
          </p:cNvSpPr>
          <p:nvPr/>
        </p:nvSpPr>
        <p:spPr bwMode="auto">
          <a:xfrm>
            <a:off x="6600825" y="2706688"/>
            <a:ext cx="8350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Closed 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3507" name="Rectangle 83"/>
          <p:cNvSpPr>
            <a:spLocks noChangeArrowheads="1"/>
          </p:cNvSpPr>
          <p:nvPr/>
        </p:nvSpPr>
        <p:spPr bwMode="auto">
          <a:xfrm>
            <a:off x="1739900" y="4668838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3508" name="Rectangle 84"/>
          <p:cNvSpPr>
            <a:spLocks noChangeArrowheads="1"/>
          </p:cNvSpPr>
          <p:nvPr/>
        </p:nvSpPr>
        <p:spPr bwMode="auto">
          <a:xfrm>
            <a:off x="3089275" y="4338638"/>
            <a:ext cx="293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3509" name="Rectangle 85"/>
          <p:cNvSpPr>
            <a:spLocks noChangeArrowheads="1"/>
          </p:cNvSpPr>
          <p:nvPr/>
        </p:nvSpPr>
        <p:spPr bwMode="auto">
          <a:xfrm>
            <a:off x="3536950" y="4338638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3510" name="Rectangle 86"/>
          <p:cNvSpPr>
            <a:spLocks noChangeArrowheads="1"/>
          </p:cNvSpPr>
          <p:nvPr/>
        </p:nvSpPr>
        <p:spPr bwMode="auto">
          <a:xfrm>
            <a:off x="6416675" y="4481513"/>
            <a:ext cx="8636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Action potential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11" name="Rectangle 87"/>
          <p:cNvSpPr>
            <a:spLocks noChangeArrowheads="1"/>
          </p:cNvSpPr>
          <p:nvPr/>
        </p:nvSpPr>
        <p:spPr bwMode="auto">
          <a:xfrm>
            <a:off x="4737100" y="4376738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12" name="Rectangle 88"/>
          <p:cNvSpPr>
            <a:spLocks noChangeArrowheads="1"/>
          </p:cNvSpPr>
          <p:nvPr/>
        </p:nvSpPr>
        <p:spPr bwMode="auto">
          <a:xfrm>
            <a:off x="4819650" y="44116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13" name="Rectangle 89"/>
          <p:cNvSpPr>
            <a:spLocks noChangeArrowheads="1"/>
          </p:cNvSpPr>
          <p:nvPr/>
        </p:nvSpPr>
        <p:spPr bwMode="auto">
          <a:xfrm>
            <a:off x="4895850" y="44624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14" name="Rectangle 90"/>
          <p:cNvSpPr>
            <a:spLocks noChangeArrowheads="1"/>
          </p:cNvSpPr>
          <p:nvPr/>
        </p:nvSpPr>
        <p:spPr bwMode="auto">
          <a:xfrm>
            <a:off x="4765675" y="4465638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15" name="Rectangle 91"/>
          <p:cNvSpPr>
            <a:spLocks noChangeArrowheads="1"/>
          </p:cNvSpPr>
          <p:nvPr/>
        </p:nvSpPr>
        <p:spPr bwMode="auto">
          <a:xfrm>
            <a:off x="4749800" y="45513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16" name="Rectangle 92"/>
          <p:cNvSpPr>
            <a:spLocks noChangeArrowheads="1"/>
          </p:cNvSpPr>
          <p:nvPr/>
        </p:nvSpPr>
        <p:spPr bwMode="auto">
          <a:xfrm>
            <a:off x="4664075" y="448151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17" name="Rectangle 93"/>
          <p:cNvSpPr>
            <a:spLocks noChangeArrowheads="1"/>
          </p:cNvSpPr>
          <p:nvPr/>
        </p:nvSpPr>
        <p:spPr bwMode="auto">
          <a:xfrm>
            <a:off x="7480300" y="4376738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18" name="Rectangle 94"/>
          <p:cNvSpPr>
            <a:spLocks noChangeArrowheads="1"/>
          </p:cNvSpPr>
          <p:nvPr/>
        </p:nvSpPr>
        <p:spPr bwMode="auto">
          <a:xfrm>
            <a:off x="7562850" y="44116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19" name="Rectangle 95"/>
          <p:cNvSpPr>
            <a:spLocks noChangeArrowheads="1"/>
          </p:cNvSpPr>
          <p:nvPr/>
        </p:nvSpPr>
        <p:spPr bwMode="auto">
          <a:xfrm>
            <a:off x="7639050" y="44624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20" name="Rectangle 96"/>
          <p:cNvSpPr>
            <a:spLocks noChangeArrowheads="1"/>
          </p:cNvSpPr>
          <p:nvPr/>
        </p:nvSpPr>
        <p:spPr bwMode="auto">
          <a:xfrm>
            <a:off x="7508875" y="4465638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21" name="Rectangle 97"/>
          <p:cNvSpPr>
            <a:spLocks noChangeArrowheads="1"/>
          </p:cNvSpPr>
          <p:nvPr/>
        </p:nvSpPr>
        <p:spPr bwMode="auto">
          <a:xfrm>
            <a:off x="7493000" y="4551363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22" name="Rectangle 98"/>
          <p:cNvSpPr>
            <a:spLocks noChangeArrowheads="1"/>
          </p:cNvSpPr>
          <p:nvPr/>
        </p:nvSpPr>
        <p:spPr bwMode="auto">
          <a:xfrm>
            <a:off x="7407275" y="4452938"/>
            <a:ext cx="746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0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23" name="Rectangle 99"/>
          <p:cNvSpPr>
            <a:spLocks noChangeArrowheads="1"/>
          </p:cNvSpPr>
          <p:nvPr/>
        </p:nvSpPr>
        <p:spPr bwMode="auto">
          <a:xfrm>
            <a:off x="3644900" y="2281238"/>
            <a:ext cx="1182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Axon terminal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24" name="Rectangle 100"/>
          <p:cNvSpPr>
            <a:spLocks noChangeArrowheads="1"/>
          </p:cNvSpPr>
          <p:nvPr/>
        </p:nvSpPr>
        <p:spPr bwMode="auto">
          <a:xfrm>
            <a:off x="3622675" y="3138488"/>
            <a:ext cx="73818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Synaptic</a:t>
            </a:r>
          </a:p>
          <a:p>
            <a:pPr algn="ctr"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cleft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25" name="Rectangle 101"/>
          <p:cNvSpPr>
            <a:spLocks noChangeArrowheads="1"/>
          </p:cNvSpPr>
          <p:nvPr/>
        </p:nvSpPr>
        <p:spPr bwMode="auto">
          <a:xfrm>
            <a:off x="1844675" y="3981450"/>
            <a:ext cx="36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26" name="Rectangle 102"/>
          <p:cNvSpPr>
            <a:spLocks noChangeArrowheads="1"/>
          </p:cNvSpPr>
          <p:nvPr/>
        </p:nvSpPr>
        <p:spPr bwMode="auto">
          <a:xfrm>
            <a:off x="1146175" y="4433888"/>
            <a:ext cx="36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27" name="Rectangle 103"/>
          <p:cNvSpPr>
            <a:spLocks noChangeArrowheads="1"/>
          </p:cNvSpPr>
          <p:nvPr/>
        </p:nvSpPr>
        <p:spPr bwMode="auto">
          <a:xfrm>
            <a:off x="539750" y="6129338"/>
            <a:ext cx="2316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 i="1">
                <a:solidFill>
                  <a:srgbClr val="231F20"/>
                </a:solidFill>
                <a:latin typeface="Arial" pitchFamily="34" charset="0"/>
              </a:rPr>
              <a:t>Sarcoplasm of muscle fiber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3528" name="Rectangle 104"/>
          <p:cNvSpPr>
            <a:spLocks noChangeArrowheads="1"/>
          </p:cNvSpPr>
          <p:nvPr/>
        </p:nvSpPr>
        <p:spPr bwMode="auto">
          <a:xfrm>
            <a:off x="6527800" y="4173538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3529" name="Rectangle 105"/>
          <p:cNvSpPr>
            <a:spLocks noChangeArrowheads="1"/>
          </p:cNvSpPr>
          <p:nvPr/>
        </p:nvSpPr>
        <p:spPr bwMode="auto">
          <a:xfrm>
            <a:off x="4862513" y="4868863"/>
            <a:ext cx="36417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    Generation and propagation of the </a:t>
            </a:r>
          </a:p>
          <a:p>
            <a:pPr eaLnBrk="1" hangingPunct="1">
              <a:lnSpc>
                <a:spcPct val="80000"/>
              </a:lnSpc>
            </a:pPr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action potential (AP)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3530" name="Rectangle 106"/>
          <p:cNvSpPr>
            <a:spLocks noChangeArrowheads="1"/>
          </p:cNvSpPr>
          <p:nvPr/>
        </p:nvSpPr>
        <p:spPr bwMode="auto">
          <a:xfrm>
            <a:off x="1241425" y="5665788"/>
            <a:ext cx="1270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500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3531" name="Rectangle 107"/>
          <p:cNvSpPr>
            <a:spLocks noChangeArrowheads="1"/>
          </p:cNvSpPr>
          <p:nvPr/>
        </p:nvSpPr>
        <p:spPr bwMode="auto">
          <a:xfrm>
            <a:off x="1244600" y="5737225"/>
            <a:ext cx="40655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    Local depolarization: generation of the </a:t>
            </a:r>
          </a:p>
          <a:p>
            <a:pPr eaLnBrk="1" hangingPunct="1">
              <a:lnSpc>
                <a:spcPct val="80000"/>
              </a:lnSpc>
            </a:pPr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end plate potential on the sarcolemma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3532" name="Oval 108"/>
          <p:cNvSpPr>
            <a:spLocks noChangeArrowheads="1"/>
          </p:cNvSpPr>
          <p:nvPr/>
        </p:nvSpPr>
        <p:spPr bwMode="auto">
          <a:xfrm>
            <a:off x="4792663" y="4813300"/>
            <a:ext cx="249237" cy="249238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500">
                <a:solidFill>
                  <a:srgbClr val="0092C8"/>
                </a:solidFill>
                <a:latin typeface="Arial Black" pitchFamily="34" charset="0"/>
              </a:rPr>
              <a:t>2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3533" name="Oval 109"/>
          <p:cNvSpPr>
            <a:spLocks noChangeArrowheads="1"/>
          </p:cNvSpPr>
          <p:nvPr/>
        </p:nvSpPr>
        <p:spPr bwMode="auto">
          <a:xfrm>
            <a:off x="1179513" y="5689600"/>
            <a:ext cx="249237" cy="249238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500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3534" name="Rectangle 110"/>
          <p:cNvSpPr>
            <a:spLocks noChangeArrowheads="1"/>
          </p:cNvSpPr>
          <p:nvPr/>
        </p:nvSpPr>
        <p:spPr bwMode="auto">
          <a:xfrm rot="-1193684">
            <a:off x="3873500" y="5468938"/>
            <a:ext cx="1079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W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35" name="Rectangle 111"/>
          <p:cNvSpPr>
            <a:spLocks noChangeArrowheads="1"/>
          </p:cNvSpPr>
          <p:nvPr/>
        </p:nvSpPr>
        <p:spPr bwMode="auto">
          <a:xfrm rot="-1193684">
            <a:off x="3970338" y="543877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36" name="Rectangle 112"/>
          <p:cNvSpPr>
            <a:spLocks noChangeArrowheads="1"/>
          </p:cNvSpPr>
          <p:nvPr/>
        </p:nvSpPr>
        <p:spPr bwMode="auto">
          <a:xfrm rot="20100000">
            <a:off x="4027488" y="540702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v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37" name="Rectangle 113"/>
          <p:cNvSpPr>
            <a:spLocks noChangeArrowheads="1"/>
          </p:cNvSpPr>
          <p:nvPr/>
        </p:nvSpPr>
        <p:spPr bwMode="auto">
          <a:xfrm rot="19800000">
            <a:off x="4078288" y="537527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38" name="Rectangle 114"/>
          <p:cNvSpPr>
            <a:spLocks noChangeArrowheads="1"/>
          </p:cNvSpPr>
          <p:nvPr/>
        </p:nvSpPr>
        <p:spPr bwMode="auto">
          <a:xfrm rot="18600000">
            <a:off x="4148138" y="5310187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39" name="Rectangle 115"/>
          <p:cNvSpPr>
            <a:spLocks noChangeArrowheads="1"/>
          </p:cNvSpPr>
          <p:nvPr/>
        </p:nvSpPr>
        <p:spPr bwMode="auto">
          <a:xfrm rot="18300000">
            <a:off x="4194176" y="5272087"/>
            <a:ext cx="381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f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40" name="Rectangle 116"/>
          <p:cNvSpPr>
            <a:spLocks noChangeArrowheads="1"/>
          </p:cNvSpPr>
          <p:nvPr/>
        </p:nvSpPr>
        <p:spPr bwMode="auto">
          <a:xfrm rot="18000000">
            <a:off x="4221163" y="5199062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d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41" name="Rectangle 117"/>
          <p:cNvSpPr>
            <a:spLocks noChangeArrowheads="1"/>
          </p:cNvSpPr>
          <p:nvPr/>
        </p:nvSpPr>
        <p:spPr bwMode="auto">
          <a:xfrm rot="17820000">
            <a:off x="4254501" y="514032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42" name="Rectangle 118"/>
          <p:cNvSpPr>
            <a:spLocks noChangeArrowheads="1"/>
          </p:cNvSpPr>
          <p:nvPr/>
        </p:nvSpPr>
        <p:spPr bwMode="auto">
          <a:xfrm rot="17700000">
            <a:off x="4279901" y="5078412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p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43" name="Rectangle 119"/>
          <p:cNvSpPr>
            <a:spLocks noChangeArrowheads="1"/>
          </p:cNvSpPr>
          <p:nvPr/>
        </p:nvSpPr>
        <p:spPr bwMode="auto">
          <a:xfrm rot="17700000">
            <a:off x="4302126" y="5008562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44" name="Rectangle 120"/>
          <p:cNvSpPr>
            <a:spLocks noChangeArrowheads="1"/>
          </p:cNvSpPr>
          <p:nvPr/>
        </p:nvSpPr>
        <p:spPr bwMode="auto">
          <a:xfrm rot="17700000">
            <a:off x="4337051" y="4957762"/>
            <a:ext cx="31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45" name="Rectangle 121"/>
          <p:cNvSpPr>
            <a:spLocks noChangeArrowheads="1"/>
          </p:cNvSpPr>
          <p:nvPr/>
        </p:nvSpPr>
        <p:spPr bwMode="auto">
          <a:xfrm rot="17520000">
            <a:off x="4343401" y="4910137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46" name="Rectangle 122"/>
          <p:cNvSpPr>
            <a:spLocks noChangeArrowheads="1"/>
          </p:cNvSpPr>
          <p:nvPr/>
        </p:nvSpPr>
        <p:spPr bwMode="auto">
          <a:xfrm rot="17700000">
            <a:off x="4376738" y="4857750"/>
            <a:ext cx="444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r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47" name="Rectangle 123"/>
          <p:cNvSpPr>
            <a:spLocks noChangeArrowheads="1"/>
          </p:cNvSpPr>
          <p:nvPr/>
        </p:nvSpPr>
        <p:spPr bwMode="auto">
          <a:xfrm rot="17760000">
            <a:off x="4398963" y="4818062"/>
            <a:ext cx="31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i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48" name="Rectangle 124"/>
          <p:cNvSpPr>
            <a:spLocks noChangeArrowheads="1"/>
          </p:cNvSpPr>
          <p:nvPr/>
        </p:nvSpPr>
        <p:spPr bwMode="auto">
          <a:xfrm rot="17880000">
            <a:off x="4406901" y="4779962"/>
            <a:ext cx="571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z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49" name="Rectangle 125"/>
          <p:cNvSpPr>
            <a:spLocks noChangeArrowheads="1"/>
          </p:cNvSpPr>
          <p:nvPr/>
        </p:nvSpPr>
        <p:spPr bwMode="auto">
          <a:xfrm rot="18060000">
            <a:off x="4435476" y="4722812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50" name="Rectangle 126"/>
          <p:cNvSpPr>
            <a:spLocks noChangeArrowheads="1"/>
          </p:cNvSpPr>
          <p:nvPr/>
        </p:nvSpPr>
        <p:spPr bwMode="auto">
          <a:xfrm rot="18180000">
            <a:off x="4473576" y="4667250"/>
            <a:ext cx="381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51" name="Rectangle 127"/>
          <p:cNvSpPr>
            <a:spLocks noChangeArrowheads="1"/>
          </p:cNvSpPr>
          <p:nvPr/>
        </p:nvSpPr>
        <p:spPr bwMode="auto">
          <a:xfrm rot="18300000">
            <a:off x="4502151" y="4637087"/>
            <a:ext cx="31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i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52" name="Rectangle 128"/>
          <p:cNvSpPr>
            <a:spLocks noChangeArrowheads="1"/>
          </p:cNvSpPr>
          <p:nvPr/>
        </p:nvSpPr>
        <p:spPr bwMode="auto">
          <a:xfrm rot="18480000">
            <a:off x="4519613" y="4595812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3553" name="Rectangle 129"/>
          <p:cNvSpPr>
            <a:spLocks noChangeArrowheads="1"/>
          </p:cNvSpPr>
          <p:nvPr/>
        </p:nvSpPr>
        <p:spPr bwMode="auto">
          <a:xfrm rot="18900000">
            <a:off x="4578350" y="4535488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900" b="1">
                <a:solidFill>
                  <a:srgbClr val="FFFFFF"/>
                </a:solidFill>
                <a:latin typeface="Arial" pitchFamily="34" charset="0"/>
              </a:rPr>
              <a:t>n</a:t>
            </a:r>
            <a:endParaRPr lang="en-US" sz="18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7713663" y="6581775"/>
            <a:ext cx="14303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9.9, step 3</a:t>
            </a:r>
          </a:p>
        </p:txBody>
      </p:sp>
      <p:pic>
        <p:nvPicPr>
          <p:cNvPr id="104521" name="Picture 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660400"/>
            <a:ext cx="8231187" cy="5868988"/>
          </a:xfrm>
          <a:prstGeom prst="rect">
            <a:avLst/>
          </a:prstGeom>
          <a:noFill/>
        </p:spPr>
      </p:pic>
      <p:sp>
        <p:nvSpPr>
          <p:cNvPr id="104522" name="Rectangle 74"/>
          <p:cNvSpPr>
            <a:spLocks noChangeArrowheads="1"/>
          </p:cNvSpPr>
          <p:nvPr/>
        </p:nvSpPr>
        <p:spPr bwMode="auto">
          <a:xfrm>
            <a:off x="2479675" y="1555750"/>
            <a:ext cx="422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0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20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2000" b="1">
              <a:latin typeface="Arial" pitchFamily="34" charset="0"/>
            </a:endParaRPr>
          </a:p>
        </p:txBody>
      </p:sp>
      <p:sp>
        <p:nvSpPr>
          <p:cNvPr id="104523" name="Rectangle 75"/>
          <p:cNvSpPr>
            <a:spLocks noChangeArrowheads="1"/>
          </p:cNvSpPr>
          <p:nvPr/>
        </p:nvSpPr>
        <p:spPr bwMode="auto">
          <a:xfrm>
            <a:off x="2581275" y="866775"/>
            <a:ext cx="13398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000" b="1">
                <a:solidFill>
                  <a:srgbClr val="231F20"/>
                </a:solidFill>
                <a:latin typeface="Arial" pitchFamily="34" charset="0"/>
              </a:rPr>
              <a:t>Closed Na</a:t>
            </a:r>
            <a:r>
              <a:rPr lang="en-US" sz="20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20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/>
            <a:r>
              <a:rPr lang="en-US" sz="20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2000" b="1">
              <a:latin typeface="Arial" pitchFamily="34" charset="0"/>
            </a:endParaRPr>
          </a:p>
        </p:txBody>
      </p:sp>
      <p:sp>
        <p:nvSpPr>
          <p:cNvPr id="104524" name="Rectangle 76"/>
          <p:cNvSpPr>
            <a:spLocks noChangeArrowheads="1"/>
          </p:cNvSpPr>
          <p:nvPr/>
        </p:nvSpPr>
        <p:spPr bwMode="auto">
          <a:xfrm>
            <a:off x="4854575" y="866775"/>
            <a:ext cx="10033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000" b="1">
                <a:solidFill>
                  <a:srgbClr val="231F20"/>
                </a:solidFill>
                <a:latin typeface="Arial" pitchFamily="34" charset="0"/>
              </a:rPr>
              <a:t>Open K</a:t>
            </a:r>
            <a:r>
              <a:rPr lang="en-US" sz="20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2000" b="1">
              <a:solidFill>
                <a:srgbClr val="231F20"/>
              </a:solidFill>
              <a:latin typeface="Arial" pitchFamily="34" charset="0"/>
            </a:endParaRPr>
          </a:p>
          <a:p>
            <a:pPr eaLnBrk="1" hangingPunct="1"/>
            <a:r>
              <a:rPr lang="en-US" sz="20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2000" b="1">
              <a:latin typeface="Arial" pitchFamily="34" charset="0"/>
            </a:endParaRPr>
          </a:p>
        </p:txBody>
      </p:sp>
      <p:sp>
        <p:nvSpPr>
          <p:cNvPr id="104525" name="Rectangle 77"/>
          <p:cNvSpPr>
            <a:spLocks noChangeArrowheads="1"/>
          </p:cNvSpPr>
          <p:nvPr/>
        </p:nvSpPr>
        <p:spPr bwMode="auto">
          <a:xfrm>
            <a:off x="4216400" y="3829050"/>
            <a:ext cx="2809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0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20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2000" b="1">
              <a:latin typeface="Arial" pitchFamily="34" charset="0"/>
            </a:endParaRPr>
          </a:p>
        </p:txBody>
      </p:sp>
      <p:sp>
        <p:nvSpPr>
          <p:cNvPr id="104526" name="Rectangle 78"/>
          <p:cNvSpPr>
            <a:spLocks noChangeArrowheads="1"/>
          </p:cNvSpPr>
          <p:nvPr/>
        </p:nvSpPr>
        <p:spPr bwMode="auto">
          <a:xfrm>
            <a:off x="1190625" y="4298950"/>
            <a:ext cx="2005013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000">
                <a:solidFill>
                  <a:srgbClr val="0092C8"/>
                </a:solidFill>
                <a:latin typeface="Arial Black" pitchFamily="34" charset="0"/>
              </a:rPr>
              <a:t>Repolarization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4527" name="Oval 79"/>
          <p:cNvSpPr>
            <a:spLocks noChangeArrowheads="1"/>
          </p:cNvSpPr>
          <p:nvPr/>
        </p:nvSpPr>
        <p:spPr bwMode="auto">
          <a:xfrm>
            <a:off x="728663" y="4281488"/>
            <a:ext cx="342900" cy="342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93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200">
                <a:solidFill>
                  <a:srgbClr val="0092C8"/>
                </a:solidFill>
                <a:latin typeface="Arial Black" pitchFamily="34" charset="0"/>
              </a:rPr>
              <a:t>3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8239125" y="6581775"/>
            <a:ext cx="904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9.9</a:t>
            </a:r>
          </a:p>
        </p:txBody>
      </p:sp>
      <p:pic>
        <p:nvPicPr>
          <p:cNvPr id="105545" name="Picture 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676275"/>
            <a:ext cx="8231187" cy="5868988"/>
          </a:xfrm>
          <a:prstGeom prst="rect">
            <a:avLst/>
          </a:prstGeom>
          <a:noFill/>
        </p:spPr>
      </p:pic>
      <p:sp>
        <p:nvSpPr>
          <p:cNvPr id="105546" name="Line 74"/>
          <p:cNvSpPr>
            <a:spLocks noChangeShapeType="1"/>
          </p:cNvSpPr>
          <p:nvPr/>
        </p:nvSpPr>
        <p:spPr bwMode="auto">
          <a:xfrm flipH="1">
            <a:off x="3538538" y="2079625"/>
            <a:ext cx="1873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47" name="Line 75"/>
          <p:cNvSpPr>
            <a:spLocks noChangeShapeType="1"/>
          </p:cNvSpPr>
          <p:nvPr/>
        </p:nvSpPr>
        <p:spPr bwMode="auto">
          <a:xfrm flipH="1">
            <a:off x="2513013" y="3594100"/>
            <a:ext cx="730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48" name="Freeform 76"/>
          <p:cNvSpPr>
            <a:spLocks/>
          </p:cNvSpPr>
          <p:nvPr/>
        </p:nvSpPr>
        <p:spPr bwMode="auto">
          <a:xfrm>
            <a:off x="1658938" y="4056063"/>
            <a:ext cx="171450" cy="358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52"/>
              </a:cxn>
              <a:cxn ang="0">
                <a:pos x="108" y="226"/>
              </a:cxn>
            </a:cxnLst>
            <a:rect l="0" t="0" r="r" b="b"/>
            <a:pathLst>
              <a:path w="108" h="226">
                <a:moveTo>
                  <a:pt x="0" y="0"/>
                </a:moveTo>
                <a:lnTo>
                  <a:pt x="0" y="152"/>
                </a:lnTo>
                <a:lnTo>
                  <a:pt x="108" y="226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49" name="Freeform 77"/>
          <p:cNvSpPr>
            <a:spLocks/>
          </p:cNvSpPr>
          <p:nvPr/>
        </p:nvSpPr>
        <p:spPr bwMode="auto">
          <a:xfrm>
            <a:off x="3497263" y="2784475"/>
            <a:ext cx="660400" cy="704850"/>
          </a:xfrm>
          <a:custGeom>
            <a:avLst/>
            <a:gdLst/>
            <a:ahLst/>
            <a:cxnLst>
              <a:cxn ang="0">
                <a:pos x="0" y="24"/>
              </a:cxn>
              <a:cxn ang="0">
                <a:pos x="26" y="0"/>
              </a:cxn>
              <a:cxn ang="0">
                <a:pos x="416" y="418"/>
              </a:cxn>
              <a:cxn ang="0">
                <a:pos x="390" y="444"/>
              </a:cxn>
            </a:cxnLst>
            <a:rect l="0" t="0" r="r" b="b"/>
            <a:pathLst>
              <a:path w="416" h="444">
                <a:moveTo>
                  <a:pt x="0" y="24"/>
                </a:moveTo>
                <a:lnTo>
                  <a:pt x="26" y="0"/>
                </a:lnTo>
                <a:lnTo>
                  <a:pt x="416" y="418"/>
                </a:lnTo>
                <a:lnTo>
                  <a:pt x="390" y="444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50" name="Line 78"/>
          <p:cNvSpPr>
            <a:spLocks noChangeShapeType="1"/>
          </p:cNvSpPr>
          <p:nvPr/>
        </p:nvSpPr>
        <p:spPr bwMode="auto">
          <a:xfrm flipV="1">
            <a:off x="3849688" y="3073400"/>
            <a:ext cx="44450" cy="41275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51" name="Rectangle 79"/>
          <p:cNvSpPr>
            <a:spLocks noChangeArrowheads="1"/>
          </p:cNvSpPr>
          <p:nvPr/>
        </p:nvSpPr>
        <p:spPr bwMode="auto">
          <a:xfrm>
            <a:off x="5273675" y="2725738"/>
            <a:ext cx="293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552" name="Rectangle 80"/>
          <p:cNvSpPr>
            <a:spLocks noChangeArrowheads="1"/>
          </p:cNvSpPr>
          <p:nvPr/>
        </p:nvSpPr>
        <p:spPr bwMode="auto">
          <a:xfrm>
            <a:off x="5368925" y="5100638"/>
            <a:ext cx="293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553" name="Rectangle 81"/>
          <p:cNvSpPr>
            <a:spLocks noChangeArrowheads="1"/>
          </p:cNvSpPr>
          <p:nvPr/>
        </p:nvSpPr>
        <p:spPr bwMode="auto">
          <a:xfrm>
            <a:off x="5334000" y="2287588"/>
            <a:ext cx="79533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Open 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554" name="Rectangle 82"/>
          <p:cNvSpPr>
            <a:spLocks noChangeArrowheads="1"/>
          </p:cNvSpPr>
          <p:nvPr/>
        </p:nvSpPr>
        <p:spPr bwMode="auto">
          <a:xfrm>
            <a:off x="6330950" y="2287588"/>
            <a:ext cx="8350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Closed 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555" name="Rectangle 83"/>
          <p:cNvSpPr>
            <a:spLocks noChangeArrowheads="1"/>
          </p:cNvSpPr>
          <p:nvPr/>
        </p:nvSpPr>
        <p:spPr bwMode="auto">
          <a:xfrm>
            <a:off x="6213475" y="3948113"/>
            <a:ext cx="7683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Action potential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56" name="Rectangle 84"/>
          <p:cNvSpPr>
            <a:spLocks noChangeArrowheads="1"/>
          </p:cNvSpPr>
          <p:nvPr/>
        </p:nvSpPr>
        <p:spPr bwMode="auto">
          <a:xfrm>
            <a:off x="4718050" y="38496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57" name="Rectangle 85"/>
          <p:cNvSpPr>
            <a:spLocks noChangeArrowheads="1"/>
          </p:cNvSpPr>
          <p:nvPr/>
        </p:nvSpPr>
        <p:spPr bwMode="auto">
          <a:xfrm>
            <a:off x="4791075" y="3878263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58" name="Rectangle 86"/>
          <p:cNvSpPr>
            <a:spLocks noChangeArrowheads="1"/>
          </p:cNvSpPr>
          <p:nvPr/>
        </p:nvSpPr>
        <p:spPr bwMode="auto">
          <a:xfrm>
            <a:off x="4857750" y="39258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59" name="Rectangle 87"/>
          <p:cNvSpPr>
            <a:spLocks noChangeArrowheads="1"/>
          </p:cNvSpPr>
          <p:nvPr/>
        </p:nvSpPr>
        <p:spPr bwMode="auto">
          <a:xfrm>
            <a:off x="4743450" y="39258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60" name="Rectangle 88"/>
          <p:cNvSpPr>
            <a:spLocks noChangeArrowheads="1"/>
          </p:cNvSpPr>
          <p:nvPr/>
        </p:nvSpPr>
        <p:spPr bwMode="auto">
          <a:xfrm>
            <a:off x="4730750" y="4005263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61" name="Rectangle 89"/>
          <p:cNvSpPr>
            <a:spLocks noChangeArrowheads="1"/>
          </p:cNvSpPr>
          <p:nvPr/>
        </p:nvSpPr>
        <p:spPr bwMode="auto">
          <a:xfrm>
            <a:off x="4654550" y="394493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62" name="Rectangle 90"/>
          <p:cNvSpPr>
            <a:spLocks noChangeArrowheads="1"/>
          </p:cNvSpPr>
          <p:nvPr/>
        </p:nvSpPr>
        <p:spPr bwMode="auto">
          <a:xfrm>
            <a:off x="7156450" y="38496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63" name="Rectangle 91"/>
          <p:cNvSpPr>
            <a:spLocks noChangeArrowheads="1"/>
          </p:cNvSpPr>
          <p:nvPr/>
        </p:nvSpPr>
        <p:spPr bwMode="auto">
          <a:xfrm>
            <a:off x="7229475" y="3878263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64" name="Rectangle 92"/>
          <p:cNvSpPr>
            <a:spLocks noChangeArrowheads="1"/>
          </p:cNvSpPr>
          <p:nvPr/>
        </p:nvSpPr>
        <p:spPr bwMode="auto">
          <a:xfrm>
            <a:off x="7296150" y="39258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65" name="Rectangle 93"/>
          <p:cNvSpPr>
            <a:spLocks noChangeArrowheads="1"/>
          </p:cNvSpPr>
          <p:nvPr/>
        </p:nvSpPr>
        <p:spPr bwMode="auto">
          <a:xfrm>
            <a:off x="7181850" y="3925888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66" name="Rectangle 94"/>
          <p:cNvSpPr>
            <a:spLocks noChangeArrowheads="1"/>
          </p:cNvSpPr>
          <p:nvPr/>
        </p:nvSpPr>
        <p:spPr bwMode="auto">
          <a:xfrm>
            <a:off x="7169150" y="4005263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67" name="Rectangle 95"/>
          <p:cNvSpPr>
            <a:spLocks noChangeArrowheads="1"/>
          </p:cNvSpPr>
          <p:nvPr/>
        </p:nvSpPr>
        <p:spPr bwMode="auto">
          <a:xfrm>
            <a:off x="7092950" y="3916363"/>
            <a:ext cx="666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68" name="Rectangle 96"/>
          <p:cNvSpPr>
            <a:spLocks noChangeArrowheads="1"/>
          </p:cNvSpPr>
          <p:nvPr/>
        </p:nvSpPr>
        <p:spPr bwMode="auto">
          <a:xfrm>
            <a:off x="3746500" y="1979613"/>
            <a:ext cx="1182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Axon terminal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69" name="Rectangle 97"/>
          <p:cNvSpPr>
            <a:spLocks noChangeArrowheads="1"/>
          </p:cNvSpPr>
          <p:nvPr/>
        </p:nvSpPr>
        <p:spPr bwMode="auto">
          <a:xfrm>
            <a:off x="3727450" y="2693988"/>
            <a:ext cx="73818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Synaptic</a:t>
            </a:r>
          </a:p>
          <a:p>
            <a:pPr algn="ctr"/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cleft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70" name="Rectangle 98"/>
          <p:cNvSpPr>
            <a:spLocks noChangeArrowheads="1"/>
          </p:cNvSpPr>
          <p:nvPr/>
        </p:nvSpPr>
        <p:spPr bwMode="auto">
          <a:xfrm>
            <a:off x="2133600" y="3481388"/>
            <a:ext cx="36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71" name="Rectangle 99"/>
          <p:cNvSpPr>
            <a:spLocks noChangeArrowheads="1"/>
          </p:cNvSpPr>
          <p:nvPr/>
        </p:nvSpPr>
        <p:spPr bwMode="auto">
          <a:xfrm>
            <a:off x="1501775" y="3881438"/>
            <a:ext cx="36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ACh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72" name="Rectangle 100"/>
          <p:cNvSpPr>
            <a:spLocks noChangeArrowheads="1"/>
          </p:cNvSpPr>
          <p:nvPr/>
        </p:nvSpPr>
        <p:spPr bwMode="auto">
          <a:xfrm>
            <a:off x="987425" y="6284913"/>
            <a:ext cx="2316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Sarcoplasm of muscle fiber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73" name="Rectangle 101"/>
          <p:cNvSpPr>
            <a:spLocks noChangeArrowheads="1"/>
          </p:cNvSpPr>
          <p:nvPr/>
        </p:nvSpPr>
        <p:spPr bwMode="auto">
          <a:xfrm>
            <a:off x="6280150" y="3675063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574" name="Freeform 102"/>
          <p:cNvSpPr>
            <a:spLocks/>
          </p:cNvSpPr>
          <p:nvPr/>
        </p:nvSpPr>
        <p:spPr bwMode="auto">
          <a:xfrm>
            <a:off x="4772025" y="4186238"/>
            <a:ext cx="244475" cy="244475"/>
          </a:xfrm>
          <a:custGeom>
            <a:avLst/>
            <a:gdLst/>
            <a:ahLst/>
            <a:cxnLst>
              <a:cxn ang="0">
                <a:pos x="154" y="76"/>
              </a:cxn>
              <a:cxn ang="0">
                <a:pos x="152" y="92"/>
              </a:cxn>
              <a:cxn ang="0">
                <a:pos x="148" y="106"/>
              </a:cxn>
              <a:cxn ang="0">
                <a:pos x="140" y="120"/>
              </a:cxn>
              <a:cxn ang="0">
                <a:pos x="132" y="130"/>
              </a:cxn>
              <a:cxn ang="0">
                <a:pos x="120" y="140"/>
              </a:cxn>
              <a:cxn ang="0">
                <a:pos x="106" y="148"/>
              </a:cxn>
              <a:cxn ang="0">
                <a:pos x="92" y="152"/>
              </a:cxn>
              <a:cxn ang="0">
                <a:pos x="76" y="154"/>
              </a:cxn>
              <a:cxn ang="0">
                <a:pos x="62" y="152"/>
              </a:cxn>
              <a:cxn ang="0">
                <a:pos x="46" y="148"/>
              </a:cxn>
              <a:cxn ang="0">
                <a:pos x="34" y="140"/>
              </a:cxn>
              <a:cxn ang="0">
                <a:pos x="22" y="130"/>
              </a:cxn>
              <a:cxn ang="0">
                <a:pos x="12" y="120"/>
              </a:cxn>
              <a:cxn ang="0">
                <a:pos x="6" y="106"/>
              </a:cxn>
              <a:cxn ang="0">
                <a:pos x="2" y="92"/>
              </a:cxn>
              <a:cxn ang="0">
                <a:pos x="0" y="76"/>
              </a:cxn>
              <a:cxn ang="0">
                <a:pos x="2" y="60"/>
              </a:cxn>
              <a:cxn ang="0">
                <a:pos x="6" y="46"/>
              </a:cxn>
              <a:cxn ang="0">
                <a:pos x="12" y="34"/>
              </a:cxn>
              <a:cxn ang="0">
                <a:pos x="22" y="22"/>
              </a:cxn>
              <a:cxn ang="0">
                <a:pos x="34" y="12"/>
              </a:cxn>
              <a:cxn ang="0">
                <a:pos x="46" y="6"/>
              </a:cxn>
              <a:cxn ang="0">
                <a:pos x="62" y="2"/>
              </a:cxn>
              <a:cxn ang="0">
                <a:pos x="76" y="0"/>
              </a:cxn>
              <a:cxn ang="0">
                <a:pos x="92" y="2"/>
              </a:cxn>
              <a:cxn ang="0">
                <a:pos x="106" y="6"/>
              </a:cxn>
              <a:cxn ang="0">
                <a:pos x="120" y="12"/>
              </a:cxn>
              <a:cxn ang="0">
                <a:pos x="132" y="22"/>
              </a:cxn>
              <a:cxn ang="0">
                <a:pos x="140" y="34"/>
              </a:cxn>
              <a:cxn ang="0">
                <a:pos x="148" y="46"/>
              </a:cxn>
              <a:cxn ang="0">
                <a:pos x="152" y="60"/>
              </a:cxn>
              <a:cxn ang="0">
                <a:pos x="152" y="76"/>
              </a:cxn>
              <a:cxn ang="0">
                <a:pos x="154" y="76"/>
              </a:cxn>
            </a:cxnLst>
            <a:rect l="0" t="0" r="r" b="b"/>
            <a:pathLst>
              <a:path w="154" h="154">
                <a:moveTo>
                  <a:pt x="154" y="76"/>
                </a:moveTo>
                <a:lnTo>
                  <a:pt x="152" y="92"/>
                </a:lnTo>
                <a:lnTo>
                  <a:pt x="148" y="106"/>
                </a:lnTo>
                <a:lnTo>
                  <a:pt x="140" y="120"/>
                </a:lnTo>
                <a:lnTo>
                  <a:pt x="132" y="130"/>
                </a:lnTo>
                <a:lnTo>
                  <a:pt x="120" y="140"/>
                </a:lnTo>
                <a:lnTo>
                  <a:pt x="106" y="148"/>
                </a:lnTo>
                <a:lnTo>
                  <a:pt x="92" y="152"/>
                </a:lnTo>
                <a:lnTo>
                  <a:pt x="76" y="154"/>
                </a:lnTo>
                <a:lnTo>
                  <a:pt x="62" y="152"/>
                </a:lnTo>
                <a:lnTo>
                  <a:pt x="46" y="148"/>
                </a:lnTo>
                <a:lnTo>
                  <a:pt x="34" y="140"/>
                </a:lnTo>
                <a:lnTo>
                  <a:pt x="22" y="130"/>
                </a:lnTo>
                <a:lnTo>
                  <a:pt x="12" y="120"/>
                </a:lnTo>
                <a:lnTo>
                  <a:pt x="6" y="106"/>
                </a:lnTo>
                <a:lnTo>
                  <a:pt x="2" y="92"/>
                </a:lnTo>
                <a:lnTo>
                  <a:pt x="0" y="76"/>
                </a:lnTo>
                <a:lnTo>
                  <a:pt x="2" y="60"/>
                </a:lnTo>
                <a:lnTo>
                  <a:pt x="6" y="46"/>
                </a:lnTo>
                <a:lnTo>
                  <a:pt x="12" y="34"/>
                </a:lnTo>
                <a:lnTo>
                  <a:pt x="22" y="22"/>
                </a:lnTo>
                <a:lnTo>
                  <a:pt x="34" y="12"/>
                </a:lnTo>
                <a:lnTo>
                  <a:pt x="46" y="6"/>
                </a:lnTo>
                <a:lnTo>
                  <a:pt x="62" y="2"/>
                </a:lnTo>
                <a:lnTo>
                  <a:pt x="76" y="0"/>
                </a:lnTo>
                <a:lnTo>
                  <a:pt x="92" y="2"/>
                </a:lnTo>
                <a:lnTo>
                  <a:pt x="106" y="6"/>
                </a:lnTo>
                <a:lnTo>
                  <a:pt x="120" y="12"/>
                </a:lnTo>
                <a:lnTo>
                  <a:pt x="132" y="22"/>
                </a:lnTo>
                <a:lnTo>
                  <a:pt x="140" y="34"/>
                </a:lnTo>
                <a:lnTo>
                  <a:pt x="148" y="46"/>
                </a:lnTo>
                <a:lnTo>
                  <a:pt x="152" y="60"/>
                </a:lnTo>
                <a:lnTo>
                  <a:pt x="152" y="76"/>
                </a:lnTo>
                <a:lnTo>
                  <a:pt x="154" y="7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75" name="Freeform 103"/>
          <p:cNvSpPr>
            <a:spLocks/>
          </p:cNvSpPr>
          <p:nvPr/>
        </p:nvSpPr>
        <p:spPr bwMode="auto">
          <a:xfrm>
            <a:off x="4772025" y="4186238"/>
            <a:ext cx="244475" cy="244475"/>
          </a:xfrm>
          <a:custGeom>
            <a:avLst/>
            <a:gdLst/>
            <a:ahLst/>
            <a:cxnLst>
              <a:cxn ang="0">
                <a:pos x="154" y="76"/>
              </a:cxn>
              <a:cxn ang="0">
                <a:pos x="152" y="92"/>
              </a:cxn>
              <a:cxn ang="0">
                <a:pos x="148" y="106"/>
              </a:cxn>
              <a:cxn ang="0">
                <a:pos x="140" y="120"/>
              </a:cxn>
              <a:cxn ang="0">
                <a:pos x="132" y="130"/>
              </a:cxn>
              <a:cxn ang="0">
                <a:pos x="120" y="140"/>
              </a:cxn>
              <a:cxn ang="0">
                <a:pos x="106" y="148"/>
              </a:cxn>
              <a:cxn ang="0">
                <a:pos x="92" y="152"/>
              </a:cxn>
              <a:cxn ang="0">
                <a:pos x="76" y="154"/>
              </a:cxn>
              <a:cxn ang="0">
                <a:pos x="62" y="152"/>
              </a:cxn>
              <a:cxn ang="0">
                <a:pos x="46" y="148"/>
              </a:cxn>
              <a:cxn ang="0">
                <a:pos x="34" y="140"/>
              </a:cxn>
              <a:cxn ang="0">
                <a:pos x="22" y="130"/>
              </a:cxn>
              <a:cxn ang="0">
                <a:pos x="12" y="120"/>
              </a:cxn>
              <a:cxn ang="0">
                <a:pos x="6" y="106"/>
              </a:cxn>
              <a:cxn ang="0">
                <a:pos x="2" y="92"/>
              </a:cxn>
              <a:cxn ang="0">
                <a:pos x="0" y="76"/>
              </a:cxn>
              <a:cxn ang="0">
                <a:pos x="2" y="60"/>
              </a:cxn>
              <a:cxn ang="0">
                <a:pos x="6" y="46"/>
              </a:cxn>
              <a:cxn ang="0">
                <a:pos x="12" y="34"/>
              </a:cxn>
              <a:cxn ang="0">
                <a:pos x="22" y="22"/>
              </a:cxn>
              <a:cxn ang="0">
                <a:pos x="34" y="12"/>
              </a:cxn>
              <a:cxn ang="0">
                <a:pos x="46" y="6"/>
              </a:cxn>
              <a:cxn ang="0">
                <a:pos x="62" y="2"/>
              </a:cxn>
              <a:cxn ang="0">
                <a:pos x="76" y="0"/>
              </a:cxn>
              <a:cxn ang="0">
                <a:pos x="92" y="2"/>
              </a:cxn>
              <a:cxn ang="0">
                <a:pos x="106" y="6"/>
              </a:cxn>
              <a:cxn ang="0">
                <a:pos x="120" y="12"/>
              </a:cxn>
              <a:cxn ang="0">
                <a:pos x="132" y="22"/>
              </a:cxn>
              <a:cxn ang="0">
                <a:pos x="140" y="34"/>
              </a:cxn>
              <a:cxn ang="0">
                <a:pos x="148" y="46"/>
              </a:cxn>
              <a:cxn ang="0">
                <a:pos x="152" y="60"/>
              </a:cxn>
              <a:cxn ang="0">
                <a:pos x="152" y="76"/>
              </a:cxn>
            </a:cxnLst>
            <a:rect l="0" t="0" r="r" b="b"/>
            <a:pathLst>
              <a:path w="154" h="154">
                <a:moveTo>
                  <a:pt x="154" y="76"/>
                </a:moveTo>
                <a:lnTo>
                  <a:pt x="152" y="92"/>
                </a:lnTo>
                <a:lnTo>
                  <a:pt x="148" y="106"/>
                </a:lnTo>
                <a:lnTo>
                  <a:pt x="140" y="120"/>
                </a:lnTo>
                <a:lnTo>
                  <a:pt x="132" y="130"/>
                </a:lnTo>
                <a:lnTo>
                  <a:pt x="120" y="140"/>
                </a:lnTo>
                <a:lnTo>
                  <a:pt x="106" y="148"/>
                </a:lnTo>
                <a:lnTo>
                  <a:pt x="92" y="152"/>
                </a:lnTo>
                <a:lnTo>
                  <a:pt x="76" y="154"/>
                </a:lnTo>
                <a:lnTo>
                  <a:pt x="62" y="152"/>
                </a:lnTo>
                <a:lnTo>
                  <a:pt x="46" y="148"/>
                </a:lnTo>
                <a:lnTo>
                  <a:pt x="34" y="140"/>
                </a:lnTo>
                <a:lnTo>
                  <a:pt x="22" y="130"/>
                </a:lnTo>
                <a:lnTo>
                  <a:pt x="12" y="120"/>
                </a:lnTo>
                <a:lnTo>
                  <a:pt x="6" y="106"/>
                </a:lnTo>
                <a:lnTo>
                  <a:pt x="2" y="92"/>
                </a:lnTo>
                <a:lnTo>
                  <a:pt x="0" y="76"/>
                </a:lnTo>
                <a:lnTo>
                  <a:pt x="2" y="60"/>
                </a:lnTo>
                <a:lnTo>
                  <a:pt x="6" y="46"/>
                </a:lnTo>
                <a:lnTo>
                  <a:pt x="12" y="34"/>
                </a:lnTo>
                <a:lnTo>
                  <a:pt x="22" y="22"/>
                </a:lnTo>
                <a:lnTo>
                  <a:pt x="34" y="12"/>
                </a:lnTo>
                <a:lnTo>
                  <a:pt x="46" y="6"/>
                </a:lnTo>
                <a:lnTo>
                  <a:pt x="62" y="2"/>
                </a:lnTo>
                <a:lnTo>
                  <a:pt x="76" y="0"/>
                </a:lnTo>
                <a:lnTo>
                  <a:pt x="92" y="2"/>
                </a:lnTo>
                <a:lnTo>
                  <a:pt x="106" y="6"/>
                </a:lnTo>
                <a:lnTo>
                  <a:pt x="120" y="12"/>
                </a:lnTo>
                <a:lnTo>
                  <a:pt x="132" y="22"/>
                </a:lnTo>
                <a:lnTo>
                  <a:pt x="140" y="34"/>
                </a:lnTo>
                <a:lnTo>
                  <a:pt x="148" y="46"/>
                </a:lnTo>
                <a:lnTo>
                  <a:pt x="152" y="60"/>
                </a:lnTo>
                <a:lnTo>
                  <a:pt x="152" y="76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76" name="Rectangle 104"/>
          <p:cNvSpPr>
            <a:spLocks noChangeArrowheads="1"/>
          </p:cNvSpPr>
          <p:nvPr/>
        </p:nvSpPr>
        <p:spPr bwMode="auto">
          <a:xfrm>
            <a:off x="4829175" y="4160838"/>
            <a:ext cx="142875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0092C8"/>
                </a:solidFill>
                <a:latin typeface="Arial Black" pitchFamily="34" charset="0"/>
              </a:rPr>
              <a:t>2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77" name="Rectangle 105"/>
          <p:cNvSpPr>
            <a:spLocks noChangeArrowheads="1"/>
          </p:cNvSpPr>
          <p:nvPr/>
        </p:nvSpPr>
        <p:spPr bwMode="auto">
          <a:xfrm>
            <a:off x="4810125" y="4184650"/>
            <a:ext cx="320675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    Generation and propagation of</a:t>
            </a:r>
          </a:p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the action potential (AP)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5578" name="Rectangle 106"/>
          <p:cNvSpPr>
            <a:spLocks noChangeArrowheads="1"/>
          </p:cNvSpPr>
          <p:nvPr/>
        </p:nvSpPr>
        <p:spPr bwMode="auto">
          <a:xfrm>
            <a:off x="8058150" y="4192588"/>
            <a:ext cx="730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0092C8"/>
                </a:solidFill>
                <a:latin typeface="Arial Black" pitchFamily="34" charset="0"/>
              </a:rPr>
              <a:t> 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79" name="Freeform 107"/>
          <p:cNvSpPr>
            <a:spLocks/>
          </p:cNvSpPr>
          <p:nvPr/>
        </p:nvSpPr>
        <p:spPr bwMode="auto">
          <a:xfrm>
            <a:off x="4765675" y="6230938"/>
            <a:ext cx="247650" cy="244475"/>
          </a:xfrm>
          <a:custGeom>
            <a:avLst/>
            <a:gdLst/>
            <a:ahLst/>
            <a:cxnLst>
              <a:cxn ang="0">
                <a:pos x="156" y="76"/>
              </a:cxn>
              <a:cxn ang="0">
                <a:pos x="154" y="92"/>
              </a:cxn>
              <a:cxn ang="0">
                <a:pos x="150" y="106"/>
              </a:cxn>
              <a:cxn ang="0">
                <a:pos x="142" y="120"/>
              </a:cxn>
              <a:cxn ang="0">
                <a:pos x="132" y="132"/>
              </a:cxn>
              <a:cxn ang="0">
                <a:pos x="122" y="140"/>
              </a:cxn>
              <a:cxn ang="0">
                <a:pos x="108" y="148"/>
              </a:cxn>
              <a:cxn ang="0">
                <a:pos x="94" y="152"/>
              </a:cxn>
              <a:cxn ang="0">
                <a:pos x="78" y="154"/>
              </a:cxn>
              <a:cxn ang="0">
                <a:pos x="62" y="152"/>
              </a:cxn>
              <a:cxn ang="0">
                <a:pos x="48" y="148"/>
              </a:cxn>
              <a:cxn ang="0">
                <a:pos x="34" y="140"/>
              </a:cxn>
              <a:cxn ang="0">
                <a:pos x="24" y="132"/>
              </a:cxn>
              <a:cxn ang="0">
                <a:pos x="14" y="120"/>
              </a:cxn>
              <a:cxn ang="0">
                <a:pos x="6" y="106"/>
              </a:cxn>
              <a:cxn ang="0">
                <a:pos x="2" y="92"/>
              </a:cxn>
              <a:cxn ang="0">
                <a:pos x="0" y="76"/>
              </a:cxn>
              <a:cxn ang="0">
                <a:pos x="2" y="62"/>
              </a:cxn>
              <a:cxn ang="0">
                <a:pos x="6" y="46"/>
              </a:cxn>
              <a:cxn ang="0">
                <a:pos x="14" y="34"/>
              </a:cxn>
              <a:cxn ang="0">
                <a:pos x="24" y="22"/>
              </a:cxn>
              <a:cxn ang="0">
                <a:pos x="34" y="12"/>
              </a:cxn>
              <a:cxn ang="0">
                <a:pos x="48" y="6"/>
              </a:cxn>
              <a:cxn ang="0">
                <a:pos x="62" y="0"/>
              </a:cxn>
              <a:cxn ang="0">
                <a:pos x="78" y="0"/>
              </a:cxn>
              <a:cxn ang="0">
                <a:pos x="94" y="0"/>
              </a:cxn>
              <a:cxn ang="0">
                <a:pos x="108" y="6"/>
              </a:cxn>
              <a:cxn ang="0">
                <a:pos x="122" y="12"/>
              </a:cxn>
              <a:cxn ang="0">
                <a:pos x="132" y="22"/>
              </a:cxn>
              <a:cxn ang="0">
                <a:pos x="142" y="34"/>
              </a:cxn>
              <a:cxn ang="0">
                <a:pos x="150" y="46"/>
              </a:cxn>
              <a:cxn ang="0">
                <a:pos x="154" y="62"/>
              </a:cxn>
              <a:cxn ang="0">
                <a:pos x="154" y="76"/>
              </a:cxn>
              <a:cxn ang="0">
                <a:pos x="156" y="76"/>
              </a:cxn>
            </a:cxnLst>
            <a:rect l="0" t="0" r="r" b="b"/>
            <a:pathLst>
              <a:path w="156" h="154">
                <a:moveTo>
                  <a:pt x="156" y="76"/>
                </a:moveTo>
                <a:lnTo>
                  <a:pt x="154" y="92"/>
                </a:lnTo>
                <a:lnTo>
                  <a:pt x="150" y="106"/>
                </a:lnTo>
                <a:lnTo>
                  <a:pt x="142" y="120"/>
                </a:lnTo>
                <a:lnTo>
                  <a:pt x="132" y="132"/>
                </a:lnTo>
                <a:lnTo>
                  <a:pt x="122" y="140"/>
                </a:lnTo>
                <a:lnTo>
                  <a:pt x="108" y="148"/>
                </a:lnTo>
                <a:lnTo>
                  <a:pt x="94" y="152"/>
                </a:lnTo>
                <a:lnTo>
                  <a:pt x="78" y="154"/>
                </a:lnTo>
                <a:lnTo>
                  <a:pt x="62" y="152"/>
                </a:lnTo>
                <a:lnTo>
                  <a:pt x="48" y="148"/>
                </a:lnTo>
                <a:lnTo>
                  <a:pt x="34" y="140"/>
                </a:lnTo>
                <a:lnTo>
                  <a:pt x="24" y="132"/>
                </a:lnTo>
                <a:lnTo>
                  <a:pt x="14" y="120"/>
                </a:lnTo>
                <a:lnTo>
                  <a:pt x="6" y="106"/>
                </a:lnTo>
                <a:lnTo>
                  <a:pt x="2" y="92"/>
                </a:lnTo>
                <a:lnTo>
                  <a:pt x="0" y="76"/>
                </a:lnTo>
                <a:lnTo>
                  <a:pt x="2" y="62"/>
                </a:lnTo>
                <a:lnTo>
                  <a:pt x="6" y="46"/>
                </a:lnTo>
                <a:lnTo>
                  <a:pt x="14" y="34"/>
                </a:lnTo>
                <a:lnTo>
                  <a:pt x="24" y="22"/>
                </a:lnTo>
                <a:lnTo>
                  <a:pt x="34" y="12"/>
                </a:lnTo>
                <a:lnTo>
                  <a:pt x="48" y="6"/>
                </a:lnTo>
                <a:lnTo>
                  <a:pt x="62" y="0"/>
                </a:lnTo>
                <a:lnTo>
                  <a:pt x="78" y="0"/>
                </a:lnTo>
                <a:lnTo>
                  <a:pt x="94" y="0"/>
                </a:lnTo>
                <a:lnTo>
                  <a:pt x="108" y="6"/>
                </a:lnTo>
                <a:lnTo>
                  <a:pt x="122" y="12"/>
                </a:lnTo>
                <a:lnTo>
                  <a:pt x="132" y="22"/>
                </a:lnTo>
                <a:lnTo>
                  <a:pt x="142" y="34"/>
                </a:lnTo>
                <a:lnTo>
                  <a:pt x="150" y="46"/>
                </a:lnTo>
                <a:lnTo>
                  <a:pt x="154" y="62"/>
                </a:lnTo>
                <a:lnTo>
                  <a:pt x="154" y="76"/>
                </a:lnTo>
                <a:lnTo>
                  <a:pt x="156" y="7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80" name="Freeform 108"/>
          <p:cNvSpPr>
            <a:spLocks/>
          </p:cNvSpPr>
          <p:nvPr/>
        </p:nvSpPr>
        <p:spPr bwMode="auto">
          <a:xfrm>
            <a:off x="4765675" y="6230938"/>
            <a:ext cx="247650" cy="244475"/>
          </a:xfrm>
          <a:custGeom>
            <a:avLst/>
            <a:gdLst/>
            <a:ahLst/>
            <a:cxnLst>
              <a:cxn ang="0">
                <a:pos x="156" y="76"/>
              </a:cxn>
              <a:cxn ang="0">
                <a:pos x="154" y="92"/>
              </a:cxn>
              <a:cxn ang="0">
                <a:pos x="150" y="106"/>
              </a:cxn>
              <a:cxn ang="0">
                <a:pos x="142" y="120"/>
              </a:cxn>
              <a:cxn ang="0">
                <a:pos x="132" y="132"/>
              </a:cxn>
              <a:cxn ang="0">
                <a:pos x="122" y="140"/>
              </a:cxn>
              <a:cxn ang="0">
                <a:pos x="108" y="148"/>
              </a:cxn>
              <a:cxn ang="0">
                <a:pos x="94" y="152"/>
              </a:cxn>
              <a:cxn ang="0">
                <a:pos x="78" y="154"/>
              </a:cxn>
              <a:cxn ang="0">
                <a:pos x="62" y="152"/>
              </a:cxn>
              <a:cxn ang="0">
                <a:pos x="48" y="148"/>
              </a:cxn>
              <a:cxn ang="0">
                <a:pos x="34" y="140"/>
              </a:cxn>
              <a:cxn ang="0">
                <a:pos x="24" y="132"/>
              </a:cxn>
              <a:cxn ang="0">
                <a:pos x="14" y="120"/>
              </a:cxn>
              <a:cxn ang="0">
                <a:pos x="6" y="106"/>
              </a:cxn>
              <a:cxn ang="0">
                <a:pos x="2" y="92"/>
              </a:cxn>
              <a:cxn ang="0">
                <a:pos x="0" y="76"/>
              </a:cxn>
              <a:cxn ang="0">
                <a:pos x="2" y="62"/>
              </a:cxn>
              <a:cxn ang="0">
                <a:pos x="6" y="46"/>
              </a:cxn>
              <a:cxn ang="0">
                <a:pos x="14" y="34"/>
              </a:cxn>
              <a:cxn ang="0">
                <a:pos x="24" y="22"/>
              </a:cxn>
              <a:cxn ang="0">
                <a:pos x="34" y="12"/>
              </a:cxn>
              <a:cxn ang="0">
                <a:pos x="48" y="6"/>
              </a:cxn>
              <a:cxn ang="0">
                <a:pos x="62" y="0"/>
              </a:cxn>
              <a:cxn ang="0">
                <a:pos x="78" y="0"/>
              </a:cxn>
              <a:cxn ang="0">
                <a:pos x="94" y="0"/>
              </a:cxn>
              <a:cxn ang="0">
                <a:pos x="108" y="6"/>
              </a:cxn>
              <a:cxn ang="0">
                <a:pos x="122" y="12"/>
              </a:cxn>
              <a:cxn ang="0">
                <a:pos x="132" y="22"/>
              </a:cxn>
              <a:cxn ang="0">
                <a:pos x="142" y="34"/>
              </a:cxn>
              <a:cxn ang="0">
                <a:pos x="150" y="46"/>
              </a:cxn>
              <a:cxn ang="0">
                <a:pos x="154" y="62"/>
              </a:cxn>
              <a:cxn ang="0">
                <a:pos x="154" y="76"/>
              </a:cxn>
            </a:cxnLst>
            <a:rect l="0" t="0" r="r" b="b"/>
            <a:pathLst>
              <a:path w="156" h="154">
                <a:moveTo>
                  <a:pt x="156" y="76"/>
                </a:moveTo>
                <a:lnTo>
                  <a:pt x="154" y="92"/>
                </a:lnTo>
                <a:lnTo>
                  <a:pt x="150" y="106"/>
                </a:lnTo>
                <a:lnTo>
                  <a:pt x="142" y="120"/>
                </a:lnTo>
                <a:lnTo>
                  <a:pt x="132" y="132"/>
                </a:lnTo>
                <a:lnTo>
                  <a:pt x="122" y="140"/>
                </a:lnTo>
                <a:lnTo>
                  <a:pt x="108" y="148"/>
                </a:lnTo>
                <a:lnTo>
                  <a:pt x="94" y="152"/>
                </a:lnTo>
                <a:lnTo>
                  <a:pt x="78" y="154"/>
                </a:lnTo>
                <a:lnTo>
                  <a:pt x="62" y="152"/>
                </a:lnTo>
                <a:lnTo>
                  <a:pt x="48" y="148"/>
                </a:lnTo>
                <a:lnTo>
                  <a:pt x="34" y="140"/>
                </a:lnTo>
                <a:lnTo>
                  <a:pt x="24" y="132"/>
                </a:lnTo>
                <a:lnTo>
                  <a:pt x="14" y="120"/>
                </a:lnTo>
                <a:lnTo>
                  <a:pt x="6" y="106"/>
                </a:lnTo>
                <a:lnTo>
                  <a:pt x="2" y="92"/>
                </a:lnTo>
                <a:lnTo>
                  <a:pt x="0" y="76"/>
                </a:lnTo>
                <a:lnTo>
                  <a:pt x="2" y="62"/>
                </a:lnTo>
                <a:lnTo>
                  <a:pt x="6" y="46"/>
                </a:lnTo>
                <a:lnTo>
                  <a:pt x="14" y="34"/>
                </a:lnTo>
                <a:lnTo>
                  <a:pt x="24" y="22"/>
                </a:lnTo>
                <a:lnTo>
                  <a:pt x="34" y="12"/>
                </a:lnTo>
                <a:lnTo>
                  <a:pt x="48" y="6"/>
                </a:lnTo>
                <a:lnTo>
                  <a:pt x="62" y="0"/>
                </a:lnTo>
                <a:lnTo>
                  <a:pt x="78" y="0"/>
                </a:lnTo>
                <a:lnTo>
                  <a:pt x="94" y="0"/>
                </a:lnTo>
                <a:lnTo>
                  <a:pt x="108" y="6"/>
                </a:lnTo>
                <a:lnTo>
                  <a:pt x="122" y="12"/>
                </a:lnTo>
                <a:lnTo>
                  <a:pt x="132" y="22"/>
                </a:lnTo>
                <a:lnTo>
                  <a:pt x="142" y="34"/>
                </a:lnTo>
                <a:lnTo>
                  <a:pt x="150" y="46"/>
                </a:lnTo>
                <a:lnTo>
                  <a:pt x="154" y="62"/>
                </a:lnTo>
                <a:lnTo>
                  <a:pt x="154" y="76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81" name="Rectangle 109"/>
          <p:cNvSpPr>
            <a:spLocks noChangeArrowheads="1"/>
          </p:cNvSpPr>
          <p:nvPr/>
        </p:nvSpPr>
        <p:spPr bwMode="auto">
          <a:xfrm>
            <a:off x="4826000" y="6205538"/>
            <a:ext cx="142875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0092C8"/>
                </a:solidFill>
                <a:latin typeface="Arial Black" pitchFamily="34" charset="0"/>
              </a:rPr>
              <a:t>3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05582" name="Rectangle 110"/>
          <p:cNvSpPr>
            <a:spLocks noChangeArrowheads="1"/>
          </p:cNvSpPr>
          <p:nvPr/>
        </p:nvSpPr>
        <p:spPr bwMode="auto">
          <a:xfrm>
            <a:off x="5076825" y="6237288"/>
            <a:ext cx="140493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Repolarization</a:t>
            </a:r>
            <a:endParaRPr lang="en-US" sz="1400">
              <a:latin typeface="Arial" pitchFamily="34" charset="0"/>
            </a:endParaRPr>
          </a:p>
        </p:txBody>
      </p:sp>
      <p:sp>
        <p:nvSpPr>
          <p:cNvPr id="105583" name="Freeform 111"/>
          <p:cNvSpPr>
            <a:spLocks/>
          </p:cNvSpPr>
          <p:nvPr/>
        </p:nvSpPr>
        <p:spPr bwMode="auto">
          <a:xfrm>
            <a:off x="1563688" y="5094288"/>
            <a:ext cx="244475" cy="244475"/>
          </a:xfrm>
          <a:custGeom>
            <a:avLst/>
            <a:gdLst/>
            <a:ahLst/>
            <a:cxnLst>
              <a:cxn ang="0">
                <a:pos x="154" y="78"/>
              </a:cxn>
              <a:cxn ang="0">
                <a:pos x="152" y="94"/>
              </a:cxn>
              <a:cxn ang="0">
                <a:pos x="148" y="108"/>
              </a:cxn>
              <a:cxn ang="0">
                <a:pos x="142" y="120"/>
              </a:cxn>
              <a:cxn ang="0">
                <a:pos x="132" y="132"/>
              </a:cxn>
              <a:cxn ang="0">
                <a:pos x="120" y="142"/>
              </a:cxn>
              <a:cxn ang="0">
                <a:pos x="108" y="148"/>
              </a:cxn>
              <a:cxn ang="0">
                <a:pos x="92" y="152"/>
              </a:cxn>
              <a:cxn ang="0">
                <a:pos x="78" y="154"/>
              </a:cxn>
              <a:cxn ang="0">
                <a:pos x="62" y="152"/>
              </a:cxn>
              <a:cxn ang="0">
                <a:pos x="48" y="148"/>
              </a:cxn>
              <a:cxn ang="0">
                <a:pos x="34" y="142"/>
              </a:cxn>
              <a:cxn ang="0">
                <a:pos x="22" y="132"/>
              </a:cxn>
              <a:cxn ang="0">
                <a:pos x="14" y="120"/>
              </a:cxn>
              <a:cxn ang="0">
                <a:pos x="6" y="108"/>
              </a:cxn>
              <a:cxn ang="0">
                <a:pos x="2" y="94"/>
              </a:cxn>
              <a:cxn ang="0">
                <a:pos x="0" y="78"/>
              </a:cxn>
              <a:cxn ang="0">
                <a:pos x="2" y="62"/>
              </a:cxn>
              <a:cxn ang="0">
                <a:pos x="6" y="48"/>
              </a:cxn>
              <a:cxn ang="0">
                <a:pos x="14" y="34"/>
              </a:cxn>
              <a:cxn ang="0">
                <a:pos x="22" y="22"/>
              </a:cxn>
              <a:cxn ang="0">
                <a:pos x="34" y="14"/>
              </a:cxn>
              <a:cxn ang="0">
                <a:pos x="48" y="6"/>
              </a:cxn>
              <a:cxn ang="0">
                <a:pos x="62" y="2"/>
              </a:cxn>
              <a:cxn ang="0">
                <a:pos x="78" y="0"/>
              </a:cxn>
              <a:cxn ang="0">
                <a:pos x="92" y="2"/>
              </a:cxn>
              <a:cxn ang="0">
                <a:pos x="108" y="6"/>
              </a:cxn>
              <a:cxn ang="0">
                <a:pos x="120" y="14"/>
              </a:cxn>
              <a:cxn ang="0">
                <a:pos x="132" y="22"/>
              </a:cxn>
              <a:cxn ang="0">
                <a:pos x="142" y="34"/>
              </a:cxn>
              <a:cxn ang="0">
                <a:pos x="148" y="48"/>
              </a:cxn>
              <a:cxn ang="0">
                <a:pos x="152" y="62"/>
              </a:cxn>
              <a:cxn ang="0">
                <a:pos x="152" y="78"/>
              </a:cxn>
              <a:cxn ang="0">
                <a:pos x="154" y="78"/>
              </a:cxn>
            </a:cxnLst>
            <a:rect l="0" t="0" r="r" b="b"/>
            <a:pathLst>
              <a:path w="154" h="154">
                <a:moveTo>
                  <a:pt x="154" y="78"/>
                </a:moveTo>
                <a:lnTo>
                  <a:pt x="152" y="94"/>
                </a:lnTo>
                <a:lnTo>
                  <a:pt x="148" y="108"/>
                </a:lnTo>
                <a:lnTo>
                  <a:pt x="142" y="120"/>
                </a:lnTo>
                <a:lnTo>
                  <a:pt x="132" y="132"/>
                </a:lnTo>
                <a:lnTo>
                  <a:pt x="120" y="142"/>
                </a:lnTo>
                <a:lnTo>
                  <a:pt x="108" y="148"/>
                </a:lnTo>
                <a:lnTo>
                  <a:pt x="92" y="152"/>
                </a:lnTo>
                <a:lnTo>
                  <a:pt x="78" y="154"/>
                </a:lnTo>
                <a:lnTo>
                  <a:pt x="62" y="152"/>
                </a:lnTo>
                <a:lnTo>
                  <a:pt x="48" y="148"/>
                </a:lnTo>
                <a:lnTo>
                  <a:pt x="34" y="142"/>
                </a:lnTo>
                <a:lnTo>
                  <a:pt x="22" y="132"/>
                </a:lnTo>
                <a:lnTo>
                  <a:pt x="14" y="120"/>
                </a:lnTo>
                <a:lnTo>
                  <a:pt x="6" y="108"/>
                </a:lnTo>
                <a:lnTo>
                  <a:pt x="2" y="94"/>
                </a:lnTo>
                <a:lnTo>
                  <a:pt x="0" y="78"/>
                </a:lnTo>
                <a:lnTo>
                  <a:pt x="2" y="62"/>
                </a:lnTo>
                <a:lnTo>
                  <a:pt x="6" y="48"/>
                </a:lnTo>
                <a:lnTo>
                  <a:pt x="14" y="34"/>
                </a:lnTo>
                <a:lnTo>
                  <a:pt x="22" y="22"/>
                </a:lnTo>
                <a:lnTo>
                  <a:pt x="34" y="14"/>
                </a:lnTo>
                <a:lnTo>
                  <a:pt x="48" y="6"/>
                </a:lnTo>
                <a:lnTo>
                  <a:pt x="62" y="2"/>
                </a:lnTo>
                <a:lnTo>
                  <a:pt x="78" y="0"/>
                </a:lnTo>
                <a:lnTo>
                  <a:pt x="92" y="2"/>
                </a:lnTo>
                <a:lnTo>
                  <a:pt x="108" y="6"/>
                </a:lnTo>
                <a:lnTo>
                  <a:pt x="120" y="14"/>
                </a:lnTo>
                <a:lnTo>
                  <a:pt x="132" y="22"/>
                </a:lnTo>
                <a:lnTo>
                  <a:pt x="142" y="34"/>
                </a:lnTo>
                <a:lnTo>
                  <a:pt x="148" y="48"/>
                </a:lnTo>
                <a:lnTo>
                  <a:pt x="152" y="62"/>
                </a:lnTo>
                <a:lnTo>
                  <a:pt x="152" y="78"/>
                </a:lnTo>
                <a:lnTo>
                  <a:pt x="154" y="7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84" name="Freeform 112"/>
          <p:cNvSpPr>
            <a:spLocks/>
          </p:cNvSpPr>
          <p:nvPr/>
        </p:nvSpPr>
        <p:spPr bwMode="auto">
          <a:xfrm>
            <a:off x="1563688" y="5094288"/>
            <a:ext cx="244475" cy="244475"/>
          </a:xfrm>
          <a:custGeom>
            <a:avLst/>
            <a:gdLst/>
            <a:ahLst/>
            <a:cxnLst>
              <a:cxn ang="0">
                <a:pos x="154" y="78"/>
              </a:cxn>
              <a:cxn ang="0">
                <a:pos x="152" y="94"/>
              </a:cxn>
              <a:cxn ang="0">
                <a:pos x="148" y="108"/>
              </a:cxn>
              <a:cxn ang="0">
                <a:pos x="142" y="120"/>
              </a:cxn>
              <a:cxn ang="0">
                <a:pos x="132" y="132"/>
              </a:cxn>
              <a:cxn ang="0">
                <a:pos x="120" y="142"/>
              </a:cxn>
              <a:cxn ang="0">
                <a:pos x="108" y="148"/>
              </a:cxn>
              <a:cxn ang="0">
                <a:pos x="92" y="152"/>
              </a:cxn>
              <a:cxn ang="0">
                <a:pos x="78" y="154"/>
              </a:cxn>
              <a:cxn ang="0">
                <a:pos x="62" y="152"/>
              </a:cxn>
              <a:cxn ang="0">
                <a:pos x="48" y="148"/>
              </a:cxn>
              <a:cxn ang="0">
                <a:pos x="34" y="142"/>
              </a:cxn>
              <a:cxn ang="0">
                <a:pos x="22" y="132"/>
              </a:cxn>
              <a:cxn ang="0">
                <a:pos x="14" y="120"/>
              </a:cxn>
              <a:cxn ang="0">
                <a:pos x="6" y="108"/>
              </a:cxn>
              <a:cxn ang="0">
                <a:pos x="2" y="94"/>
              </a:cxn>
              <a:cxn ang="0">
                <a:pos x="0" y="78"/>
              </a:cxn>
              <a:cxn ang="0">
                <a:pos x="2" y="62"/>
              </a:cxn>
              <a:cxn ang="0">
                <a:pos x="6" y="48"/>
              </a:cxn>
              <a:cxn ang="0">
                <a:pos x="14" y="34"/>
              </a:cxn>
              <a:cxn ang="0">
                <a:pos x="22" y="22"/>
              </a:cxn>
              <a:cxn ang="0">
                <a:pos x="34" y="14"/>
              </a:cxn>
              <a:cxn ang="0">
                <a:pos x="48" y="6"/>
              </a:cxn>
              <a:cxn ang="0">
                <a:pos x="62" y="2"/>
              </a:cxn>
              <a:cxn ang="0">
                <a:pos x="78" y="0"/>
              </a:cxn>
              <a:cxn ang="0">
                <a:pos x="92" y="2"/>
              </a:cxn>
              <a:cxn ang="0">
                <a:pos x="108" y="6"/>
              </a:cxn>
              <a:cxn ang="0">
                <a:pos x="120" y="14"/>
              </a:cxn>
              <a:cxn ang="0">
                <a:pos x="132" y="22"/>
              </a:cxn>
              <a:cxn ang="0">
                <a:pos x="142" y="34"/>
              </a:cxn>
              <a:cxn ang="0">
                <a:pos x="148" y="48"/>
              </a:cxn>
              <a:cxn ang="0">
                <a:pos x="152" y="62"/>
              </a:cxn>
              <a:cxn ang="0">
                <a:pos x="152" y="78"/>
              </a:cxn>
            </a:cxnLst>
            <a:rect l="0" t="0" r="r" b="b"/>
            <a:pathLst>
              <a:path w="154" h="154">
                <a:moveTo>
                  <a:pt x="154" y="78"/>
                </a:moveTo>
                <a:lnTo>
                  <a:pt x="152" y="94"/>
                </a:lnTo>
                <a:lnTo>
                  <a:pt x="148" y="108"/>
                </a:lnTo>
                <a:lnTo>
                  <a:pt x="142" y="120"/>
                </a:lnTo>
                <a:lnTo>
                  <a:pt x="132" y="132"/>
                </a:lnTo>
                <a:lnTo>
                  <a:pt x="120" y="142"/>
                </a:lnTo>
                <a:lnTo>
                  <a:pt x="108" y="148"/>
                </a:lnTo>
                <a:lnTo>
                  <a:pt x="92" y="152"/>
                </a:lnTo>
                <a:lnTo>
                  <a:pt x="78" y="154"/>
                </a:lnTo>
                <a:lnTo>
                  <a:pt x="62" y="152"/>
                </a:lnTo>
                <a:lnTo>
                  <a:pt x="48" y="148"/>
                </a:lnTo>
                <a:lnTo>
                  <a:pt x="34" y="142"/>
                </a:lnTo>
                <a:lnTo>
                  <a:pt x="22" y="132"/>
                </a:lnTo>
                <a:lnTo>
                  <a:pt x="14" y="120"/>
                </a:lnTo>
                <a:lnTo>
                  <a:pt x="6" y="108"/>
                </a:lnTo>
                <a:lnTo>
                  <a:pt x="2" y="94"/>
                </a:lnTo>
                <a:lnTo>
                  <a:pt x="0" y="78"/>
                </a:lnTo>
                <a:lnTo>
                  <a:pt x="2" y="62"/>
                </a:lnTo>
                <a:lnTo>
                  <a:pt x="6" y="48"/>
                </a:lnTo>
                <a:lnTo>
                  <a:pt x="14" y="34"/>
                </a:lnTo>
                <a:lnTo>
                  <a:pt x="22" y="22"/>
                </a:lnTo>
                <a:lnTo>
                  <a:pt x="34" y="14"/>
                </a:lnTo>
                <a:lnTo>
                  <a:pt x="48" y="6"/>
                </a:lnTo>
                <a:lnTo>
                  <a:pt x="62" y="2"/>
                </a:lnTo>
                <a:lnTo>
                  <a:pt x="78" y="0"/>
                </a:lnTo>
                <a:lnTo>
                  <a:pt x="92" y="2"/>
                </a:lnTo>
                <a:lnTo>
                  <a:pt x="108" y="6"/>
                </a:lnTo>
                <a:lnTo>
                  <a:pt x="120" y="14"/>
                </a:lnTo>
                <a:lnTo>
                  <a:pt x="132" y="22"/>
                </a:lnTo>
                <a:lnTo>
                  <a:pt x="142" y="34"/>
                </a:lnTo>
                <a:lnTo>
                  <a:pt x="148" y="48"/>
                </a:lnTo>
                <a:lnTo>
                  <a:pt x="152" y="62"/>
                </a:lnTo>
                <a:lnTo>
                  <a:pt x="152" y="78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85" name="Rectangle 113"/>
          <p:cNvSpPr>
            <a:spLocks noChangeArrowheads="1"/>
          </p:cNvSpPr>
          <p:nvPr/>
        </p:nvSpPr>
        <p:spPr bwMode="auto">
          <a:xfrm>
            <a:off x="1616075" y="5072063"/>
            <a:ext cx="1270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5586" name="Rectangle 114"/>
          <p:cNvSpPr>
            <a:spLocks noChangeArrowheads="1"/>
          </p:cNvSpPr>
          <p:nvPr/>
        </p:nvSpPr>
        <p:spPr bwMode="auto">
          <a:xfrm>
            <a:off x="1611313" y="5095875"/>
            <a:ext cx="2332037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    Local depolarization: </a:t>
            </a:r>
          </a:p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generation of the end </a:t>
            </a:r>
          </a:p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plate potential on the </a:t>
            </a:r>
          </a:p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sarcolemma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105587" name="Rectangle 115"/>
          <p:cNvSpPr>
            <a:spLocks noChangeArrowheads="1"/>
          </p:cNvSpPr>
          <p:nvPr/>
        </p:nvSpPr>
        <p:spPr bwMode="auto">
          <a:xfrm>
            <a:off x="6111875" y="6075363"/>
            <a:ext cx="195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588" name="Rectangle 116"/>
          <p:cNvSpPr>
            <a:spLocks noChangeArrowheads="1"/>
          </p:cNvSpPr>
          <p:nvPr/>
        </p:nvSpPr>
        <p:spPr bwMode="auto">
          <a:xfrm>
            <a:off x="3681413" y="3795713"/>
            <a:ext cx="1952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589" name="Rectangle 117"/>
          <p:cNvSpPr>
            <a:spLocks noChangeArrowheads="1"/>
          </p:cNvSpPr>
          <p:nvPr/>
        </p:nvSpPr>
        <p:spPr bwMode="auto">
          <a:xfrm>
            <a:off x="3328988" y="3724275"/>
            <a:ext cx="2936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590" name="Rectangle 118"/>
          <p:cNvSpPr>
            <a:spLocks noChangeArrowheads="1"/>
          </p:cNvSpPr>
          <p:nvPr/>
        </p:nvSpPr>
        <p:spPr bwMode="auto">
          <a:xfrm>
            <a:off x="2052638" y="4100513"/>
            <a:ext cx="1952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591" name="Rectangle 119"/>
          <p:cNvSpPr>
            <a:spLocks noChangeArrowheads="1"/>
          </p:cNvSpPr>
          <p:nvPr/>
        </p:nvSpPr>
        <p:spPr bwMode="auto">
          <a:xfrm>
            <a:off x="1716088" y="4094163"/>
            <a:ext cx="2936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592" name="Rectangle 120"/>
          <p:cNvSpPr>
            <a:spLocks noChangeArrowheads="1"/>
          </p:cNvSpPr>
          <p:nvPr/>
        </p:nvSpPr>
        <p:spPr bwMode="auto">
          <a:xfrm rot="-1193684">
            <a:off x="3948113" y="4819650"/>
            <a:ext cx="952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W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593" name="Rectangle 121"/>
          <p:cNvSpPr>
            <a:spLocks noChangeArrowheads="1"/>
          </p:cNvSpPr>
          <p:nvPr/>
        </p:nvSpPr>
        <p:spPr bwMode="auto">
          <a:xfrm rot="-1193684">
            <a:off x="4038600" y="4802188"/>
            <a:ext cx="571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594" name="Rectangle 122"/>
          <p:cNvSpPr>
            <a:spLocks noChangeArrowheads="1"/>
          </p:cNvSpPr>
          <p:nvPr/>
        </p:nvSpPr>
        <p:spPr bwMode="auto">
          <a:xfrm rot="20100000">
            <a:off x="4089400" y="4776788"/>
            <a:ext cx="571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v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595" name="Rectangle 123"/>
          <p:cNvSpPr>
            <a:spLocks noChangeArrowheads="1"/>
          </p:cNvSpPr>
          <p:nvPr/>
        </p:nvSpPr>
        <p:spPr bwMode="auto">
          <a:xfrm rot="19800000">
            <a:off x="4132263" y="4737100"/>
            <a:ext cx="571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e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596" name="Rectangle 124"/>
          <p:cNvSpPr>
            <a:spLocks noChangeArrowheads="1"/>
          </p:cNvSpPr>
          <p:nvPr/>
        </p:nvSpPr>
        <p:spPr bwMode="auto">
          <a:xfrm rot="18600000">
            <a:off x="4189412" y="4687888"/>
            <a:ext cx="6191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597" name="Rectangle 125"/>
          <p:cNvSpPr>
            <a:spLocks noChangeArrowheads="1"/>
          </p:cNvSpPr>
          <p:nvPr/>
        </p:nvSpPr>
        <p:spPr bwMode="auto">
          <a:xfrm rot="18300000">
            <a:off x="4235450" y="4649788"/>
            <a:ext cx="3333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f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598" name="Rectangle 126"/>
          <p:cNvSpPr>
            <a:spLocks noChangeArrowheads="1"/>
          </p:cNvSpPr>
          <p:nvPr/>
        </p:nvSpPr>
        <p:spPr bwMode="auto">
          <a:xfrm rot="18000000">
            <a:off x="4257676" y="4581525"/>
            <a:ext cx="6191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d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599" name="Rectangle 127"/>
          <p:cNvSpPr>
            <a:spLocks noChangeArrowheads="1"/>
          </p:cNvSpPr>
          <p:nvPr/>
        </p:nvSpPr>
        <p:spPr bwMode="auto">
          <a:xfrm rot="17820000">
            <a:off x="4290219" y="4534694"/>
            <a:ext cx="571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e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00" name="Rectangle 128"/>
          <p:cNvSpPr>
            <a:spLocks noChangeArrowheads="1"/>
          </p:cNvSpPr>
          <p:nvPr/>
        </p:nvSpPr>
        <p:spPr bwMode="auto">
          <a:xfrm rot="17700000">
            <a:off x="4316413" y="4473575"/>
            <a:ext cx="619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p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01" name="Rectangle 129"/>
          <p:cNvSpPr>
            <a:spLocks noChangeArrowheads="1"/>
          </p:cNvSpPr>
          <p:nvPr/>
        </p:nvSpPr>
        <p:spPr bwMode="auto">
          <a:xfrm rot="17700000">
            <a:off x="4335463" y="4416425"/>
            <a:ext cx="619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02" name="Rectangle 130"/>
          <p:cNvSpPr>
            <a:spLocks noChangeArrowheads="1"/>
          </p:cNvSpPr>
          <p:nvPr/>
        </p:nvSpPr>
        <p:spPr bwMode="auto">
          <a:xfrm rot="17700000">
            <a:off x="4368006" y="4369594"/>
            <a:ext cx="28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l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03" name="Rectangle 131"/>
          <p:cNvSpPr>
            <a:spLocks noChangeArrowheads="1"/>
          </p:cNvSpPr>
          <p:nvPr/>
        </p:nvSpPr>
        <p:spPr bwMode="auto">
          <a:xfrm rot="17520000">
            <a:off x="4371182" y="4328319"/>
            <a:ext cx="571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04" name="Rectangle 132"/>
          <p:cNvSpPr>
            <a:spLocks noChangeArrowheads="1"/>
          </p:cNvSpPr>
          <p:nvPr/>
        </p:nvSpPr>
        <p:spPr bwMode="auto">
          <a:xfrm rot="17700000">
            <a:off x="4398963" y="4279900"/>
            <a:ext cx="396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r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05" name="Rectangle 133"/>
          <p:cNvSpPr>
            <a:spLocks noChangeArrowheads="1"/>
          </p:cNvSpPr>
          <p:nvPr/>
        </p:nvSpPr>
        <p:spPr bwMode="auto">
          <a:xfrm rot="17760000">
            <a:off x="4418806" y="4248944"/>
            <a:ext cx="28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i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06" name="Rectangle 134"/>
          <p:cNvSpPr>
            <a:spLocks noChangeArrowheads="1"/>
          </p:cNvSpPr>
          <p:nvPr/>
        </p:nvSpPr>
        <p:spPr bwMode="auto">
          <a:xfrm rot="17880000">
            <a:off x="4425157" y="4209256"/>
            <a:ext cx="50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z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07" name="Rectangle 135"/>
          <p:cNvSpPr>
            <a:spLocks noChangeArrowheads="1"/>
          </p:cNvSpPr>
          <p:nvPr/>
        </p:nvSpPr>
        <p:spPr bwMode="auto">
          <a:xfrm rot="18060000">
            <a:off x="4445794" y="4158456"/>
            <a:ext cx="571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a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08" name="Rectangle 136"/>
          <p:cNvSpPr>
            <a:spLocks noChangeArrowheads="1"/>
          </p:cNvSpPr>
          <p:nvPr/>
        </p:nvSpPr>
        <p:spPr bwMode="auto">
          <a:xfrm rot="18180000">
            <a:off x="4486275" y="4114800"/>
            <a:ext cx="333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t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09" name="Rectangle 137"/>
          <p:cNvSpPr>
            <a:spLocks noChangeArrowheads="1"/>
          </p:cNvSpPr>
          <p:nvPr/>
        </p:nvSpPr>
        <p:spPr bwMode="auto">
          <a:xfrm rot="18300000">
            <a:off x="4510881" y="4087019"/>
            <a:ext cx="28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i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10" name="Rectangle 138"/>
          <p:cNvSpPr>
            <a:spLocks noChangeArrowheads="1"/>
          </p:cNvSpPr>
          <p:nvPr/>
        </p:nvSpPr>
        <p:spPr bwMode="auto">
          <a:xfrm rot="18480000">
            <a:off x="4522787" y="4049713"/>
            <a:ext cx="6191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o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11" name="Rectangle 139"/>
          <p:cNvSpPr>
            <a:spLocks noChangeArrowheads="1"/>
          </p:cNvSpPr>
          <p:nvPr/>
        </p:nvSpPr>
        <p:spPr bwMode="auto">
          <a:xfrm rot="18900000">
            <a:off x="4579938" y="4000500"/>
            <a:ext cx="619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Arial" pitchFamily="34" charset="0"/>
              </a:rPr>
              <a:t>n</a:t>
            </a:r>
            <a:endParaRPr lang="en-US" sz="800" b="1">
              <a:latin typeface="Arial" pitchFamily="34" charset="0"/>
            </a:endParaRPr>
          </a:p>
        </p:txBody>
      </p:sp>
      <p:sp>
        <p:nvSpPr>
          <p:cNvPr id="105612" name="Rectangle 140"/>
          <p:cNvSpPr>
            <a:spLocks noChangeArrowheads="1"/>
          </p:cNvSpPr>
          <p:nvPr/>
        </p:nvSpPr>
        <p:spPr bwMode="auto">
          <a:xfrm>
            <a:off x="5375275" y="4792663"/>
            <a:ext cx="9334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Closed Na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105613" name="Rectangle 141"/>
          <p:cNvSpPr>
            <a:spLocks noChangeArrowheads="1"/>
          </p:cNvSpPr>
          <p:nvPr/>
        </p:nvSpPr>
        <p:spPr bwMode="auto">
          <a:xfrm>
            <a:off x="6429375" y="4792663"/>
            <a:ext cx="6985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Open K</a:t>
            </a:r>
            <a:r>
              <a:rPr lang="en-US" sz="1400" b="1" baseline="30000">
                <a:solidFill>
                  <a:srgbClr val="231F20"/>
                </a:solidFill>
                <a:latin typeface="Arial" pitchFamily="34" charset="0"/>
              </a:rPr>
              <a:t>+</a:t>
            </a:r>
            <a:endParaRPr lang="en-US" sz="1400" b="1">
              <a:solidFill>
                <a:srgbClr val="231F20"/>
              </a:solidFill>
              <a:latin typeface="Arial" pitchFamily="34" charset="0"/>
            </a:endParaRPr>
          </a:p>
          <a:p>
            <a:r>
              <a:rPr lang="en-US" sz="1400" b="1">
                <a:solidFill>
                  <a:srgbClr val="231F20"/>
                </a:solidFill>
                <a:latin typeface="Arial" pitchFamily="34" charset="0"/>
              </a:rPr>
              <a:t>Channel</a:t>
            </a:r>
            <a:endParaRPr lang="en-US" sz="14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ChangeArrowheads="1"/>
          </p:cNvSpPr>
          <p:nvPr/>
        </p:nvSpPr>
        <p:spPr bwMode="auto">
          <a:xfrm>
            <a:off x="8154988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9.10</a:t>
            </a:r>
          </a:p>
        </p:txBody>
      </p:sp>
      <p:pic>
        <p:nvPicPr>
          <p:cNvPr id="73737" name="Picture 9"/>
          <p:cNvPicPr>
            <a:picLocks noChangeAspect="1" noChangeArrowheads="1"/>
          </p:cNvPicPr>
          <p:nvPr/>
        </p:nvPicPr>
        <p:blipFill>
          <a:blip r:embed="rId2" cstate="print"/>
          <a:srcRect t="6638"/>
          <a:stretch>
            <a:fillRect/>
          </a:stretch>
        </p:blipFill>
        <p:spPr bwMode="auto">
          <a:xfrm>
            <a:off x="477838" y="474663"/>
            <a:ext cx="8326437" cy="5894387"/>
          </a:xfrm>
          <a:prstGeom prst="rect">
            <a:avLst/>
          </a:prstGeom>
          <a:noFill/>
        </p:spPr>
      </p:pic>
      <p:sp>
        <p:nvSpPr>
          <p:cNvPr id="73738" name="Freeform 10"/>
          <p:cNvSpPr>
            <a:spLocks/>
          </p:cNvSpPr>
          <p:nvPr/>
        </p:nvSpPr>
        <p:spPr bwMode="auto">
          <a:xfrm>
            <a:off x="2176463" y="3675063"/>
            <a:ext cx="1441450" cy="1152525"/>
          </a:xfrm>
          <a:custGeom>
            <a:avLst/>
            <a:gdLst/>
            <a:ahLst/>
            <a:cxnLst>
              <a:cxn ang="0">
                <a:pos x="908" y="726"/>
              </a:cxn>
              <a:cxn ang="0">
                <a:pos x="610" y="0"/>
              </a:cxn>
              <a:cxn ang="0">
                <a:pos x="0" y="0"/>
              </a:cxn>
            </a:cxnLst>
            <a:rect l="0" t="0" r="r" b="b"/>
            <a:pathLst>
              <a:path w="908" h="726">
                <a:moveTo>
                  <a:pt x="908" y="726"/>
                </a:moveTo>
                <a:lnTo>
                  <a:pt x="610" y="0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39" name="Line 11"/>
          <p:cNvSpPr>
            <a:spLocks noChangeShapeType="1"/>
          </p:cNvSpPr>
          <p:nvPr/>
        </p:nvSpPr>
        <p:spPr bwMode="auto">
          <a:xfrm flipH="1">
            <a:off x="3668713" y="2235200"/>
            <a:ext cx="295275" cy="1588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0" name="Line 12"/>
          <p:cNvSpPr>
            <a:spLocks noChangeShapeType="1"/>
          </p:cNvSpPr>
          <p:nvPr/>
        </p:nvSpPr>
        <p:spPr bwMode="auto">
          <a:xfrm>
            <a:off x="4202113" y="1628775"/>
            <a:ext cx="877887" cy="1588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1" name="Line 13"/>
          <p:cNvSpPr>
            <a:spLocks noChangeShapeType="1"/>
          </p:cNvSpPr>
          <p:nvPr/>
        </p:nvSpPr>
        <p:spPr bwMode="auto">
          <a:xfrm>
            <a:off x="4414838" y="3051175"/>
            <a:ext cx="665162" cy="1588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2" name="Freeform 14"/>
          <p:cNvSpPr>
            <a:spLocks/>
          </p:cNvSpPr>
          <p:nvPr/>
        </p:nvSpPr>
        <p:spPr bwMode="auto">
          <a:xfrm>
            <a:off x="6127750" y="4370388"/>
            <a:ext cx="654050" cy="457200"/>
          </a:xfrm>
          <a:custGeom>
            <a:avLst/>
            <a:gdLst/>
            <a:ahLst/>
            <a:cxnLst>
              <a:cxn ang="0">
                <a:pos x="412" y="0"/>
              </a:cxn>
              <a:cxn ang="0">
                <a:pos x="284" y="0"/>
              </a:cxn>
              <a:cxn ang="0">
                <a:pos x="0" y="288"/>
              </a:cxn>
            </a:cxnLst>
            <a:rect l="0" t="0" r="r" b="b"/>
            <a:pathLst>
              <a:path w="412" h="288">
                <a:moveTo>
                  <a:pt x="412" y="0"/>
                </a:moveTo>
                <a:lnTo>
                  <a:pt x="284" y="0"/>
                </a:lnTo>
                <a:lnTo>
                  <a:pt x="0" y="28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3" name="Freeform 15"/>
          <p:cNvSpPr>
            <a:spLocks/>
          </p:cNvSpPr>
          <p:nvPr/>
        </p:nvSpPr>
        <p:spPr bwMode="auto">
          <a:xfrm>
            <a:off x="5991225" y="4989513"/>
            <a:ext cx="790575" cy="692150"/>
          </a:xfrm>
          <a:custGeom>
            <a:avLst/>
            <a:gdLst/>
            <a:ahLst/>
            <a:cxnLst>
              <a:cxn ang="0">
                <a:pos x="0" y="436"/>
              </a:cxn>
              <a:cxn ang="0">
                <a:pos x="370" y="0"/>
              </a:cxn>
              <a:cxn ang="0">
                <a:pos x="498" y="0"/>
              </a:cxn>
            </a:cxnLst>
            <a:rect l="0" t="0" r="r" b="b"/>
            <a:pathLst>
              <a:path w="498" h="436">
                <a:moveTo>
                  <a:pt x="0" y="436"/>
                </a:moveTo>
                <a:lnTo>
                  <a:pt x="370" y="0"/>
                </a:lnTo>
                <a:lnTo>
                  <a:pt x="498" y="0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4" name="Rectangle 16"/>
          <p:cNvSpPr>
            <a:spLocks noChangeArrowheads="1"/>
          </p:cNvSpPr>
          <p:nvPr/>
        </p:nvSpPr>
        <p:spPr bwMode="auto">
          <a:xfrm>
            <a:off x="5143500" y="1493838"/>
            <a:ext cx="213995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Na</a:t>
            </a:r>
            <a:r>
              <a:rPr lang="en-US" sz="1900" b="1" baseline="30000">
                <a:solidFill>
                  <a:srgbClr val="000000"/>
                </a:solidFill>
                <a:latin typeface="Arial" pitchFamily="34" charset="0"/>
              </a:rPr>
              <a:t>+</a:t>
            </a:r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 channels</a:t>
            </a:r>
          </a:p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close, K</a:t>
            </a:r>
            <a:r>
              <a:rPr lang="en-US" sz="1900" b="1" baseline="30000">
                <a:solidFill>
                  <a:srgbClr val="000000"/>
                </a:solidFill>
                <a:latin typeface="Arial" pitchFamily="34" charset="0"/>
              </a:rPr>
              <a:t>+</a:t>
            </a:r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 channels</a:t>
            </a:r>
          </a:p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open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3745" name="Rectangle 17"/>
          <p:cNvSpPr>
            <a:spLocks noChangeArrowheads="1"/>
          </p:cNvSpPr>
          <p:nvPr/>
        </p:nvSpPr>
        <p:spPr bwMode="auto">
          <a:xfrm>
            <a:off x="6832600" y="4846638"/>
            <a:ext cx="138747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K</a:t>
            </a:r>
            <a:r>
              <a:rPr lang="en-US" sz="1900" b="1" baseline="30000">
                <a:solidFill>
                  <a:srgbClr val="000000"/>
                </a:solidFill>
                <a:latin typeface="Arial" pitchFamily="34" charset="0"/>
              </a:rPr>
              <a:t>+</a:t>
            </a:r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 channels</a:t>
            </a:r>
          </a:p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close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3746" name="Rectangle 18"/>
          <p:cNvSpPr>
            <a:spLocks noChangeArrowheads="1"/>
          </p:cNvSpPr>
          <p:nvPr/>
        </p:nvSpPr>
        <p:spPr bwMode="auto">
          <a:xfrm>
            <a:off x="5143500" y="2862263"/>
            <a:ext cx="1900238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000000"/>
                </a:solidFill>
                <a:latin typeface="Arial Black" pitchFamily="34" charset="0"/>
              </a:rPr>
              <a:t>Repolarization</a:t>
            </a:r>
          </a:p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due to K</a:t>
            </a:r>
            <a:r>
              <a:rPr lang="en-US" sz="1900" b="1" baseline="30000">
                <a:solidFill>
                  <a:srgbClr val="000000"/>
                </a:solidFill>
                <a:latin typeface="Arial" pitchFamily="34" charset="0"/>
              </a:rPr>
              <a:t>+</a:t>
            </a:r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 exit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73747" name="Rectangle 19"/>
          <p:cNvSpPr>
            <a:spLocks noChangeArrowheads="1"/>
          </p:cNvSpPr>
          <p:nvPr/>
        </p:nvSpPr>
        <p:spPr bwMode="auto">
          <a:xfrm>
            <a:off x="6832600" y="4224338"/>
            <a:ext cx="11684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Threshold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3748" name="Rectangle 20"/>
          <p:cNvSpPr>
            <a:spLocks noChangeArrowheads="1"/>
          </p:cNvSpPr>
          <p:nvPr/>
        </p:nvSpPr>
        <p:spPr bwMode="auto">
          <a:xfrm>
            <a:off x="1733550" y="3519488"/>
            <a:ext cx="104933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Na</a:t>
            </a:r>
            <a:r>
              <a:rPr lang="en-US" sz="1900" b="1" baseline="30000">
                <a:solidFill>
                  <a:srgbClr val="000000"/>
                </a:solidFill>
                <a:latin typeface="Arial" pitchFamily="34" charset="0"/>
              </a:rPr>
              <a:t>+</a:t>
            </a:r>
            <a:endParaRPr lang="en-US" sz="1900" b="1">
              <a:solidFill>
                <a:srgbClr val="000000"/>
              </a:solidFill>
              <a:latin typeface="Arial" pitchFamily="34" charset="0"/>
            </a:endParaRPr>
          </a:p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channels</a:t>
            </a:r>
          </a:p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open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3749" name="Rectangle 21"/>
          <p:cNvSpPr>
            <a:spLocks noChangeArrowheads="1"/>
          </p:cNvSpPr>
          <p:nvPr/>
        </p:nvSpPr>
        <p:spPr bwMode="auto">
          <a:xfrm>
            <a:off x="1733550" y="2027238"/>
            <a:ext cx="190182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000000"/>
                </a:solidFill>
                <a:latin typeface="Arial Black" pitchFamily="34" charset="0"/>
              </a:rPr>
              <a:t>Depolarization</a:t>
            </a:r>
          </a:p>
          <a:p>
            <a:r>
              <a:rPr lang="en-US" sz="1900" b="1">
                <a:solidFill>
                  <a:srgbClr val="000000"/>
                </a:solidFill>
                <a:latin typeface="Arial" pitchFamily="34" charset="0"/>
              </a:rPr>
              <a:t>due to Na+ entry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Excitation-Contraction (E-C) Coupling</a:t>
            </a:r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Sequence of events by which transmission of an AP along the sarcolemma leads to sliding of the myofilaments</a:t>
            </a:r>
          </a:p>
          <a:p>
            <a:r>
              <a:rPr lang="en-US"/>
              <a:t>Latent period:</a:t>
            </a:r>
          </a:p>
          <a:p>
            <a:pPr lvl="1"/>
            <a:r>
              <a:rPr lang="en-US"/>
              <a:t>Time when E-C coupling events occur</a:t>
            </a:r>
          </a:p>
          <a:p>
            <a:pPr lvl="1"/>
            <a:r>
              <a:rPr lang="en-US"/>
              <a:t>Time between AP initiation and the beginning of contraction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Blockade – Muscle Relaxants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914401"/>
            <a:ext cx="8228013" cy="5397500"/>
          </a:xfrm>
        </p:spPr>
        <p:txBody>
          <a:bodyPr/>
          <a:lstStyle/>
          <a:p>
            <a:r>
              <a:rPr lang="en-US" b="1" dirty="0" smtClean="0"/>
              <a:t>Neuromuscular-blocking drugs</a:t>
            </a:r>
            <a:r>
              <a:rPr lang="en-US" dirty="0" smtClean="0"/>
              <a:t> block neuromuscular transmission at the </a:t>
            </a:r>
            <a:r>
              <a:rPr lang="en-US" dirty="0" smtClean="0">
                <a:hlinkClick r:id="rId2" action="ppaction://hlinkfile" tooltip="Neuromuscular junction"/>
              </a:rPr>
              <a:t>neuromuscular </a:t>
            </a:r>
            <a:r>
              <a:rPr lang="en-US" dirty="0" err="1" smtClean="0">
                <a:hlinkClick r:id="rId2" action="ppaction://hlinkfile" tooltip="Neuromuscular junction"/>
              </a:rPr>
              <a:t>junction</a:t>
            </a:r>
            <a:r>
              <a:rPr lang="en-US" dirty="0" err="1" smtClean="0"/>
              <a:t>,causing</a:t>
            </a:r>
            <a:r>
              <a:rPr lang="en-US" dirty="0" smtClean="0"/>
              <a:t> </a:t>
            </a:r>
            <a:r>
              <a:rPr lang="en-US" dirty="0" smtClean="0">
                <a:hlinkClick r:id="rId3" action="ppaction://hlinkfile" tooltip="Paralysis"/>
              </a:rPr>
              <a:t>paralysis</a:t>
            </a:r>
            <a:r>
              <a:rPr lang="en-US" dirty="0" smtClean="0"/>
              <a:t> of the affected </a:t>
            </a:r>
            <a:r>
              <a:rPr lang="en-US" dirty="0" smtClean="0">
                <a:hlinkClick r:id="rId4" action="ppaction://hlinkfile" tooltip="Skeletal muscle"/>
              </a:rPr>
              <a:t>skeletal muscles</a:t>
            </a:r>
            <a:r>
              <a:rPr lang="en-US" dirty="0" smtClean="0"/>
              <a:t>. This is accomplished either by acting </a:t>
            </a:r>
            <a:r>
              <a:rPr lang="en-US" dirty="0" err="1" smtClean="0">
                <a:hlinkClick r:id="rId5" action="ppaction://hlinkfile" tooltip="Presynaptic"/>
              </a:rPr>
              <a:t>presynaptically</a:t>
            </a:r>
            <a:r>
              <a:rPr lang="en-US" dirty="0" smtClean="0"/>
              <a:t> via the inhibition of </a:t>
            </a:r>
            <a:r>
              <a:rPr lang="en-US" dirty="0" smtClean="0">
                <a:hlinkClick r:id="rId6" action="ppaction://hlinkfile" tooltip="Acetylcholine"/>
              </a:rPr>
              <a:t>acetylcholine</a:t>
            </a:r>
            <a:r>
              <a:rPr lang="en-US" dirty="0" smtClean="0"/>
              <a:t> (</a:t>
            </a:r>
            <a:r>
              <a:rPr lang="en-US" dirty="0" err="1" smtClean="0"/>
              <a:t>ACh</a:t>
            </a:r>
            <a:r>
              <a:rPr lang="en-US" dirty="0" smtClean="0"/>
              <a:t>) synthesis or release, or by acting </a:t>
            </a:r>
            <a:r>
              <a:rPr lang="en-US" dirty="0" err="1" smtClean="0">
                <a:hlinkClick r:id="rId7" action="ppaction://hlinkfile" tooltip="Postsynaptic"/>
              </a:rPr>
              <a:t>postsynaptically</a:t>
            </a:r>
            <a:r>
              <a:rPr lang="en-US" dirty="0" smtClean="0"/>
              <a:t> at the </a:t>
            </a:r>
            <a:r>
              <a:rPr lang="en-US" dirty="0" smtClean="0">
                <a:hlinkClick r:id="rId8" action="ppaction://hlinkfile" tooltip="Acetylcholine receptor"/>
              </a:rPr>
              <a:t>acetylcholine receptor</a:t>
            </a:r>
            <a:r>
              <a:rPr lang="en-US" dirty="0" smtClean="0"/>
              <a:t>. While there are drugs that act </a:t>
            </a:r>
            <a:r>
              <a:rPr lang="en-US" dirty="0" err="1" smtClean="0"/>
              <a:t>presynaptically</a:t>
            </a:r>
            <a:r>
              <a:rPr lang="en-US" dirty="0" smtClean="0"/>
              <a:t> (such as </a:t>
            </a:r>
            <a:r>
              <a:rPr lang="en-US" dirty="0" err="1" smtClean="0">
                <a:hlinkClick r:id="rId9" action="ppaction://hlinkfile" tooltip="Botulin toxin"/>
              </a:rPr>
              <a:t>botulin</a:t>
            </a:r>
            <a:r>
              <a:rPr lang="en-US" dirty="0" smtClean="0">
                <a:hlinkClick r:id="rId9" action="ppaction://hlinkfile" tooltip="Botulin toxin"/>
              </a:rPr>
              <a:t> toxin</a:t>
            </a:r>
            <a:r>
              <a:rPr lang="en-US" dirty="0" smtClean="0"/>
              <a:t> and </a:t>
            </a:r>
            <a:r>
              <a:rPr lang="en-US" dirty="0" err="1" smtClean="0">
                <a:hlinkClick r:id="rId10" action="ppaction://hlinkfile" tooltip="Tetrodotoxin"/>
              </a:rPr>
              <a:t>tetrodotoxin</a:t>
            </a:r>
            <a:r>
              <a:rPr lang="en-US" dirty="0" smtClean="0"/>
              <a:t>), the clinically-relevant drugs work </a:t>
            </a:r>
            <a:r>
              <a:rPr lang="en-US" dirty="0" err="1" smtClean="0"/>
              <a:t>postsynaptically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533401"/>
            <a:ext cx="8228013" cy="5778500"/>
          </a:xfrm>
        </p:spPr>
        <p:txBody>
          <a:bodyPr/>
          <a:lstStyle/>
          <a:p>
            <a:r>
              <a:rPr lang="en-US" dirty="0" smtClean="0"/>
              <a:t>Clinically, neuromuscular block is used as an adjunct to </a:t>
            </a:r>
            <a:r>
              <a:rPr lang="en-US" dirty="0" smtClean="0">
                <a:hlinkClick r:id="rId2" action="ppaction://hlinkfile" tooltip="Anesthesia"/>
              </a:rPr>
              <a:t>anesthesia</a:t>
            </a:r>
            <a:r>
              <a:rPr lang="en-US" dirty="0" smtClean="0"/>
              <a:t> to induce </a:t>
            </a:r>
            <a:r>
              <a:rPr lang="en-US" dirty="0" smtClean="0">
                <a:hlinkClick r:id="rId3" action="ppaction://hlinkfile" tooltip="Paralysis"/>
              </a:rPr>
              <a:t>paralysis</a:t>
            </a:r>
            <a:r>
              <a:rPr lang="en-US" dirty="0" smtClean="0"/>
              <a:t>, so that </a:t>
            </a:r>
            <a:r>
              <a:rPr lang="en-US" dirty="0" smtClean="0">
                <a:hlinkClick r:id="rId4" action="ppaction://hlinkfile" tooltip="Surgery"/>
              </a:rPr>
              <a:t>surgery</a:t>
            </a:r>
            <a:r>
              <a:rPr lang="en-US" dirty="0" smtClean="0"/>
              <a:t>, especially intra-abdominal and intra-thoracic surgeries, can be carried out with fewer complications. Because neuromuscular block may paralyze muscles required for breathing, </a:t>
            </a:r>
            <a:r>
              <a:rPr lang="en-US" dirty="0" smtClean="0">
                <a:hlinkClick r:id="rId5" action="ppaction://hlinkfile" tooltip="Mechanical ventilation"/>
              </a:rPr>
              <a:t>mechanical ventilation</a:t>
            </a:r>
            <a:r>
              <a:rPr lang="en-US" dirty="0" smtClean="0"/>
              <a:t> should be available to maintain adequate </a:t>
            </a:r>
            <a:r>
              <a:rPr lang="en-US" dirty="0" smtClean="0">
                <a:hlinkClick r:id="rId6" action="ppaction://hlinkfile" tooltip="Respiration (physiology)"/>
              </a:rPr>
              <a:t>respiration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457200"/>
            <a:ext cx="8228013" cy="6095999"/>
          </a:xfrm>
        </p:spPr>
        <p:txBody>
          <a:bodyPr/>
          <a:lstStyle/>
          <a:p>
            <a:r>
              <a:rPr lang="en-US" dirty="0" smtClean="0"/>
              <a:t>These </a:t>
            </a:r>
            <a:r>
              <a:rPr lang="en-US" dirty="0" smtClean="0"/>
              <a:t>drugs fall into two groups:</a:t>
            </a:r>
          </a:p>
          <a:p>
            <a:r>
              <a:rPr lang="en-US" b="1" dirty="0" smtClean="0">
                <a:hlinkClick r:id="rId2" action="ppaction://hlinkfile" tooltip="Non-depolarizing blocking agent"/>
              </a:rPr>
              <a:t>Non-depolarizing blocking agents</a:t>
            </a:r>
            <a:r>
              <a:rPr lang="en-US" dirty="0" smtClean="0"/>
              <a:t>: These agents constitute the majority of the clinically-relevant neuromuscular blockers. They act by blocking the binding of </a:t>
            </a:r>
            <a:r>
              <a:rPr lang="en-US" dirty="0" err="1" smtClean="0"/>
              <a:t>ACh</a:t>
            </a:r>
            <a:r>
              <a:rPr lang="en-US" dirty="0" smtClean="0"/>
              <a:t> to its receptors, and in some cases, they also directly block the </a:t>
            </a:r>
            <a:r>
              <a:rPr lang="en-US" dirty="0" err="1" smtClean="0">
                <a:hlinkClick r:id="rId3" action="ppaction://hlinkfile" tooltip="Ionotropic"/>
              </a:rPr>
              <a:t>ionotropic</a:t>
            </a:r>
            <a:r>
              <a:rPr lang="en-US" dirty="0" smtClean="0"/>
              <a:t> activity of the </a:t>
            </a:r>
            <a:r>
              <a:rPr lang="en-US" dirty="0" err="1" smtClean="0"/>
              <a:t>ACh</a:t>
            </a:r>
            <a:r>
              <a:rPr lang="en-US" dirty="0" smtClean="0"/>
              <a:t> receptors.</a:t>
            </a:r>
            <a:r>
              <a:rPr lang="en-US" baseline="30000" dirty="0" smtClean="0">
                <a:hlinkClick r:id="rId4" action="ppaction://hlinkfile"/>
              </a:rPr>
              <a:t>[2]</a:t>
            </a:r>
            <a:r>
              <a:rPr lang="en-US" dirty="0" smtClean="0"/>
              <a:t> </a:t>
            </a:r>
          </a:p>
          <a:p>
            <a:r>
              <a:rPr lang="en-US" b="1" dirty="0" smtClean="0">
                <a:hlinkClick r:id="rId5" action="ppaction://hlinkfile" tooltip="Depolarizing blocking agent"/>
              </a:rPr>
              <a:t>Depolarizing blocking agents</a:t>
            </a:r>
            <a:r>
              <a:rPr lang="en-US" dirty="0" smtClean="0"/>
              <a:t>: These agents act by </a:t>
            </a:r>
            <a:r>
              <a:rPr lang="en-US" dirty="0" smtClean="0">
                <a:hlinkClick r:id="rId6" action="ppaction://hlinkfile" tooltip="Depolarization"/>
              </a:rPr>
              <a:t>depolarizing</a:t>
            </a:r>
            <a:r>
              <a:rPr lang="en-US" dirty="0" smtClean="0"/>
              <a:t> the </a:t>
            </a:r>
            <a:r>
              <a:rPr lang="en-US" dirty="0" smtClean="0">
                <a:hlinkClick r:id="rId7" action="ppaction://hlinkfile" tooltip="Plasma membrane"/>
              </a:rPr>
              <a:t>plasma membrane</a:t>
            </a:r>
            <a:r>
              <a:rPr lang="en-US" dirty="0" smtClean="0"/>
              <a:t> of the skeletal </a:t>
            </a:r>
            <a:r>
              <a:rPr lang="en-US" dirty="0" smtClean="0">
                <a:hlinkClick r:id="rId8" action="ppaction://hlinkfile" tooltip="Muscle fiber"/>
              </a:rPr>
              <a:t>muscle fiber</a:t>
            </a:r>
            <a:r>
              <a:rPr lang="en-US" dirty="0" smtClean="0"/>
              <a:t>. This persistent depolarization makes the muscle fiber resistant to further stimulation by </a:t>
            </a:r>
            <a:r>
              <a:rPr lang="en-US" dirty="0" err="1" smtClean="0"/>
              <a:t>ACh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304800"/>
            <a:ext cx="8683625" cy="6095999"/>
          </a:xfrm>
        </p:spPr>
        <p:txBody>
          <a:bodyPr/>
          <a:lstStyle/>
          <a:p>
            <a:r>
              <a:rPr lang="en-US" sz="2800" b="1" dirty="0" smtClean="0"/>
              <a:t>Non-depolarizing blocking agents</a:t>
            </a:r>
          </a:p>
          <a:p>
            <a:r>
              <a:rPr lang="en-US" sz="2800" dirty="0" smtClean="0"/>
              <a:t>Below are some of the more common agents that act as </a:t>
            </a:r>
            <a:r>
              <a:rPr lang="en-US" sz="2800" dirty="0" smtClean="0">
                <a:hlinkClick r:id="rId2" action="ppaction://hlinkfile" tooltip="Competitive antagonist"/>
              </a:rPr>
              <a:t>competitive antagonists</a:t>
            </a:r>
            <a:r>
              <a:rPr lang="en-US" sz="2800" dirty="0" smtClean="0"/>
              <a:t> against acetylcholine at the site of postsynaptic acetylcholine receptors.</a:t>
            </a:r>
          </a:p>
          <a:p>
            <a:r>
              <a:rPr lang="en-US" sz="2800" dirty="0" err="1" smtClean="0">
                <a:hlinkClick r:id="rId3" action="ppaction://hlinkfile" tooltip="Tubocurarine"/>
              </a:rPr>
              <a:t>Tubocurarine</a:t>
            </a:r>
            <a:r>
              <a:rPr lang="en-US" sz="2800" dirty="0" smtClean="0"/>
              <a:t>, found in </a:t>
            </a:r>
            <a:r>
              <a:rPr lang="en-US" sz="2800" dirty="0" smtClean="0">
                <a:hlinkClick r:id="rId4" action="ppaction://hlinkfile" tooltip="Curare"/>
              </a:rPr>
              <a:t>curare</a:t>
            </a:r>
            <a:r>
              <a:rPr lang="en-US" sz="2800" dirty="0" smtClean="0"/>
              <a:t> of the South American plant genus </a:t>
            </a:r>
            <a:r>
              <a:rPr lang="en-US" sz="2800" i="1" dirty="0" err="1" smtClean="0">
                <a:hlinkClick r:id="rId5" action="ppaction://hlinkfile" tooltip="Strychnos"/>
              </a:rPr>
              <a:t>Strychnos</a:t>
            </a:r>
            <a:r>
              <a:rPr lang="en-US" sz="2800" dirty="0" smtClean="0"/>
              <a:t>, is the prototypical non-depolarizing neuromuscular blocker. It has a slow onset (&gt;5 min) and a long </a:t>
            </a:r>
            <a:r>
              <a:rPr lang="en-US" sz="2800" dirty="0" smtClean="0">
                <a:hlinkClick r:id="rId6" action="ppaction://hlinkfile" tooltip="Duration of action (page does not exist)"/>
              </a:rPr>
              <a:t>duration of action</a:t>
            </a:r>
            <a:r>
              <a:rPr lang="en-US" sz="2800" dirty="0" smtClean="0"/>
              <a:t> (1–2 hours). Side effects include </a:t>
            </a:r>
            <a:r>
              <a:rPr lang="en-US" sz="2800" dirty="0" smtClean="0">
                <a:hlinkClick r:id="rId7" action="ppaction://hlinkfile" tooltip="Hypotension"/>
              </a:rPr>
              <a:t>hypotension</a:t>
            </a:r>
            <a:r>
              <a:rPr lang="en-US" sz="2800" dirty="0" smtClean="0"/>
              <a:t>, which is partially explained by its effect of increasing </a:t>
            </a:r>
            <a:r>
              <a:rPr lang="en-US" sz="2800" dirty="0" smtClean="0">
                <a:hlinkClick r:id="rId8" action="ppaction://hlinkfile" tooltip="Histamine"/>
              </a:rPr>
              <a:t>histamine</a:t>
            </a:r>
            <a:r>
              <a:rPr lang="en-US" sz="2800" dirty="0" smtClean="0"/>
              <a:t> release, a </a:t>
            </a:r>
            <a:r>
              <a:rPr lang="en-US" sz="2800" dirty="0" smtClean="0">
                <a:hlinkClick r:id="rId9" action="ppaction://hlinkfile" tooltip="Vasodilator"/>
              </a:rPr>
              <a:t>vasodilator</a:t>
            </a:r>
            <a:r>
              <a:rPr lang="en-US" sz="2800" dirty="0" smtClean="0"/>
              <a:t>,</a:t>
            </a:r>
            <a:r>
              <a:rPr lang="en-US" sz="2800" baseline="30000" dirty="0" smtClean="0">
                <a:hlinkClick r:id="rId10" action="ppaction://hlinkfile"/>
              </a:rPr>
              <a:t>[3]</a:t>
            </a:r>
            <a:r>
              <a:rPr lang="en-US" sz="2800" dirty="0" smtClean="0"/>
              <a:t> as well as its effect of blocking </a:t>
            </a:r>
            <a:r>
              <a:rPr lang="en-US" sz="2800" dirty="0" smtClean="0">
                <a:hlinkClick r:id="rId11" action="ppaction://hlinkfile" tooltip="Autonomic ganglion"/>
              </a:rPr>
              <a:t>autonomic ganglia</a:t>
            </a:r>
            <a:r>
              <a:rPr lang="en-US" sz="2800" dirty="0" smtClean="0"/>
              <a:t>.</a:t>
            </a:r>
            <a:r>
              <a:rPr lang="en-US" sz="2800" baseline="30000" dirty="0" smtClean="0">
                <a:hlinkClick r:id="rId12" action="ppaction://hlinkfile"/>
              </a:rPr>
              <a:t>[4]</a:t>
            </a:r>
            <a:r>
              <a:rPr lang="en-US" sz="2800" dirty="0" smtClean="0"/>
              <a:t> It is excreted in the </a:t>
            </a:r>
            <a:r>
              <a:rPr lang="en-US" sz="2800" dirty="0" smtClean="0">
                <a:hlinkClick r:id="rId13" action="ppaction://hlinkfile" tooltip="Urine"/>
              </a:rPr>
              <a:t>urine</a:t>
            </a:r>
            <a:r>
              <a:rPr lang="en-US" sz="2800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457201"/>
            <a:ext cx="8228013" cy="5854700"/>
          </a:xfrm>
        </p:spPr>
        <p:txBody>
          <a:bodyPr/>
          <a:lstStyle/>
          <a:p>
            <a:r>
              <a:rPr lang="en-US" b="1" dirty="0" smtClean="0"/>
              <a:t>Depolarizing blocking agents</a:t>
            </a:r>
          </a:p>
          <a:p>
            <a:r>
              <a:rPr lang="en-US" dirty="0" smtClean="0"/>
              <a:t>Depolarizing blocking agents work by depolarizing the plasma membrane of the muscle fiber, similar to </a:t>
            </a:r>
            <a:r>
              <a:rPr lang="en-US" dirty="0" smtClean="0">
                <a:hlinkClick r:id="rId2" action="ppaction://hlinkfile" tooltip="Acetylcholine"/>
              </a:rPr>
              <a:t>acetylcholine</a:t>
            </a:r>
            <a:r>
              <a:rPr lang="en-US" dirty="0" smtClean="0"/>
              <a:t>. However, these agents are more resistant to degradation by </a:t>
            </a:r>
            <a:r>
              <a:rPr lang="en-US" dirty="0" err="1" smtClean="0">
                <a:hlinkClick r:id="rId3" action="ppaction://hlinkfile" tooltip="Acetylcholinesterase"/>
              </a:rPr>
              <a:t>acetylcholinesterase</a:t>
            </a:r>
            <a:r>
              <a:rPr lang="en-US" dirty="0" smtClean="0"/>
              <a:t>, the enzyme responsible for degrading acetylcholine, and can thus more persistently depolarize the muscle fibers. This differs from acetylcholine, which is rapidly degraded and only transiently depolarizes the muscle.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304801"/>
            <a:ext cx="8228013" cy="6007100"/>
          </a:xfrm>
        </p:spPr>
        <p:txBody>
          <a:bodyPr/>
          <a:lstStyle/>
          <a:p>
            <a:r>
              <a:rPr lang="en-US" sz="2800" dirty="0" smtClean="0"/>
              <a:t>The prototypical depolarizing blocking drug is </a:t>
            </a:r>
            <a:r>
              <a:rPr lang="en-US" sz="2800" dirty="0" err="1" smtClean="0">
                <a:hlinkClick r:id="rId2" action="ppaction://hlinkfile" tooltip="Succinylcholine"/>
              </a:rPr>
              <a:t>succinylcholine</a:t>
            </a:r>
            <a:r>
              <a:rPr lang="en-US" sz="2800" dirty="0" smtClean="0"/>
              <a:t> (</a:t>
            </a:r>
            <a:r>
              <a:rPr lang="en-US" sz="2800" dirty="0" err="1" smtClean="0"/>
              <a:t>suxamethonium</a:t>
            </a:r>
            <a:r>
              <a:rPr lang="en-US" sz="2800" dirty="0" smtClean="0"/>
              <a:t>). It is the only such drug used clinically. It has a rapid onset (30 seconds) but very short duration of action (5–10 minutes) because of hydrolysis by various </a:t>
            </a:r>
            <a:r>
              <a:rPr lang="en-US" sz="2800" dirty="0" err="1" smtClean="0"/>
              <a:t>cholinesterases</a:t>
            </a:r>
            <a:r>
              <a:rPr lang="en-US" sz="2800" dirty="0" smtClean="0"/>
              <a:t> (such as </a:t>
            </a:r>
            <a:r>
              <a:rPr lang="en-US" sz="2800" dirty="0" err="1" smtClean="0">
                <a:hlinkClick r:id="rId3" action="ppaction://hlinkfile" tooltip="Butyrylcholinesterase"/>
              </a:rPr>
              <a:t>butyrylcholinesterase</a:t>
            </a:r>
            <a:r>
              <a:rPr lang="en-US" sz="2800" dirty="0" smtClean="0"/>
              <a:t> in the blood). </a:t>
            </a:r>
            <a:r>
              <a:rPr lang="en-US" sz="2800" dirty="0" err="1" smtClean="0"/>
              <a:t>Succinylcholine</a:t>
            </a:r>
            <a:r>
              <a:rPr lang="en-US" sz="2800" dirty="0" smtClean="0"/>
              <a:t> was originally known as </a:t>
            </a:r>
            <a:r>
              <a:rPr lang="en-US" sz="2800" dirty="0" err="1" smtClean="0"/>
              <a:t>diacetylcholine</a:t>
            </a:r>
            <a:r>
              <a:rPr lang="en-US" sz="2800" dirty="0" smtClean="0"/>
              <a:t> because structurally it is composed of two acetylcholine molecules joined with a methyl group. </a:t>
            </a:r>
            <a:r>
              <a:rPr lang="en-US" sz="2800" dirty="0" err="1" smtClean="0">
                <a:hlinkClick r:id="rId4" action="ppaction://hlinkfile" tooltip="Decamethonium"/>
              </a:rPr>
              <a:t>Decamethonium</a:t>
            </a:r>
            <a:r>
              <a:rPr lang="en-US" sz="2800" dirty="0" smtClean="0"/>
              <a:t> is sometimes, but rarely, used in clinical practice.</a:t>
            </a:r>
          </a:p>
          <a:p>
            <a:r>
              <a:rPr lang="en-US" sz="2800" dirty="0" smtClean="0"/>
              <a:t>Inhibition of </a:t>
            </a:r>
            <a:r>
              <a:rPr lang="en-US" sz="2800" dirty="0" err="1" smtClean="0">
                <a:hlinkClick r:id="rId5" action="ppaction://hlinkfile" tooltip="Acetylcholinesterase"/>
              </a:rPr>
              <a:t>acetylcholinesterase</a:t>
            </a:r>
            <a:r>
              <a:rPr lang="en-US" sz="2800" dirty="0" smtClean="0"/>
              <a:t> may be used to cause the same effect as a depolarizing neuromuscular block.</a:t>
            </a:r>
          </a:p>
          <a:p>
            <a:endParaRPr lang="en-US" sz="2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304801"/>
            <a:ext cx="8228013" cy="6007100"/>
          </a:xfrm>
        </p:spPr>
        <p:txBody>
          <a:bodyPr/>
          <a:lstStyle/>
          <a:p>
            <a:r>
              <a:rPr lang="en-US" sz="2000" b="1" dirty="0" smtClean="0"/>
              <a:t>Comparison of drugs</a:t>
            </a:r>
          </a:p>
          <a:p>
            <a:r>
              <a:rPr lang="en-US" sz="2000" dirty="0" smtClean="0"/>
              <a:t>The main difference is in the reversal of these two types of neuromuscular-blocking drugs.</a:t>
            </a:r>
          </a:p>
          <a:p>
            <a:r>
              <a:rPr lang="en-US" sz="2000" dirty="0" smtClean="0"/>
              <a:t>Non-depolarizing blockers are reversed by </a:t>
            </a:r>
            <a:r>
              <a:rPr lang="en-US" sz="2000" dirty="0" err="1" smtClean="0">
                <a:hlinkClick r:id="rId2" action="ppaction://hlinkfile" tooltip="Acetylcholinesterase inhibitor"/>
              </a:rPr>
              <a:t>acetylcholinesterase</a:t>
            </a:r>
            <a:r>
              <a:rPr lang="en-US" sz="2000" dirty="0" smtClean="0">
                <a:hlinkClick r:id="rId2" action="ppaction://hlinkfile" tooltip="Acetylcholinesterase inhibitor"/>
              </a:rPr>
              <a:t> inhibitor</a:t>
            </a:r>
            <a:r>
              <a:rPr lang="en-US" sz="2000" dirty="0" smtClean="0"/>
              <a:t> drugs since they are competitive antagonists at the </a:t>
            </a:r>
            <a:r>
              <a:rPr lang="en-US" sz="2000" dirty="0" err="1" smtClean="0"/>
              <a:t>ACh</a:t>
            </a:r>
            <a:r>
              <a:rPr lang="en-US" sz="2000" dirty="0" smtClean="0"/>
              <a:t> receptor so can be reversed by increases in </a:t>
            </a:r>
            <a:r>
              <a:rPr lang="en-US" sz="2000" dirty="0" err="1" smtClean="0"/>
              <a:t>ACh</a:t>
            </a:r>
            <a:r>
              <a:rPr lang="en-US" sz="2000" dirty="0" smtClean="0"/>
              <a:t>. </a:t>
            </a:r>
          </a:p>
          <a:p>
            <a:r>
              <a:rPr lang="en-US" sz="2000" dirty="0" smtClean="0"/>
              <a:t>The depolarizing blockers already have </a:t>
            </a:r>
            <a:r>
              <a:rPr lang="en-US" sz="2000" dirty="0" err="1" smtClean="0"/>
              <a:t>ACh</a:t>
            </a:r>
            <a:r>
              <a:rPr lang="en-US" sz="2000" dirty="0" smtClean="0"/>
              <a:t>-like actions, so these agents will have prolonged effect under the influence of </a:t>
            </a:r>
            <a:r>
              <a:rPr lang="en-US" sz="2000" dirty="0" err="1" smtClean="0"/>
              <a:t>acetylcholinesterase</a:t>
            </a:r>
            <a:r>
              <a:rPr lang="en-US" sz="2000" dirty="0" smtClean="0"/>
              <a:t> inhibitors. The administration of depolarizing blockers will initially exhibit </a:t>
            </a:r>
            <a:r>
              <a:rPr lang="en-US" sz="2000" dirty="0" err="1" smtClean="0"/>
              <a:t>fasciculations</a:t>
            </a:r>
            <a:r>
              <a:rPr lang="en-US" sz="2000" dirty="0" smtClean="0"/>
              <a:t> (a sudden twitch just before paralysis occurs). This is due to the depolarization of the muscle. Also, post-operative pain is associated with depolarizing blockers. </a:t>
            </a:r>
          </a:p>
          <a:p>
            <a:r>
              <a:rPr lang="en-US" sz="2000" dirty="0" smtClean="0"/>
              <a:t>The </a:t>
            </a:r>
            <a:r>
              <a:rPr lang="en-US" sz="2000" i="1" dirty="0" err="1" smtClean="0"/>
              <a:t>tetanic</a:t>
            </a:r>
            <a:r>
              <a:rPr lang="en-US" sz="2000" i="1" dirty="0" smtClean="0"/>
              <a:t> fade</a:t>
            </a:r>
            <a:r>
              <a:rPr lang="en-US" sz="2000" dirty="0" smtClean="0"/>
              <a:t> is the failure of muscles to maintain a fused </a:t>
            </a:r>
            <a:r>
              <a:rPr lang="en-US" sz="2000" dirty="0" err="1" smtClean="0">
                <a:hlinkClick r:id="rId3" action="ppaction://hlinkfile" tooltip="Tetany"/>
              </a:rPr>
              <a:t>tetany</a:t>
            </a:r>
            <a:r>
              <a:rPr lang="en-US" sz="2000" dirty="0" smtClean="0"/>
              <a:t> at sufficiently-high frequencies of electrical stimulation.</a:t>
            </a:r>
          </a:p>
          <a:p>
            <a:r>
              <a:rPr lang="en-US" sz="2000" dirty="0" smtClean="0"/>
              <a:t>Non-depolarizing blockers will have this effect on patients. </a:t>
            </a:r>
          </a:p>
          <a:p>
            <a:r>
              <a:rPr lang="en-US" sz="2000" dirty="0" smtClean="0"/>
              <a:t>Depolarizing blockers will not.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eb_Lect_Design_Approved">
  <a:themeElements>
    <a:clrScheme name="Marieb_Lect_Design_Approv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ign_Approv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ign_Approv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G4_01:Production_Current:HAP8:Marieb_Lect_Des_App-blank.pot</Template>
  <TotalTime>608</TotalTime>
  <Words>2141</Words>
  <Application>Microsoft Office PowerPoint</Application>
  <PresentationFormat>On-screen Show (4:3)</PresentationFormat>
  <Paragraphs>508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Marieb_Lect_Design_Approved</vt:lpstr>
      <vt:lpstr>11  </vt:lpstr>
      <vt:lpstr>The Synapse</vt:lpstr>
      <vt:lpstr>The Synapse</vt:lpstr>
      <vt:lpstr>Muscle Synapses</vt:lpstr>
      <vt:lpstr>Chemical Synapses</vt:lpstr>
      <vt:lpstr>Events at the Neuromuscular Junction </vt:lpstr>
      <vt:lpstr>Synaptic Cleft</vt:lpstr>
      <vt:lpstr>Slide 8</vt:lpstr>
      <vt:lpstr>Neuromuscular Junction</vt:lpstr>
      <vt:lpstr>Slide 10</vt:lpstr>
      <vt:lpstr>Slide 11</vt:lpstr>
      <vt:lpstr>Slide 12</vt:lpstr>
      <vt:lpstr>Synaptic Cleft</vt:lpstr>
      <vt:lpstr>Information Transfer</vt:lpstr>
      <vt:lpstr>Events at the Neuromuscular Junction</vt:lpstr>
      <vt:lpstr>Information Transfer</vt:lpstr>
      <vt:lpstr>Synaptic Delay</vt:lpstr>
      <vt:lpstr>Motor End Plate Potentials</vt:lpstr>
      <vt:lpstr>Chemical Classes of Neurotransmitters</vt:lpstr>
      <vt:lpstr>Destruction of Acetylcholine</vt:lpstr>
      <vt:lpstr>Slide 21</vt:lpstr>
      <vt:lpstr>Events in Generation of an Action Potential</vt:lpstr>
      <vt:lpstr>Events in Generation of an Action Potential</vt:lpstr>
      <vt:lpstr>Events in Generation of an Action Potential</vt:lpstr>
      <vt:lpstr>Events in Generation of an Action Potential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Excitation-Contraction (E-C) Coupling</vt:lpstr>
      <vt:lpstr>Blockade – Muscle Relaxants</vt:lpstr>
      <vt:lpstr>Slide 36</vt:lpstr>
      <vt:lpstr>Slide 37</vt:lpstr>
      <vt:lpstr>Slide 38</vt:lpstr>
      <vt:lpstr>Slide 39</vt:lpstr>
      <vt:lpstr>Slide 40</vt:lpstr>
      <vt:lpstr>Slide 41</vt:lpstr>
    </vt:vector>
  </TitlesOfParts>
  <Company>뿿_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  </dc:title>
  <dc:creator>R U</dc:creator>
  <cp:lastModifiedBy>Kingwood Servicedesk</cp:lastModifiedBy>
  <cp:revision>33</cp:revision>
  <dcterms:created xsi:type="dcterms:W3CDTF">2009-03-03T23:58:02Z</dcterms:created>
  <dcterms:modified xsi:type="dcterms:W3CDTF">2009-11-09T20:12:34Z</dcterms:modified>
</cp:coreProperties>
</file>