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notesMasterIdLst>
    <p:notesMasterId r:id="rId89"/>
  </p:notesMasterIdLst>
  <p:sldIdLst>
    <p:sldId id="387" r:id="rId3"/>
    <p:sldId id="280" r:id="rId4"/>
    <p:sldId id="319" r:id="rId5"/>
    <p:sldId id="389" r:id="rId6"/>
    <p:sldId id="390" r:id="rId7"/>
    <p:sldId id="316" r:id="rId8"/>
    <p:sldId id="391" r:id="rId9"/>
    <p:sldId id="331" r:id="rId10"/>
    <p:sldId id="317" r:id="rId11"/>
    <p:sldId id="324" r:id="rId12"/>
    <p:sldId id="376" r:id="rId13"/>
    <p:sldId id="377" r:id="rId14"/>
    <p:sldId id="318" r:id="rId15"/>
    <p:sldId id="320" r:id="rId16"/>
    <p:sldId id="322" r:id="rId17"/>
    <p:sldId id="323" r:id="rId18"/>
    <p:sldId id="321" r:id="rId19"/>
    <p:sldId id="325" r:id="rId20"/>
    <p:sldId id="326" r:id="rId21"/>
    <p:sldId id="328" r:id="rId22"/>
    <p:sldId id="327" r:id="rId23"/>
    <p:sldId id="329" r:id="rId24"/>
    <p:sldId id="330" r:id="rId25"/>
    <p:sldId id="281" r:id="rId26"/>
    <p:sldId id="332" r:id="rId27"/>
    <p:sldId id="333" r:id="rId28"/>
    <p:sldId id="339" r:id="rId29"/>
    <p:sldId id="340" r:id="rId30"/>
    <p:sldId id="388" r:id="rId31"/>
    <p:sldId id="336" r:id="rId32"/>
    <p:sldId id="341" r:id="rId33"/>
    <p:sldId id="337" r:id="rId34"/>
    <p:sldId id="338" r:id="rId35"/>
    <p:sldId id="298" r:id="rId36"/>
    <p:sldId id="299" r:id="rId37"/>
    <p:sldId id="300" r:id="rId38"/>
    <p:sldId id="301" r:id="rId39"/>
    <p:sldId id="342" r:id="rId40"/>
    <p:sldId id="343" r:id="rId41"/>
    <p:sldId id="344" r:id="rId42"/>
    <p:sldId id="345" r:id="rId43"/>
    <p:sldId id="346" r:id="rId44"/>
    <p:sldId id="347" r:id="rId45"/>
    <p:sldId id="348" r:id="rId46"/>
    <p:sldId id="349" r:id="rId47"/>
    <p:sldId id="350" r:id="rId48"/>
    <p:sldId id="351" r:id="rId49"/>
    <p:sldId id="352" r:id="rId50"/>
    <p:sldId id="353" r:id="rId51"/>
    <p:sldId id="354" r:id="rId52"/>
    <p:sldId id="378" r:id="rId53"/>
    <p:sldId id="355" r:id="rId54"/>
    <p:sldId id="356" r:id="rId55"/>
    <p:sldId id="357" r:id="rId56"/>
    <p:sldId id="358" r:id="rId57"/>
    <p:sldId id="359" r:id="rId58"/>
    <p:sldId id="360" r:id="rId59"/>
    <p:sldId id="362" r:id="rId60"/>
    <p:sldId id="363" r:id="rId61"/>
    <p:sldId id="364" r:id="rId62"/>
    <p:sldId id="383" r:id="rId63"/>
    <p:sldId id="379" r:id="rId64"/>
    <p:sldId id="381" r:id="rId65"/>
    <p:sldId id="380" r:id="rId66"/>
    <p:sldId id="382" r:id="rId67"/>
    <p:sldId id="365" r:id="rId68"/>
    <p:sldId id="366" r:id="rId69"/>
    <p:sldId id="367" r:id="rId70"/>
    <p:sldId id="368" r:id="rId71"/>
    <p:sldId id="369" r:id="rId72"/>
    <p:sldId id="370" r:id="rId73"/>
    <p:sldId id="371" r:id="rId74"/>
    <p:sldId id="372" r:id="rId75"/>
    <p:sldId id="373" r:id="rId76"/>
    <p:sldId id="374" r:id="rId77"/>
    <p:sldId id="375" r:id="rId78"/>
    <p:sldId id="385" r:id="rId79"/>
    <p:sldId id="386" r:id="rId80"/>
    <p:sldId id="291" r:id="rId81"/>
    <p:sldId id="292" r:id="rId82"/>
    <p:sldId id="308" r:id="rId83"/>
    <p:sldId id="309" r:id="rId84"/>
    <p:sldId id="310" r:id="rId85"/>
    <p:sldId id="311" r:id="rId86"/>
    <p:sldId id="312" r:id="rId87"/>
    <p:sldId id="293" r:id="rId8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5" autoAdjust="0"/>
    <p:restoredTop sz="86351" autoAdjust="0"/>
  </p:normalViewPr>
  <p:slideViewPr>
    <p:cSldViewPr>
      <p:cViewPr varScale="1">
        <p:scale>
          <a:sx n="87" d="100"/>
          <a:sy n="87" d="100"/>
        </p:scale>
        <p:origin x="-228" y="-72"/>
      </p:cViewPr>
      <p:guideLst>
        <p:guide orient="horz" pos="2160"/>
        <p:guide pos="2880"/>
      </p:guideLst>
    </p:cSldViewPr>
  </p:slideViewPr>
  <p:outlineViewPr>
    <p:cViewPr>
      <p:scale>
        <a:sx n="33" d="100"/>
        <a:sy n="33" d="100"/>
      </p:scale>
      <p:origin x="0" y="2000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542F95-72BE-4E07-A35B-8746A93001AA}" type="datetimeFigureOut">
              <a:rPr lang="en-US" smtClean="0"/>
              <a:pPr/>
              <a:t>10/5/2010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905658-C08F-47EB-972F-57471D03705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A9811D-6A64-426F-BBD8-6CA2B952E911}" type="slidenum">
              <a:rPr lang="en-US"/>
              <a:pPr/>
              <a:t>29</a:t>
            </a:fld>
            <a:endParaRPr lang="en-US"/>
          </a:p>
        </p:txBody>
      </p:sp>
      <p:sp>
        <p:nvSpPr>
          <p:cNvPr id="784386" name="Rectangle 2"/>
          <p:cNvSpPr>
            <a:spLocks noGrp="1" noRot="1" noChangeAspect="1" noChangeArrowheads="1" noTextEdit="1"/>
          </p:cNvSpPr>
          <p:nvPr>
            <p:ph type="sldImg"/>
          </p:nvPr>
        </p:nvSpPr>
        <p:spPr>
          <a:ln/>
        </p:spPr>
      </p:sp>
      <p:sp>
        <p:nvSpPr>
          <p:cNvPr id="784387" name="Rectangle 3"/>
          <p:cNvSpPr>
            <a:spLocks noGrp="1" noChangeArrowheads="1"/>
          </p:cNvSpPr>
          <p:nvPr>
            <p:ph type="body" idx="1"/>
          </p:nvPr>
        </p:nvSpPr>
        <p:spPr/>
        <p:txBody>
          <a:bodyPr/>
          <a:lstStyle/>
          <a:p>
            <a:r>
              <a:rPr lang="en-US"/>
              <a:t>Figure 17.7 The stages of transcription: initiation, elongation, and termination</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178EE-0771-44A1-BB13-3194E7465C8E}" type="slidenum">
              <a:rPr lang="en-US"/>
              <a:pPr/>
              <a:t>40</a:t>
            </a:fld>
            <a:endParaRPr lang="en-US"/>
          </a:p>
        </p:txBody>
      </p:sp>
      <p:sp>
        <p:nvSpPr>
          <p:cNvPr id="632834" name="Rectangle 2"/>
          <p:cNvSpPr>
            <a:spLocks noGrp="1" noRot="1" noChangeAspect="1" noChangeArrowheads="1"/>
          </p:cNvSpPr>
          <p:nvPr>
            <p:ph type="sldImg"/>
          </p:nvPr>
        </p:nvSpPr>
        <p:spPr>
          <a:ln/>
        </p:spPr>
      </p:sp>
      <p:sp>
        <p:nvSpPr>
          <p:cNvPr id="632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399DB1-1C36-4ABD-9E77-51F865412623}" type="slidenum">
              <a:rPr lang="en-US"/>
              <a:pPr/>
              <a:t>41</a:t>
            </a:fld>
            <a:endParaRPr lang="en-US"/>
          </a:p>
        </p:txBody>
      </p:sp>
      <p:sp>
        <p:nvSpPr>
          <p:cNvPr id="852994" name="Rectangle 2"/>
          <p:cNvSpPr>
            <a:spLocks noGrp="1" noRot="1" noChangeAspect="1" noChangeArrowheads="1" noTextEdit="1"/>
          </p:cNvSpPr>
          <p:nvPr>
            <p:ph type="sldImg"/>
          </p:nvPr>
        </p:nvSpPr>
        <p:spPr>
          <a:ln/>
        </p:spPr>
      </p:sp>
      <p:sp>
        <p:nvSpPr>
          <p:cNvPr id="852995" name="Rectangle 3"/>
          <p:cNvSpPr>
            <a:spLocks noGrp="1" noChangeArrowheads="1"/>
          </p:cNvSpPr>
          <p:nvPr>
            <p:ph type="body" idx="1"/>
          </p:nvPr>
        </p:nvSpPr>
        <p:spPr/>
        <p:txBody>
          <a:bodyPr/>
          <a:lstStyle/>
          <a:p>
            <a:r>
              <a:rPr lang="en-US"/>
              <a:t>Figure 17.11 The roles of snRNPs and spliceosomes in pre-mRNA splicing</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EBA606-7F3E-4FDA-BEBA-7AE8502B01C1}" type="slidenum">
              <a:rPr lang="en-US"/>
              <a:pPr/>
              <a:t>42</a:t>
            </a:fld>
            <a:endParaRPr lang="en-US"/>
          </a:p>
        </p:txBody>
      </p:sp>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r>
              <a:rPr lang="en-US"/>
              <a:t>Figure 17.11 The roles of snRNPs and spliceosomes in pre-mRNA splicing</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EF1B23-3108-4375-82C2-B9D4C56D57BE}" type="slidenum">
              <a:rPr lang="en-US"/>
              <a:pPr/>
              <a:t>44</a:t>
            </a:fld>
            <a:endParaRPr lang="en-US"/>
          </a:p>
        </p:txBody>
      </p:sp>
      <p:sp>
        <p:nvSpPr>
          <p:cNvPr id="786434" name="Rectangle 2"/>
          <p:cNvSpPr>
            <a:spLocks noGrp="1" noRot="1" noChangeAspect="1" noChangeArrowheads="1" noTextEdit="1"/>
          </p:cNvSpPr>
          <p:nvPr>
            <p:ph type="sldImg"/>
          </p:nvPr>
        </p:nvSpPr>
        <p:spPr>
          <a:ln/>
        </p:spPr>
      </p:sp>
      <p:sp>
        <p:nvSpPr>
          <p:cNvPr id="786435" name="Rectangle 3"/>
          <p:cNvSpPr>
            <a:spLocks noGrp="1" noChangeArrowheads="1"/>
          </p:cNvSpPr>
          <p:nvPr>
            <p:ph type="body" idx="1"/>
          </p:nvPr>
        </p:nvSpPr>
        <p:spPr/>
        <p:txBody>
          <a:bodyPr/>
          <a:lstStyle/>
          <a:p>
            <a:r>
              <a:rPr lang="en-US"/>
              <a:t>Figure 17.9 RNA processing: addition of the 5</a:t>
            </a:r>
            <a:r>
              <a:rPr lang="en-US">
                <a:latin typeface="Symbol" pitchFamily="18" charset="2"/>
                <a:sym typeface="Symbol" pitchFamily="18" charset="2"/>
              </a:rPr>
              <a:t> </a:t>
            </a:r>
            <a:r>
              <a:rPr lang="en-US">
                <a:sym typeface="Symbol" pitchFamily="18" charset="2"/>
              </a:rPr>
              <a:t>cap and poly-A tail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5EAC66-A248-4030-9280-5BF91F58A11D}" type="slidenum">
              <a:rPr lang="en-US"/>
              <a:pPr/>
              <a:t>47</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a:t>Figure 17.17 The initiation of translation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5EAC66-A248-4030-9280-5BF91F58A11D}" type="slidenum">
              <a:rPr lang="en-US"/>
              <a:pPr/>
              <a:t>49</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a:t>Figure 17.17 The initiation of translation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5EAC66-A248-4030-9280-5BF91F58A11D}" type="slidenum">
              <a:rPr lang="en-US"/>
              <a:pPr/>
              <a:t>52</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a:t>Figure 17.17 The initiation of translation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5EAC66-A248-4030-9280-5BF91F58A11D}" type="slidenum">
              <a:rPr lang="en-US"/>
              <a:pPr/>
              <a:t>54</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a:t>Figure 17.17 The initiation of translation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5EAC66-A248-4030-9280-5BF91F58A11D}" type="slidenum">
              <a:rPr lang="en-US"/>
              <a:pPr/>
              <a:t>56</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a:t>Figure 17.17 The initiation of translation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05D3B6-3F25-4CEB-BDEB-1A933BD3DEF9}" type="slidenum">
              <a:rPr lang="en-US"/>
              <a:pPr/>
              <a:t>58</a:t>
            </a:fld>
            <a:endParaRPr lang="en-US"/>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r>
              <a:rPr lang="en-US"/>
              <a:t>Figure 17.16 The anatomy of a functioning ribosome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308EB5-6D65-4E87-AB1A-80E20ADDEE53}" type="slidenum">
              <a:rPr lang="en-US"/>
              <a:pPr/>
              <a:t>59</a:t>
            </a:fld>
            <a:endParaRPr lang="en-US"/>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r>
              <a:rPr lang="en-US"/>
              <a:t>Figure 17.16 The anatomy of a functioning ribosome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499479-0E22-4D49-8B92-949707BE9D2D}" type="slidenum">
              <a:rPr lang="en-US"/>
              <a:pPr/>
              <a:t>66</a:t>
            </a:fld>
            <a:endParaRPr lang="en-US"/>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r>
              <a:rPr lang="en-US"/>
              <a:t>Figure 17.18 The elongation cycle of translation</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44212E-370D-4378-A1AD-974A9AD66A5E}" type="slidenum">
              <a:rPr lang="en-US"/>
              <a:pPr/>
              <a:t>67</a:t>
            </a:fld>
            <a:endParaRPr lang="en-US"/>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r>
              <a:rPr lang="en-US"/>
              <a:t>Figure 17.18 The elongation cycle of translation</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54A620-9E6C-40C7-B9D9-99E0FD352BA0}" type="slidenum">
              <a:rPr lang="en-US"/>
              <a:pPr/>
              <a:t>68</a:t>
            </a:fld>
            <a:endParaRPr lang="en-US"/>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r>
              <a:rPr lang="en-US"/>
              <a:t>Figure 17.18 The elongation cycle of translation</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4B6258-FDA8-49F9-9A14-0A0660189EFC}" type="slidenum">
              <a:rPr lang="en-US"/>
              <a:pPr/>
              <a:t>69</a:t>
            </a:fld>
            <a:endParaRPr lang="en-US"/>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r>
              <a:rPr lang="en-US"/>
              <a:t>Figure 17.18 The elongation cycle of translation</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F428A-AC3E-4F4D-9D14-948EBE0FD762}" type="slidenum">
              <a:rPr lang="en-US"/>
              <a:pPr/>
              <a:t>71</a:t>
            </a:fld>
            <a:endParaRPr lang="en-US"/>
          </a:p>
        </p:txBody>
      </p:sp>
      <p:sp>
        <p:nvSpPr>
          <p:cNvPr id="657410" name="Rectangle 2"/>
          <p:cNvSpPr>
            <a:spLocks noGrp="1" noRot="1" noChangeAspect="1" noChangeArrowheads="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FE1D6D-2C27-4A46-91EA-2B1541230C2A}" type="slidenum">
              <a:rPr lang="en-US"/>
              <a:pPr/>
              <a:t>72</a:t>
            </a:fld>
            <a:endParaRPr lang="en-US"/>
          </a:p>
        </p:txBody>
      </p:sp>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p:txBody>
          <a:bodyPr/>
          <a:lstStyle/>
          <a:p>
            <a:r>
              <a:rPr lang="en-US"/>
              <a:t>Figure 17.19 The termination of translation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AC3A5-AB2F-4996-99F8-E668BF3A2A4C}" type="slidenum">
              <a:rPr lang="en-US"/>
              <a:pPr/>
              <a:t>73</a:t>
            </a:fld>
            <a:endParaRPr 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r>
              <a:rPr lang="en-US"/>
              <a:t>Figure 17.19 The termination of translation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273ECE-F5BC-44DC-B977-59D6DA75AB67}" type="slidenum">
              <a:rPr lang="en-US"/>
              <a:pPr/>
              <a:t>75</a:t>
            </a:fld>
            <a:endParaRPr lang="en-US"/>
          </a:p>
        </p:txBody>
      </p:sp>
      <p:sp>
        <p:nvSpPr>
          <p:cNvPr id="659458" name="Rectangle 2"/>
          <p:cNvSpPr>
            <a:spLocks noGrp="1" noRot="1" noChangeAspect="1" noChangeArrowheads="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CA0D37-DCCD-4392-8A03-F344E5120E38}" type="slidenum">
              <a:rPr lang="en-US"/>
              <a:pPr/>
              <a:t>76</a:t>
            </a:fld>
            <a:endParaRPr lang="en-US"/>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a:lstStyle/>
          <a:p>
            <a:r>
              <a:rPr lang="en-US"/>
              <a:t>Figure 17.20 Polyribosomes</a:t>
            </a:r>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CDD7BF-11C7-42C8-BA54-9DD9C7C925DA}" type="slidenum">
              <a:rPr lang="en-US"/>
              <a:pPr/>
              <a:t>77</a:t>
            </a:fld>
            <a:endParaRPr lang="en-US"/>
          </a:p>
        </p:txBody>
      </p:sp>
      <p:sp>
        <p:nvSpPr>
          <p:cNvPr id="881666" name="Rectangle 2"/>
          <p:cNvSpPr>
            <a:spLocks noGrp="1" noRot="1" noChangeAspect="1" noChangeArrowheads="1" noTextEdit="1"/>
          </p:cNvSpPr>
          <p:nvPr>
            <p:ph type="sldImg"/>
          </p:nvPr>
        </p:nvSpPr>
        <p:spPr>
          <a:ln/>
        </p:spPr>
      </p:sp>
      <p:sp>
        <p:nvSpPr>
          <p:cNvPr id="881667" name="Rectangle 3"/>
          <p:cNvSpPr>
            <a:spLocks noGrp="1" noChangeArrowheads="1"/>
          </p:cNvSpPr>
          <p:nvPr>
            <p:ph type="body" idx="1"/>
          </p:nvPr>
        </p:nvSpPr>
        <p:spPr/>
        <p:txBody>
          <a:bodyPr/>
          <a:lstStyle/>
          <a:p>
            <a:r>
              <a:rPr lang="en-US"/>
              <a:t>Figure 17.19 The termination of translation</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4755"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4756"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4757"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pitchFamily="18" charset="0"/>
              <a:buNone/>
              <a:defRPr sz="3500">
                <a:solidFill>
                  <a:schemeClr val="bg1"/>
                </a:solidFill>
              </a:defRPr>
            </a:lvl1pPr>
          </a:lstStyle>
          <a:p>
            <a:r>
              <a:rPr lang="en-US"/>
              <a:t>Click to edit Master subtitle style</a:t>
            </a:r>
          </a:p>
        </p:txBody>
      </p:sp>
      <p:sp>
        <p:nvSpPr>
          <p:cNvPr id="74758"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latin typeface="Arial" charset="0"/>
              </a:rPr>
              <a:t>prepared by </a:t>
            </a:r>
          </a:p>
          <a:p>
            <a:r>
              <a:rPr lang="en-US" sz="2000">
                <a:latin typeface="Arial" charset="0"/>
              </a:rPr>
              <a:t>Janice Meeking, </a:t>
            </a:r>
          </a:p>
          <a:p>
            <a:r>
              <a:rPr lang="en-US" sz="2000">
                <a:latin typeface="Arial" charset="0"/>
              </a:rPr>
              <a:t>Mount Royal College</a:t>
            </a:r>
            <a:endParaRPr lang="en-US" sz="2000">
              <a:solidFill>
                <a:schemeClr val="bg1"/>
              </a:solidFill>
              <a:latin typeface="Arial" charset="0"/>
            </a:endParaRPr>
          </a:p>
        </p:txBody>
      </p:sp>
      <p:sp>
        <p:nvSpPr>
          <p:cNvPr id="74759"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74760"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4761"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4762"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7827"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7828"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7829"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pitchFamily="18" charset="0"/>
              <a:buNone/>
              <a:defRPr sz="3500">
                <a:solidFill>
                  <a:schemeClr val="bg1"/>
                </a:solidFill>
              </a:defRPr>
            </a:lvl1pPr>
          </a:lstStyle>
          <a:p>
            <a:r>
              <a:rPr lang="en-US"/>
              <a:t>Click to edit Master subtitle style</a:t>
            </a:r>
          </a:p>
        </p:txBody>
      </p:sp>
      <p:sp>
        <p:nvSpPr>
          <p:cNvPr id="77830"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77831"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77832"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7833"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7834"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73731"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3732"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3733"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pitchFamily="18"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pitchFamily="18"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6803"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4"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pitchFamily="18"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pitchFamily="18"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pitchFamily="18"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Euchromatin" TargetMode="External"/><Relationship Id="rId3" Type="http://schemas.openxmlformats.org/officeDocument/2006/relationships/hyperlink" Target="http://en.wikipedia.org/wiki/XY_sex-determination_system" TargetMode="External"/><Relationship Id="rId7" Type="http://schemas.openxmlformats.org/officeDocument/2006/relationships/hyperlink" Target="http://en.wikipedia.org/wiki/Human_Genome_Project" TargetMode="External"/><Relationship Id="rId2" Type="http://schemas.openxmlformats.org/officeDocument/2006/relationships/hyperlink" Target="http://en.wikipedia.org/wiki/Autosome" TargetMode="External"/><Relationship Id="rId1" Type="http://schemas.openxmlformats.org/officeDocument/2006/relationships/slideLayout" Target="../slideLayouts/slideLayout2.xml"/><Relationship Id="rId6" Type="http://schemas.openxmlformats.org/officeDocument/2006/relationships/hyperlink" Target="http://en.wikipedia.org/wiki/Base_pair" TargetMode="External"/><Relationship Id="rId5" Type="http://schemas.openxmlformats.org/officeDocument/2006/relationships/hyperlink" Target="http://en.wikipedia.org/wiki/DNA" TargetMode="External"/><Relationship Id="rId4" Type="http://schemas.openxmlformats.org/officeDocument/2006/relationships/hyperlink" Target="http://en.wikipedia.org/wiki/Haploid" TargetMode="External"/><Relationship Id="rId9" Type="http://schemas.openxmlformats.org/officeDocument/2006/relationships/hyperlink" Target="http://en.wikipedia.org/wiki/Biomedical_scienc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Protein" TargetMode="External"/><Relationship Id="rId7" Type="http://schemas.openxmlformats.org/officeDocument/2006/relationships/hyperlink" Target="http://en.wikipedia.org/wiki/Junk_DNA" TargetMode="External"/><Relationship Id="rId2" Type="http://schemas.openxmlformats.org/officeDocument/2006/relationships/hyperlink" Target="http://en.wikipedia.org/wiki/Gene" TargetMode="External"/><Relationship Id="rId1" Type="http://schemas.openxmlformats.org/officeDocument/2006/relationships/slideLayout" Target="../slideLayouts/slideLayout2.xml"/><Relationship Id="rId6" Type="http://schemas.openxmlformats.org/officeDocument/2006/relationships/hyperlink" Target="http://en.wikipedia.org/wiki/Introns" TargetMode="External"/><Relationship Id="rId5" Type="http://schemas.openxmlformats.org/officeDocument/2006/relationships/hyperlink" Target="http://en.wikipedia.org/wiki/Regulatory_sequence" TargetMode="External"/><Relationship Id="rId4" Type="http://schemas.openxmlformats.org/officeDocument/2006/relationships/hyperlink" Target="http://en.wikipedia.org/wiki/RNA_gen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Protein Synthesis</a:t>
            </a:r>
          </a:p>
          <a:p>
            <a:r>
              <a:rPr lang="en-US" dirty="0" smtClean="0"/>
              <a:t>Mike Clark, M.D.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p:txBody>
          <a:bodyPr/>
          <a:lstStyle/>
          <a:p>
            <a:r>
              <a:rPr lang="en-US" dirty="0"/>
              <a:t>Protein Synthesis</a:t>
            </a:r>
          </a:p>
        </p:txBody>
      </p:sp>
      <p:sp>
        <p:nvSpPr>
          <p:cNvPr id="41989" name="Rectangle 5"/>
          <p:cNvSpPr>
            <a:spLocks noGrp="1" noChangeArrowheads="1"/>
          </p:cNvSpPr>
          <p:nvPr>
            <p:ph type="body" idx="1"/>
          </p:nvPr>
        </p:nvSpPr>
        <p:spPr/>
        <p:txBody>
          <a:bodyPr/>
          <a:lstStyle/>
          <a:p>
            <a:r>
              <a:rPr lang="en-US" dirty="0"/>
              <a:t>DNA is the master blueprint for protein synthesis</a:t>
            </a:r>
          </a:p>
          <a:p>
            <a:r>
              <a:rPr lang="en-US" dirty="0"/>
              <a:t>Gene: Segment of DNA with blueprint for one polypeptide </a:t>
            </a:r>
          </a:p>
          <a:p>
            <a:r>
              <a:rPr lang="en-US" dirty="0"/>
              <a:t>Triplets of nucleotide bases form genetic library</a:t>
            </a:r>
          </a:p>
          <a:p>
            <a:r>
              <a:rPr lang="en-US" dirty="0"/>
              <a:t>Each triplet specifies coding for an amino acid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a:t>
            </a:r>
            <a:endParaRPr lang="en-US" dirty="0"/>
          </a:p>
        </p:txBody>
      </p:sp>
      <p:sp>
        <p:nvSpPr>
          <p:cNvPr id="3" name="Content Placeholder 2"/>
          <p:cNvSpPr>
            <a:spLocks noGrp="1"/>
          </p:cNvSpPr>
          <p:nvPr>
            <p:ph idx="1"/>
          </p:nvPr>
        </p:nvSpPr>
        <p:spPr>
          <a:xfrm>
            <a:off x="228601" y="762000"/>
            <a:ext cx="8686800" cy="5867399"/>
          </a:xfrm>
        </p:spPr>
        <p:txBody>
          <a:bodyPr/>
          <a:lstStyle/>
          <a:p>
            <a:r>
              <a:rPr lang="en-US" b="1" dirty="0" smtClean="0"/>
              <a:t>Somatic Body Cells </a:t>
            </a:r>
            <a:r>
              <a:rPr lang="en-US" dirty="0" smtClean="0"/>
              <a:t>are all the cells of the body except the sex cells (sperm and egg)</a:t>
            </a:r>
          </a:p>
          <a:p>
            <a:r>
              <a:rPr lang="en-US" dirty="0" smtClean="0"/>
              <a:t>Somatic cells has 23 pairs of genetic material (46 pieces) – one member of the pair came from your mother and the other from your father –– thus you need all the pieces </a:t>
            </a:r>
            <a:r>
              <a:rPr lang="en-US" b="1" dirty="0" smtClean="0"/>
              <a:t>each piece of genetic material carries different codes </a:t>
            </a:r>
            <a:endParaRPr lang="en-US" dirty="0" smtClean="0"/>
          </a:p>
          <a:p>
            <a:r>
              <a:rPr lang="en-US" b="1" dirty="0" smtClean="0"/>
              <a:t>Gametes</a:t>
            </a:r>
            <a:r>
              <a:rPr lang="en-US" dirty="0" smtClean="0"/>
              <a:t> (sperm and egg) only have 23 pieces – but need a representative genetic piece from each pair Why? So during fertilization – (sperm fertilizes egg) the 46 number is reestablished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Genome</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The </a:t>
            </a:r>
            <a:r>
              <a:rPr lang="en-US" b="1" dirty="0" smtClean="0"/>
              <a:t>human genome</a:t>
            </a:r>
            <a:r>
              <a:rPr lang="en-US" dirty="0" smtClean="0"/>
              <a:t> is stored on 23 chromosome pairs. Twenty-two of these are </a:t>
            </a:r>
            <a:r>
              <a:rPr lang="en-US" dirty="0" err="1" smtClean="0">
                <a:hlinkClick r:id="rId2" action="ppaction://hlinkfile" tooltip="Autosome"/>
              </a:rPr>
              <a:t>autosomal</a:t>
            </a:r>
            <a:r>
              <a:rPr lang="en-US" dirty="0" smtClean="0">
                <a:hlinkClick r:id="rId2" action="ppaction://hlinkfile" tooltip="Autosome"/>
              </a:rPr>
              <a:t> chromosome pairs</a:t>
            </a:r>
            <a:r>
              <a:rPr lang="en-US" dirty="0" smtClean="0"/>
              <a:t>, while the remaining pair is </a:t>
            </a:r>
            <a:r>
              <a:rPr lang="en-US" dirty="0" smtClean="0">
                <a:hlinkClick r:id="rId3" action="ppaction://hlinkfile" tooltip="XY sex-determination system"/>
              </a:rPr>
              <a:t>sex-determining</a:t>
            </a:r>
            <a:r>
              <a:rPr lang="en-US" dirty="0" smtClean="0"/>
              <a:t>. The </a:t>
            </a:r>
            <a:r>
              <a:rPr lang="en-US" dirty="0" smtClean="0">
                <a:hlinkClick r:id="rId4" action="ppaction://hlinkfile" tooltip="Haploid"/>
              </a:rPr>
              <a:t>haploid</a:t>
            </a:r>
            <a:r>
              <a:rPr lang="en-US" dirty="0" smtClean="0"/>
              <a:t> human genome occupies a total of just over 3 billion </a:t>
            </a:r>
            <a:r>
              <a:rPr lang="en-US" dirty="0" smtClean="0">
                <a:hlinkClick r:id="rId5" action="ppaction://hlinkfile" tooltip="DNA"/>
              </a:rPr>
              <a:t>DNA</a:t>
            </a:r>
            <a:r>
              <a:rPr lang="en-US" dirty="0" smtClean="0"/>
              <a:t> </a:t>
            </a:r>
            <a:r>
              <a:rPr lang="en-US" dirty="0" smtClean="0">
                <a:hlinkClick r:id="rId6" action="ppaction://hlinkfile" tooltip="Base pair"/>
              </a:rPr>
              <a:t>base pairs</a:t>
            </a:r>
            <a:r>
              <a:rPr lang="en-US" dirty="0" smtClean="0"/>
              <a:t>. The </a:t>
            </a:r>
            <a:r>
              <a:rPr lang="en-US" dirty="0" smtClean="0">
                <a:hlinkClick r:id="rId7" action="ppaction://hlinkfile" tooltip="Human Genome Project"/>
              </a:rPr>
              <a:t>Human Genome Project</a:t>
            </a:r>
            <a:r>
              <a:rPr lang="en-US" dirty="0" smtClean="0"/>
              <a:t> (HGP) produced a reference sequence of the </a:t>
            </a:r>
            <a:r>
              <a:rPr lang="en-US" dirty="0" err="1" smtClean="0">
                <a:hlinkClick r:id="rId8" action="ppaction://hlinkfile" tooltip="Euchromatin"/>
              </a:rPr>
              <a:t>euchromatic</a:t>
            </a:r>
            <a:r>
              <a:rPr lang="en-US" dirty="0" smtClean="0"/>
              <a:t> human genome, which is used worldwide in </a:t>
            </a:r>
            <a:r>
              <a:rPr lang="en-US" dirty="0" smtClean="0">
                <a:hlinkClick r:id="rId9" action="ppaction://hlinkfile" tooltip="Biomedical science"/>
              </a:rPr>
              <a:t>biomedical sciences</a:t>
            </a:r>
            <a:r>
              <a:rPr lang="en-US" dirty="0" smtClean="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Genome</a:t>
            </a:r>
            <a:endParaRPr lang="en-US" dirty="0"/>
          </a:p>
        </p:txBody>
      </p:sp>
      <p:sp>
        <p:nvSpPr>
          <p:cNvPr id="3" name="Content Placeholder 2"/>
          <p:cNvSpPr>
            <a:spLocks noGrp="1"/>
          </p:cNvSpPr>
          <p:nvPr>
            <p:ph idx="1"/>
          </p:nvPr>
        </p:nvSpPr>
        <p:spPr>
          <a:xfrm>
            <a:off x="460375" y="990601"/>
            <a:ext cx="8228013" cy="5321300"/>
          </a:xfrm>
        </p:spPr>
        <p:txBody>
          <a:bodyPr/>
          <a:lstStyle/>
          <a:p>
            <a:r>
              <a:rPr lang="en-US" dirty="0" smtClean="0"/>
              <a:t>The haploid human genome contains an estimated 20,000–25,000 </a:t>
            </a:r>
            <a:r>
              <a:rPr lang="en-US" dirty="0" smtClean="0">
                <a:hlinkClick r:id="rId2" action="ppaction://hlinkfile" tooltip="Gene"/>
              </a:rPr>
              <a:t>protein-coding genes</a:t>
            </a:r>
            <a:r>
              <a:rPr lang="en-US" dirty="0" smtClean="0"/>
              <a:t>, far fewer than had been expected before its sequencing. In fact, only about 1.5% of the genome codes for </a:t>
            </a:r>
            <a:r>
              <a:rPr lang="en-US" dirty="0" smtClean="0">
                <a:hlinkClick r:id="rId3" action="ppaction://hlinkfile" tooltip="Protein"/>
              </a:rPr>
              <a:t>proteins</a:t>
            </a:r>
            <a:r>
              <a:rPr lang="en-US" dirty="0" smtClean="0"/>
              <a:t>, while the rest consists of </a:t>
            </a:r>
            <a:r>
              <a:rPr lang="en-US" dirty="0" smtClean="0">
                <a:hlinkClick r:id="rId4" action="ppaction://hlinkfile" tooltip="RNA gene"/>
              </a:rPr>
              <a:t>RNA genes</a:t>
            </a:r>
            <a:r>
              <a:rPr lang="en-US" dirty="0" smtClean="0"/>
              <a:t>, </a:t>
            </a:r>
            <a:r>
              <a:rPr lang="en-US" dirty="0" smtClean="0">
                <a:hlinkClick r:id="rId5" action="ppaction://hlinkfile" tooltip="Regulatory sequence"/>
              </a:rPr>
              <a:t>regulatory sequences</a:t>
            </a:r>
            <a:r>
              <a:rPr lang="en-US" dirty="0" smtClean="0"/>
              <a:t>, </a:t>
            </a:r>
            <a:r>
              <a:rPr lang="en-US" dirty="0" err="1" smtClean="0">
                <a:hlinkClick r:id="rId6" action="ppaction://hlinkfile" tooltip="Introns"/>
              </a:rPr>
              <a:t>introns</a:t>
            </a:r>
            <a:r>
              <a:rPr lang="en-US" dirty="0" smtClean="0"/>
              <a:t> and (controversially) </a:t>
            </a:r>
            <a:r>
              <a:rPr lang="en-US" dirty="0" smtClean="0">
                <a:hlinkClick r:id="rId7" action="ppaction://hlinkfile" tooltip="Junk DNA"/>
              </a:rPr>
              <a:t>"junk" DNA</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and Terms in Protein Synthesis</a:t>
            </a:r>
            <a:endParaRPr lang="en-US" dirty="0"/>
          </a:p>
        </p:txBody>
      </p:sp>
      <p:sp>
        <p:nvSpPr>
          <p:cNvPr id="3" name="Content Placeholder 2"/>
          <p:cNvSpPr>
            <a:spLocks noGrp="1"/>
          </p:cNvSpPr>
          <p:nvPr>
            <p:ph idx="1"/>
          </p:nvPr>
        </p:nvSpPr>
        <p:spPr/>
        <p:txBody>
          <a:bodyPr/>
          <a:lstStyle/>
          <a:p>
            <a:pPr>
              <a:buNone/>
            </a:pPr>
            <a:r>
              <a:rPr lang="en-US" b="1" dirty="0" smtClean="0"/>
              <a:t>DNA – Deoxyribonucleic Acid</a:t>
            </a:r>
          </a:p>
          <a:p>
            <a:pPr>
              <a:buNone/>
            </a:pPr>
            <a:r>
              <a:rPr lang="en-US" b="1" dirty="0" smtClean="0"/>
              <a:t>RNA – Ribonucleic Acid</a:t>
            </a:r>
          </a:p>
          <a:p>
            <a:pPr>
              <a:buNone/>
            </a:pPr>
            <a:r>
              <a:rPr lang="en-US" dirty="0"/>
              <a:t> </a:t>
            </a:r>
            <a:r>
              <a:rPr lang="en-US" dirty="0" smtClean="0"/>
              <a:t>           Three types of RNA</a:t>
            </a:r>
          </a:p>
          <a:p>
            <a:pPr>
              <a:buNone/>
            </a:pPr>
            <a:r>
              <a:rPr lang="en-US" dirty="0"/>
              <a:t> </a:t>
            </a:r>
            <a:r>
              <a:rPr lang="en-US" dirty="0" smtClean="0"/>
              <a:t>                 </a:t>
            </a:r>
            <a:r>
              <a:rPr lang="en-US" b="1" dirty="0" smtClean="0"/>
              <a:t>mRNA </a:t>
            </a:r>
            <a:r>
              <a:rPr lang="en-US" dirty="0" smtClean="0"/>
              <a:t>– messenger RNA</a:t>
            </a:r>
          </a:p>
          <a:p>
            <a:pPr>
              <a:buNone/>
            </a:pPr>
            <a:r>
              <a:rPr lang="en-US" dirty="0"/>
              <a:t> </a:t>
            </a:r>
            <a:r>
              <a:rPr lang="en-US" dirty="0" smtClean="0"/>
              <a:t>                 </a:t>
            </a:r>
            <a:r>
              <a:rPr lang="en-US" b="1" dirty="0" smtClean="0"/>
              <a:t>rRNA</a:t>
            </a:r>
            <a:r>
              <a:rPr lang="en-US" dirty="0" smtClean="0"/>
              <a:t> – ribosomal RNA</a:t>
            </a:r>
          </a:p>
          <a:p>
            <a:pPr>
              <a:buNone/>
            </a:pPr>
            <a:r>
              <a:rPr lang="en-US" dirty="0"/>
              <a:t> </a:t>
            </a:r>
            <a:r>
              <a:rPr lang="en-US" dirty="0" smtClean="0"/>
              <a:t>                 </a:t>
            </a:r>
            <a:r>
              <a:rPr lang="en-US" b="1" dirty="0" smtClean="0"/>
              <a:t>tRNA</a:t>
            </a:r>
            <a:r>
              <a:rPr lang="en-US" dirty="0" smtClean="0"/>
              <a:t> – transfer RNA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a:t>
            </a:r>
            <a:r>
              <a:rPr lang="en-US" dirty="0" err="1" smtClean="0"/>
              <a:t>Karyotype</a:t>
            </a:r>
            <a:endParaRPr lang="en-US" dirty="0"/>
          </a:p>
        </p:txBody>
      </p:sp>
      <p:pic>
        <p:nvPicPr>
          <p:cNvPr id="4" name="Content Placeholder 3" descr="Karyotype.png"/>
          <p:cNvPicPr>
            <a:picLocks noGrp="1" noChangeAspect="1"/>
          </p:cNvPicPr>
          <p:nvPr>
            <p:ph idx="1"/>
          </p:nvPr>
        </p:nvPicPr>
        <p:blipFill>
          <a:blip r:embed="rId2" cstate="print"/>
          <a:stretch>
            <a:fillRect/>
          </a:stretch>
        </p:blipFill>
        <p:spPr>
          <a:xfrm>
            <a:off x="1371600" y="822947"/>
            <a:ext cx="5761463" cy="6203177"/>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Ribosome Review</a:t>
            </a:r>
            <a:endParaRPr lang="en-US" dirty="0"/>
          </a:p>
        </p:txBody>
      </p:sp>
      <p:sp>
        <p:nvSpPr>
          <p:cNvPr id="3" name="Content Placeholder 2"/>
          <p:cNvSpPr>
            <a:spLocks noGrp="1"/>
          </p:cNvSpPr>
          <p:nvPr>
            <p:ph idx="1"/>
          </p:nvPr>
        </p:nvSpPr>
        <p:spPr>
          <a:xfrm>
            <a:off x="460375" y="762001"/>
            <a:ext cx="8228013" cy="5549900"/>
          </a:xfrm>
        </p:spPr>
        <p:txBody>
          <a:bodyPr/>
          <a:lstStyle/>
          <a:p>
            <a:r>
              <a:rPr lang="en-US" dirty="0" smtClean="0"/>
              <a:t>The ribosome has two subunits the small and the large</a:t>
            </a:r>
          </a:p>
          <a:p>
            <a:r>
              <a:rPr lang="en-US" dirty="0" smtClean="0"/>
              <a:t>There are free ribosomes and fixed ribosomes</a:t>
            </a:r>
          </a:p>
          <a:p>
            <a:r>
              <a:rPr lang="en-US" dirty="0" smtClean="0"/>
              <a:t>Free ribosomes float in the cytoplasm making proteins.  Proteins made on free ribosomes are used inside the cell that made them</a:t>
            </a:r>
          </a:p>
          <a:p>
            <a:r>
              <a:rPr lang="en-US" dirty="0" smtClean="0"/>
              <a:t>Fixed ribosomes are attached to the rough endoplasmic reticulum. Proteins made on fixed ribosomes are used outside the cell that made them.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Terms</a:t>
            </a:r>
            <a:endParaRPr lang="en-US" dirty="0"/>
          </a:p>
        </p:txBody>
      </p:sp>
      <p:sp>
        <p:nvSpPr>
          <p:cNvPr id="3" name="Content Placeholder 2"/>
          <p:cNvSpPr>
            <a:spLocks noGrp="1"/>
          </p:cNvSpPr>
          <p:nvPr>
            <p:ph idx="1"/>
          </p:nvPr>
        </p:nvSpPr>
        <p:spPr>
          <a:xfrm>
            <a:off x="1" y="762000"/>
            <a:ext cx="8688388" cy="5791199"/>
          </a:xfrm>
        </p:spPr>
        <p:txBody>
          <a:bodyPr/>
          <a:lstStyle/>
          <a:p>
            <a:r>
              <a:rPr lang="en-US" b="1" dirty="0" smtClean="0"/>
              <a:t>Gene</a:t>
            </a:r>
            <a:r>
              <a:rPr lang="en-US" dirty="0" smtClean="0"/>
              <a:t> – a region of DNA that codes for one polypeptide</a:t>
            </a:r>
          </a:p>
          <a:p>
            <a:r>
              <a:rPr lang="en-US" b="1" dirty="0" smtClean="0"/>
              <a:t>DNA Reading frame </a:t>
            </a:r>
            <a:r>
              <a:rPr lang="en-US" dirty="0" smtClean="0"/>
              <a:t>-  regions within a gene that code for one amino acid</a:t>
            </a:r>
          </a:p>
          <a:p>
            <a:r>
              <a:rPr lang="en-US" dirty="0" smtClean="0"/>
              <a:t>A DNA Reading frame contains </a:t>
            </a:r>
            <a:r>
              <a:rPr lang="en-US" b="1" i="1" dirty="0" smtClean="0"/>
              <a:t>three nucleotides</a:t>
            </a:r>
            <a:r>
              <a:rPr lang="en-US" b="1" dirty="0" smtClean="0"/>
              <a:t> </a:t>
            </a:r>
            <a:r>
              <a:rPr lang="en-US" dirty="0" smtClean="0"/>
              <a:t>(nitrogenous base component) in sequence from the 3’ to 5’ direction on DNA</a:t>
            </a:r>
          </a:p>
          <a:p>
            <a:r>
              <a:rPr lang="en-US" dirty="0" smtClean="0"/>
              <a:t>Thus if the polypeptide had 100 amino acids- the DNA would need minimally 100 reading frames and each reading frame has 3 nucleotides – so need 300 nucleotides minimally on the DNA</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RNA codes</a:t>
            </a:r>
            <a:endParaRPr lang="en-US" dirty="0"/>
          </a:p>
        </p:txBody>
      </p:sp>
      <p:sp>
        <p:nvSpPr>
          <p:cNvPr id="3" name="Content Placeholder 2"/>
          <p:cNvSpPr>
            <a:spLocks noGrp="1"/>
          </p:cNvSpPr>
          <p:nvPr>
            <p:ph idx="1"/>
          </p:nvPr>
        </p:nvSpPr>
        <p:spPr>
          <a:xfrm>
            <a:off x="460375" y="990601"/>
            <a:ext cx="8228013" cy="5321300"/>
          </a:xfrm>
        </p:spPr>
        <p:txBody>
          <a:bodyPr/>
          <a:lstStyle/>
          <a:p>
            <a:r>
              <a:rPr lang="en-US" b="1" dirty="0" smtClean="0"/>
              <a:t>mRNA Codons (messenger RNA)</a:t>
            </a:r>
            <a:r>
              <a:rPr lang="en-US" dirty="0" smtClean="0"/>
              <a:t>– contains </a:t>
            </a:r>
            <a:r>
              <a:rPr lang="en-US" b="1" i="1" dirty="0" smtClean="0"/>
              <a:t>three nucleotides</a:t>
            </a:r>
            <a:r>
              <a:rPr lang="en-US" b="1" dirty="0" smtClean="0"/>
              <a:t> </a:t>
            </a:r>
            <a:r>
              <a:rPr lang="en-US" dirty="0" smtClean="0"/>
              <a:t>(nitrogenous base component) in sequence from the 5’ to 3’ direction on mRNA</a:t>
            </a:r>
          </a:p>
          <a:p>
            <a:r>
              <a:rPr lang="en-US" b="1" dirty="0" smtClean="0"/>
              <a:t>tRNA Anticodons (transfer RNA)</a:t>
            </a:r>
            <a:r>
              <a:rPr lang="en-US" dirty="0" smtClean="0"/>
              <a:t>– three nucleotides that can attach to the mRNA codons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p:txBody>
          <a:bodyPr/>
          <a:lstStyle/>
          <a:p>
            <a:r>
              <a:rPr lang="en-US"/>
              <a:t>Genetic Code</a:t>
            </a:r>
          </a:p>
        </p:txBody>
      </p:sp>
      <p:sp>
        <p:nvSpPr>
          <p:cNvPr id="54277" name="Rectangle 5"/>
          <p:cNvSpPr>
            <a:spLocks noGrp="1" noChangeArrowheads="1"/>
          </p:cNvSpPr>
          <p:nvPr>
            <p:ph type="body" idx="1"/>
          </p:nvPr>
        </p:nvSpPr>
        <p:spPr/>
        <p:txBody>
          <a:bodyPr/>
          <a:lstStyle/>
          <a:p>
            <a:r>
              <a:rPr lang="en-US"/>
              <a:t>Each three-base sequence on DNA is represented by a codon </a:t>
            </a:r>
          </a:p>
          <a:p>
            <a:pPr lvl="1"/>
            <a:r>
              <a:rPr lang="en-US"/>
              <a:t>Codon—complementary three-base sequence on mRNA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8154988"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3.36</a:t>
            </a:r>
          </a:p>
        </p:txBody>
      </p:sp>
      <p:pic>
        <p:nvPicPr>
          <p:cNvPr id="56327" name="Picture 7" descr="figure_03_36"/>
          <p:cNvPicPr>
            <a:picLocks noChangeAspect="1" noChangeArrowheads="1"/>
          </p:cNvPicPr>
          <p:nvPr/>
        </p:nvPicPr>
        <p:blipFill>
          <a:blip r:embed="rId2" cstate="print"/>
          <a:srcRect l="16818" r="16721"/>
          <a:stretch>
            <a:fillRect/>
          </a:stretch>
        </p:blipFill>
        <p:spPr bwMode="auto">
          <a:xfrm>
            <a:off x="1839913" y="503238"/>
            <a:ext cx="5470525" cy="5868987"/>
          </a:xfrm>
          <a:prstGeom prst="rect">
            <a:avLst/>
          </a:prstGeom>
          <a:noFill/>
        </p:spPr>
      </p:pic>
      <p:sp>
        <p:nvSpPr>
          <p:cNvPr id="56328" name="Line 8"/>
          <p:cNvSpPr>
            <a:spLocks noChangeShapeType="1"/>
          </p:cNvSpPr>
          <p:nvPr/>
        </p:nvSpPr>
        <p:spPr bwMode="auto">
          <a:xfrm>
            <a:off x="2947988" y="1289050"/>
            <a:ext cx="104775" cy="1588"/>
          </a:xfrm>
          <a:prstGeom prst="line">
            <a:avLst/>
          </a:prstGeom>
          <a:noFill/>
          <a:ln w="9525">
            <a:solidFill>
              <a:srgbClr val="231F20"/>
            </a:solidFill>
            <a:round/>
            <a:headEnd/>
            <a:tailEnd/>
          </a:ln>
        </p:spPr>
        <p:txBody>
          <a:bodyPr/>
          <a:lstStyle/>
          <a:p>
            <a:endParaRPr lang="en-US"/>
          </a:p>
        </p:txBody>
      </p:sp>
      <p:sp>
        <p:nvSpPr>
          <p:cNvPr id="56329" name="Line 9"/>
          <p:cNvSpPr>
            <a:spLocks noChangeShapeType="1"/>
          </p:cNvSpPr>
          <p:nvPr/>
        </p:nvSpPr>
        <p:spPr bwMode="auto">
          <a:xfrm>
            <a:off x="2947988" y="1879600"/>
            <a:ext cx="104775" cy="1588"/>
          </a:xfrm>
          <a:prstGeom prst="line">
            <a:avLst/>
          </a:prstGeom>
          <a:noFill/>
          <a:ln w="9525">
            <a:solidFill>
              <a:srgbClr val="231F20"/>
            </a:solidFill>
            <a:round/>
            <a:headEnd/>
            <a:tailEnd/>
          </a:ln>
        </p:spPr>
        <p:txBody>
          <a:bodyPr/>
          <a:lstStyle/>
          <a:p>
            <a:endParaRPr lang="en-US"/>
          </a:p>
        </p:txBody>
      </p:sp>
      <p:sp>
        <p:nvSpPr>
          <p:cNvPr id="56330" name="Line 10"/>
          <p:cNvSpPr>
            <a:spLocks noChangeShapeType="1"/>
          </p:cNvSpPr>
          <p:nvPr/>
        </p:nvSpPr>
        <p:spPr bwMode="auto">
          <a:xfrm>
            <a:off x="2947988" y="2816225"/>
            <a:ext cx="104775" cy="1588"/>
          </a:xfrm>
          <a:prstGeom prst="line">
            <a:avLst/>
          </a:prstGeom>
          <a:noFill/>
          <a:ln w="9525">
            <a:solidFill>
              <a:srgbClr val="231F20"/>
            </a:solidFill>
            <a:round/>
            <a:headEnd/>
            <a:tailEnd/>
          </a:ln>
        </p:spPr>
        <p:txBody>
          <a:bodyPr/>
          <a:lstStyle/>
          <a:p>
            <a:endParaRPr lang="en-US"/>
          </a:p>
        </p:txBody>
      </p:sp>
      <p:sp>
        <p:nvSpPr>
          <p:cNvPr id="56331" name="Line 11"/>
          <p:cNvSpPr>
            <a:spLocks noChangeShapeType="1"/>
          </p:cNvSpPr>
          <p:nvPr/>
        </p:nvSpPr>
        <p:spPr bwMode="auto">
          <a:xfrm>
            <a:off x="4081463" y="2816225"/>
            <a:ext cx="104775" cy="1588"/>
          </a:xfrm>
          <a:prstGeom prst="line">
            <a:avLst/>
          </a:prstGeom>
          <a:noFill/>
          <a:ln w="9525">
            <a:solidFill>
              <a:srgbClr val="231F20"/>
            </a:solidFill>
            <a:round/>
            <a:headEnd/>
            <a:tailEnd/>
          </a:ln>
        </p:spPr>
        <p:txBody>
          <a:bodyPr/>
          <a:lstStyle/>
          <a:p>
            <a:endParaRPr lang="en-US"/>
          </a:p>
        </p:txBody>
      </p:sp>
      <p:sp>
        <p:nvSpPr>
          <p:cNvPr id="56332" name="Line 12"/>
          <p:cNvSpPr>
            <a:spLocks noChangeShapeType="1"/>
          </p:cNvSpPr>
          <p:nvPr/>
        </p:nvSpPr>
        <p:spPr bwMode="auto">
          <a:xfrm>
            <a:off x="4081463" y="4046538"/>
            <a:ext cx="104775" cy="1587"/>
          </a:xfrm>
          <a:prstGeom prst="line">
            <a:avLst/>
          </a:prstGeom>
          <a:noFill/>
          <a:ln w="9525">
            <a:solidFill>
              <a:srgbClr val="231F20"/>
            </a:solidFill>
            <a:round/>
            <a:headEnd/>
            <a:tailEnd/>
          </a:ln>
        </p:spPr>
        <p:txBody>
          <a:bodyPr/>
          <a:lstStyle/>
          <a:p>
            <a:endParaRPr lang="en-US"/>
          </a:p>
        </p:txBody>
      </p:sp>
      <p:sp>
        <p:nvSpPr>
          <p:cNvPr id="56333" name="Line 13"/>
          <p:cNvSpPr>
            <a:spLocks noChangeShapeType="1"/>
          </p:cNvSpPr>
          <p:nvPr/>
        </p:nvSpPr>
        <p:spPr bwMode="auto">
          <a:xfrm>
            <a:off x="2947988" y="5278438"/>
            <a:ext cx="104775" cy="1587"/>
          </a:xfrm>
          <a:prstGeom prst="line">
            <a:avLst/>
          </a:prstGeom>
          <a:noFill/>
          <a:ln w="9525">
            <a:solidFill>
              <a:srgbClr val="231F20"/>
            </a:solidFill>
            <a:round/>
            <a:headEnd/>
            <a:tailEnd/>
          </a:ln>
        </p:spPr>
        <p:txBody>
          <a:bodyPr/>
          <a:lstStyle/>
          <a:p>
            <a:endParaRPr lang="en-US"/>
          </a:p>
        </p:txBody>
      </p:sp>
      <p:sp>
        <p:nvSpPr>
          <p:cNvPr id="56334" name="Line 14"/>
          <p:cNvSpPr>
            <a:spLocks noChangeShapeType="1"/>
          </p:cNvSpPr>
          <p:nvPr/>
        </p:nvSpPr>
        <p:spPr bwMode="auto">
          <a:xfrm>
            <a:off x="4081463" y="5278438"/>
            <a:ext cx="104775" cy="1587"/>
          </a:xfrm>
          <a:prstGeom prst="line">
            <a:avLst/>
          </a:prstGeom>
          <a:noFill/>
          <a:ln w="9525">
            <a:solidFill>
              <a:srgbClr val="231F20"/>
            </a:solidFill>
            <a:round/>
            <a:headEnd/>
            <a:tailEnd/>
          </a:ln>
        </p:spPr>
        <p:txBody>
          <a:bodyPr/>
          <a:lstStyle/>
          <a:p>
            <a:endParaRPr lang="en-US"/>
          </a:p>
        </p:txBody>
      </p:sp>
      <p:sp>
        <p:nvSpPr>
          <p:cNvPr id="56335" name="Line 15"/>
          <p:cNvSpPr>
            <a:spLocks noChangeShapeType="1"/>
          </p:cNvSpPr>
          <p:nvPr/>
        </p:nvSpPr>
        <p:spPr bwMode="auto">
          <a:xfrm>
            <a:off x="6350000" y="5278438"/>
            <a:ext cx="104775" cy="1587"/>
          </a:xfrm>
          <a:prstGeom prst="line">
            <a:avLst/>
          </a:prstGeom>
          <a:noFill/>
          <a:ln w="9525">
            <a:solidFill>
              <a:srgbClr val="231F20"/>
            </a:solidFill>
            <a:round/>
            <a:headEnd/>
            <a:tailEnd/>
          </a:ln>
        </p:spPr>
        <p:txBody>
          <a:bodyPr/>
          <a:lstStyle/>
          <a:p>
            <a:endParaRPr lang="en-US"/>
          </a:p>
        </p:txBody>
      </p:sp>
      <p:sp>
        <p:nvSpPr>
          <p:cNvPr id="56336" name="Line 16"/>
          <p:cNvSpPr>
            <a:spLocks noChangeShapeType="1"/>
          </p:cNvSpPr>
          <p:nvPr/>
        </p:nvSpPr>
        <p:spPr bwMode="auto">
          <a:xfrm>
            <a:off x="6350000" y="2816225"/>
            <a:ext cx="104775" cy="1588"/>
          </a:xfrm>
          <a:prstGeom prst="line">
            <a:avLst/>
          </a:prstGeom>
          <a:noFill/>
          <a:ln w="9525">
            <a:solidFill>
              <a:srgbClr val="231F20"/>
            </a:solidFill>
            <a:round/>
            <a:headEnd/>
            <a:tailEnd/>
          </a:ln>
        </p:spPr>
        <p:txBody>
          <a:bodyPr/>
          <a:lstStyle/>
          <a:p>
            <a:endParaRPr lang="en-US"/>
          </a:p>
        </p:txBody>
      </p:sp>
      <p:sp>
        <p:nvSpPr>
          <p:cNvPr id="56337" name="Line 17"/>
          <p:cNvSpPr>
            <a:spLocks noChangeShapeType="1"/>
          </p:cNvSpPr>
          <p:nvPr/>
        </p:nvSpPr>
        <p:spPr bwMode="auto">
          <a:xfrm>
            <a:off x="4081463" y="1587500"/>
            <a:ext cx="104775" cy="1588"/>
          </a:xfrm>
          <a:prstGeom prst="line">
            <a:avLst/>
          </a:prstGeom>
          <a:noFill/>
          <a:ln w="9525">
            <a:solidFill>
              <a:srgbClr val="231F20"/>
            </a:solidFill>
            <a:round/>
            <a:headEnd/>
            <a:tailEnd/>
          </a:ln>
        </p:spPr>
        <p:txBody>
          <a:bodyPr/>
          <a:lstStyle/>
          <a:p>
            <a:endParaRPr lang="en-US"/>
          </a:p>
        </p:txBody>
      </p:sp>
      <p:sp>
        <p:nvSpPr>
          <p:cNvPr id="56338" name="Line 18"/>
          <p:cNvSpPr>
            <a:spLocks noChangeShapeType="1"/>
          </p:cNvSpPr>
          <p:nvPr/>
        </p:nvSpPr>
        <p:spPr bwMode="auto">
          <a:xfrm>
            <a:off x="2947988" y="3897313"/>
            <a:ext cx="104775" cy="1587"/>
          </a:xfrm>
          <a:prstGeom prst="line">
            <a:avLst/>
          </a:prstGeom>
          <a:noFill/>
          <a:ln w="9525">
            <a:solidFill>
              <a:srgbClr val="231F20"/>
            </a:solidFill>
            <a:round/>
            <a:headEnd/>
            <a:tailEnd/>
          </a:ln>
        </p:spPr>
        <p:txBody>
          <a:bodyPr/>
          <a:lstStyle/>
          <a:p>
            <a:endParaRPr lang="en-US"/>
          </a:p>
        </p:txBody>
      </p:sp>
      <p:sp>
        <p:nvSpPr>
          <p:cNvPr id="56339" name="Line 19"/>
          <p:cNvSpPr>
            <a:spLocks noChangeShapeType="1"/>
          </p:cNvSpPr>
          <p:nvPr/>
        </p:nvSpPr>
        <p:spPr bwMode="auto">
          <a:xfrm>
            <a:off x="5203825" y="3751263"/>
            <a:ext cx="104775" cy="1587"/>
          </a:xfrm>
          <a:prstGeom prst="line">
            <a:avLst/>
          </a:prstGeom>
          <a:noFill/>
          <a:ln w="9525">
            <a:solidFill>
              <a:srgbClr val="231F20"/>
            </a:solidFill>
            <a:round/>
            <a:headEnd/>
            <a:tailEnd/>
          </a:ln>
        </p:spPr>
        <p:txBody>
          <a:bodyPr/>
          <a:lstStyle/>
          <a:p>
            <a:endParaRPr lang="en-US"/>
          </a:p>
        </p:txBody>
      </p:sp>
      <p:sp>
        <p:nvSpPr>
          <p:cNvPr id="56340" name="Line 20"/>
          <p:cNvSpPr>
            <a:spLocks noChangeShapeType="1"/>
          </p:cNvSpPr>
          <p:nvPr/>
        </p:nvSpPr>
        <p:spPr bwMode="auto">
          <a:xfrm>
            <a:off x="5203825" y="4341813"/>
            <a:ext cx="104775" cy="1587"/>
          </a:xfrm>
          <a:prstGeom prst="line">
            <a:avLst/>
          </a:prstGeom>
          <a:noFill/>
          <a:ln w="9525">
            <a:solidFill>
              <a:srgbClr val="231F20"/>
            </a:solidFill>
            <a:round/>
            <a:headEnd/>
            <a:tailEnd/>
          </a:ln>
        </p:spPr>
        <p:txBody>
          <a:bodyPr/>
          <a:lstStyle/>
          <a:p>
            <a:endParaRPr lang="en-US"/>
          </a:p>
        </p:txBody>
      </p:sp>
      <p:sp>
        <p:nvSpPr>
          <p:cNvPr id="56341" name="Line 21"/>
          <p:cNvSpPr>
            <a:spLocks noChangeShapeType="1"/>
          </p:cNvSpPr>
          <p:nvPr/>
        </p:nvSpPr>
        <p:spPr bwMode="auto">
          <a:xfrm>
            <a:off x="5203825" y="1289050"/>
            <a:ext cx="104775" cy="1588"/>
          </a:xfrm>
          <a:prstGeom prst="line">
            <a:avLst/>
          </a:prstGeom>
          <a:noFill/>
          <a:ln w="9525">
            <a:solidFill>
              <a:srgbClr val="231F20"/>
            </a:solidFill>
            <a:round/>
            <a:headEnd/>
            <a:tailEnd/>
          </a:ln>
        </p:spPr>
        <p:txBody>
          <a:bodyPr/>
          <a:lstStyle/>
          <a:p>
            <a:endParaRPr lang="en-US"/>
          </a:p>
        </p:txBody>
      </p:sp>
      <p:sp>
        <p:nvSpPr>
          <p:cNvPr id="56342" name="Line 22"/>
          <p:cNvSpPr>
            <a:spLocks noChangeShapeType="1"/>
          </p:cNvSpPr>
          <p:nvPr/>
        </p:nvSpPr>
        <p:spPr bwMode="auto">
          <a:xfrm>
            <a:off x="5203825" y="2520950"/>
            <a:ext cx="104775" cy="1588"/>
          </a:xfrm>
          <a:prstGeom prst="line">
            <a:avLst/>
          </a:prstGeom>
          <a:noFill/>
          <a:ln w="9525">
            <a:solidFill>
              <a:srgbClr val="231F20"/>
            </a:solidFill>
            <a:round/>
            <a:headEnd/>
            <a:tailEnd/>
          </a:ln>
        </p:spPr>
        <p:txBody>
          <a:bodyPr/>
          <a:lstStyle/>
          <a:p>
            <a:endParaRPr lang="en-US"/>
          </a:p>
        </p:txBody>
      </p:sp>
      <p:sp>
        <p:nvSpPr>
          <p:cNvPr id="56343" name="Line 23"/>
          <p:cNvSpPr>
            <a:spLocks noChangeShapeType="1"/>
          </p:cNvSpPr>
          <p:nvPr/>
        </p:nvSpPr>
        <p:spPr bwMode="auto">
          <a:xfrm>
            <a:off x="5203825" y="3111500"/>
            <a:ext cx="104775" cy="1588"/>
          </a:xfrm>
          <a:prstGeom prst="line">
            <a:avLst/>
          </a:prstGeom>
          <a:noFill/>
          <a:ln w="9525">
            <a:solidFill>
              <a:srgbClr val="231F20"/>
            </a:solidFill>
            <a:round/>
            <a:headEnd/>
            <a:tailEnd/>
          </a:ln>
        </p:spPr>
        <p:txBody>
          <a:bodyPr/>
          <a:lstStyle/>
          <a:p>
            <a:endParaRPr lang="en-US"/>
          </a:p>
        </p:txBody>
      </p:sp>
      <p:sp>
        <p:nvSpPr>
          <p:cNvPr id="56344" name="Line 24"/>
          <p:cNvSpPr>
            <a:spLocks noChangeShapeType="1"/>
          </p:cNvSpPr>
          <p:nvPr/>
        </p:nvSpPr>
        <p:spPr bwMode="auto">
          <a:xfrm>
            <a:off x="5203825" y="4983163"/>
            <a:ext cx="104775" cy="1587"/>
          </a:xfrm>
          <a:prstGeom prst="line">
            <a:avLst/>
          </a:prstGeom>
          <a:noFill/>
          <a:ln w="9525">
            <a:solidFill>
              <a:srgbClr val="231F20"/>
            </a:solidFill>
            <a:round/>
            <a:headEnd/>
            <a:tailEnd/>
          </a:ln>
        </p:spPr>
        <p:txBody>
          <a:bodyPr/>
          <a:lstStyle/>
          <a:p>
            <a:endParaRPr lang="en-US"/>
          </a:p>
        </p:txBody>
      </p:sp>
      <p:sp>
        <p:nvSpPr>
          <p:cNvPr id="56345" name="Line 25"/>
          <p:cNvSpPr>
            <a:spLocks noChangeShapeType="1"/>
          </p:cNvSpPr>
          <p:nvPr/>
        </p:nvSpPr>
        <p:spPr bwMode="auto">
          <a:xfrm>
            <a:off x="5203825" y="5573713"/>
            <a:ext cx="104775" cy="1587"/>
          </a:xfrm>
          <a:prstGeom prst="line">
            <a:avLst/>
          </a:prstGeom>
          <a:noFill/>
          <a:ln w="9525">
            <a:solidFill>
              <a:srgbClr val="231F20"/>
            </a:solidFill>
            <a:round/>
            <a:headEnd/>
            <a:tailEnd/>
          </a:ln>
        </p:spPr>
        <p:txBody>
          <a:bodyPr/>
          <a:lstStyle/>
          <a:p>
            <a:endParaRPr lang="en-US"/>
          </a:p>
        </p:txBody>
      </p:sp>
      <p:sp>
        <p:nvSpPr>
          <p:cNvPr id="56346" name="Line 26"/>
          <p:cNvSpPr>
            <a:spLocks noChangeShapeType="1"/>
          </p:cNvSpPr>
          <p:nvPr/>
        </p:nvSpPr>
        <p:spPr bwMode="auto">
          <a:xfrm>
            <a:off x="6350000" y="1289050"/>
            <a:ext cx="104775" cy="1588"/>
          </a:xfrm>
          <a:prstGeom prst="line">
            <a:avLst/>
          </a:prstGeom>
          <a:noFill/>
          <a:ln w="9525">
            <a:solidFill>
              <a:srgbClr val="231F20"/>
            </a:solidFill>
            <a:round/>
            <a:headEnd/>
            <a:tailEnd/>
          </a:ln>
        </p:spPr>
        <p:txBody>
          <a:bodyPr/>
          <a:lstStyle/>
          <a:p>
            <a:endParaRPr lang="en-US"/>
          </a:p>
        </p:txBody>
      </p:sp>
      <p:sp>
        <p:nvSpPr>
          <p:cNvPr id="56347" name="Line 27"/>
          <p:cNvSpPr>
            <a:spLocks noChangeShapeType="1"/>
          </p:cNvSpPr>
          <p:nvPr/>
        </p:nvSpPr>
        <p:spPr bwMode="auto">
          <a:xfrm>
            <a:off x="6350000" y="3751263"/>
            <a:ext cx="104775" cy="1587"/>
          </a:xfrm>
          <a:prstGeom prst="line">
            <a:avLst/>
          </a:prstGeom>
          <a:noFill/>
          <a:ln w="9525">
            <a:solidFill>
              <a:srgbClr val="231F20"/>
            </a:solidFill>
            <a:round/>
            <a:headEnd/>
            <a:tailEnd/>
          </a:ln>
        </p:spPr>
        <p:txBody>
          <a:bodyPr/>
          <a:lstStyle/>
          <a:p>
            <a:endParaRPr lang="en-US"/>
          </a:p>
        </p:txBody>
      </p:sp>
      <p:sp>
        <p:nvSpPr>
          <p:cNvPr id="56348" name="Line 28"/>
          <p:cNvSpPr>
            <a:spLocks noChangeShapeType="1"/>
          </p:cNvSpPr>
          <p:nvPr/>
        </p:nvSpPr>
        <p:spPr bwMode="auto">
          <a:xfrm>
            <a:off x="6350000" y="4341813"/>
            <a:ext cx="104775" cy="1587"/>
          </a:xfrm>
          <a:prstGeom prst="line">
            <a:avLst/>
          </a:prstGeom>
          <a:noFill/>
          <a:ln w="9525">
            <a:solidFill>
              <a:srgbClr val="231F20"/>
            </a:solidFill>
            <a:round/>
            <a:headEnd/>
            <a:tailEnd/>
          </a:ln>
        </p:spPr>
        <p:txBody>
          <a:bodyPr/>
          <a:lstStyle/>
          <a:p>
            <a:endParaRPr lang="en-US"/>
          </a:p>
        </p:txBody>
      </p:sp>
      <p:sp>
        <p:nvSpPr>
          <p:cNvPr id="56349" name="Rectangle 29"/>
          <p:cNvSpPr>
            <a:spLocks noChangeArrowheads="1"/>
          </p:cNvSpPr>
          <p:nvPr/>
        </p:nvSpPr>
        <p:spPr bwMode="auto">
          <a:xfrm>
            <a:off x="3844925" y="534988"/>
            <a:ext cx="1420813"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SECOND BASE</a:t>
            </a:r>
            <a:endParaRPr lang="en-US" sz="1800">
              <a:latin typeface="Arial" charset="0"/>
            </a:endParaRPr>
          </a:p>
        </p:txBody>
      </p:sp>
      <p:sp>
        <p:nvSpPr>
          <p:cNvPr id="56350" name="Rectangle 30"/>
          <p:cNvSpPr>
            <a:spLocks noChangeArrowheads="1"/>
          </p:cNvSpPr>
          <p:nvPr/>
        </p:nvSpPr>
        <p:spPr bwMode="auto">
          <a:xfrm>
            <a:off x="2387600" y="19256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UUG</a:t>
            </a:r>
            <a:endParaRPr lang="en-US" sz="1800" b="1">
              <a:latin typeface="Arial" charset="0"/>
            </a:endParaRPr>
          </a:p>
        </p:txBody>
      </p:sp>
      <p:sp>
        <p:nvSpPr>
          <p:cNvPr id="56351" name="Rectangle 31"/>
          <p:cNvSpPr>
            <a:spLocks noChangeArrowheads="1"/>
          </p:cNvSpPr>
          <p:nvPr/>
        </p:nvSpPr>
        <p:spPr bwMode="auto">
          <a:xfrm>
            <a:off x="2387600" y="1630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UUA</a:t>
            </a:r>
            <a:endParaRPr lang="en-US" sz="1800" b="1">
              <a:latin typeface="Arial" charset="0"/>
            </a:endParaRPr>
          </a:p>
        </p:txBody>
      </p:sp>
      <p:sp>
        <p:nvSpPr>
          <p:cNvPr id="56352" name="Rectangle 32"/>
          <p:cNvSpPr>
            <a:spLocks noChangeArrowheads="1"/>
          </p:cNvSpPr>
          <p:nvPr/>
        </p:nvSpPr>
        <p:spPr bwMode="auto">
          <a:xfrm>
            <a:off x="2387600" y="13319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UUC</a:t>
            </a:r>
            <a:endParaRPr lang="en-US" sz="1800" b="1">
              <a:latin typeface="Arial" charset="0"/>
            </a:endParaRPr>
          </a:p>
        </p:txBody>
      </p:sp>
      <p:sp>
        <p:nvSpPr>
          <p:cNvPr id="56353" name="Rectangle 33"/>
          <p:cNvSpPr>
            <a:spLocks noChangeArrowheads="1"/>
          </p:cNvSpPr>
          <p:nvPr/>
        </p:nvSpPr>
        <p:spPr bwMode="auto">
          <a:xfrm>
            <a:off x="2387600" y="10366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UUU</a:t>
            </a:r>
            <a:endParaRPr lang="en-US" sz="1800" b="1">
              <a:latin typeface="Arial" charset="0"/>
            </a:endParaRPr>
          </a:p>
        </p:txBody>
      </p:sp>
      <p:sp>
        <p:nvSpPr>
          <p:cNvPr id="56354" name="Rectangle 34"/>
          <p:cNvSpPr>
            <a:spLocks noChangeArrowheads="1"/>
          </p:cNvSpPr>
          <p:nvPr/>
        </p:nvSpPr>
        <p:spPr bwMode="auto">
          <a:xfrm>
            <a:off x="3095625" y="1192213"/>
            <a:ext cx="3254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Phe</a:t>
            </a:r>
            <a:endParaRPr lang="en-US" sz="1800" b="1">
              <a:latin typeface="Arial" charset="0"/>
            </a:endParaRPr>
          </a:p>
        </p:txBody>
      </p:sp>
      <p:sp>
        <p:nvSpPr>
          <p:cNvPr id="56355" name="Rectangle 35"/>
          <p:cNvSpPr>
            <a:spLocks noChangeArrowheads="1"/>
          </p:cNvSpPr>
          <p:nvPr/>
        </p:nvSpPr>
        <p:spPr bwMode="auto">
          <a:xfrm>
            <a:off x="3076575" y="1776413"/>
            <a:ext cx="3143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Leu</a:t>
            </a:r>
            <a:endParaRPr lang="en-US" sz="1800" b="1">
              <a:latin typeface="Arial" charset="0"/>
            </a:endParaRPr>
          </a:p>
        </p:txBody>
      </p:sp>
      <p:sp>
        <p:nvSpPr>
          <p:cNvPr id="56356" name="Freeform 36"/>
          <p:cNvSpPr>
            <a:spLocks/>
          </p:cNvSpPr>
          <p:nvPr/>
        </p:nvSpPr>
        <p:spPr bwMode="auto">
          <a:xfrm>
            <a:off x="1931988" y="3906838"/>
            <a:ext cx="127000" cy="95250"/>
          </a:xfrm>
          <a:custGeom>
            <a:avLst/>
            <a:gdLst/>
            <a:ahLst/>
            <a:cxnLst>
              <a:cxn ang="0">
                <a:pos x="80" y="60"/>
              </a:cxn>
              <a:cxn ang="0">
                <a:pos x="80" y="36"/>
              </a:cxn>
              <a:cxn ang="0">
                <a:pos x="48" y="36"/>
              </a:cxn>
              <a:cxn ang="0">
                <a:pos x="48" y="4"/>
              </a:cxn>
              <a:cxn ang="0">
                <a:pos x="32" y="4"/>
              </a:cxn>
              <a:cxn ang="0">
                <a:pos x="32" y="36"/>
              </a:cxn>
              <a:cxn ang="0">
                <a:pos x="18" y="36"/>
              </a:cxn>
              <a:cxn ang="0">
                <a:pos x="18" y="0"/>
              </a:cxn>
              <a:cxn ang="0">
                <a:pos x="0" y="0"/>
              </a:cxn>
              <a:cxn ang="0">
                <a:pos x="0" y="60"/>
              </a:cxn>
              <a:cxn ang="0">
                <a:pos x="78" y="60"/>
              </a:cxn>
              <a:cxn ang="0">
                <a:pos x="80" y="60"/>
              </a:cxn>
            </a:cxnLst>
            <a:rect l="0" t="0" r="r" b="b"/>
            <a:pathLst>
              <a:path w="80" h="60">
                <a:moveTo>
                  <a:pt x="80" y="60"/>
                </a:moveTo>
                <a:lnTo>
                  <a:pt x="80" y="36"/>
                </a:lnTo>
                <a:lnTo>
                  <a:pt x="48" y="36"/>
                </a:lnTo>
                <a:lnTo>
                  <a:pt x="48" y="4"/>
                </a:lnTo>
                <a:lnTo>
                  <a:pt x="32" y="4"/>
                </a:lnTo>
                <a:lnTo>
                  <a:pt x="32" y="36"/>
                </a:lnTo>
                <a:lnTo>
                  <a:pt x="18" y="36"/>
                </a:lnTo>
                <a:lnTo>
                  <a:pt x="18" y="0"/>
                </a:lnTo>
                <a:lnTo>
                  <a:pt x="0" y="0"/>
                </a:lnTo>
                <a:lnTo>
                  <a:pt x="0" y="60"/>
                </a:lnTo>
                <a:lnTo>
                  <a:pt x="78" y="60"/>
                </a:lnTo>
                <a:lnTo>
                  <a:pt x="80" y="60"/>
                </a:lnTo>
                <a:close/>
              </a:path>
            </a:pathLst>
          </a:custGeom>
          <a:solidFill>
            <a:srgbClr val="231F20"/>
          </a:solidFill>
          <a:ln w="9525">
            <a:noFill/>
            <a:round/>
            <a:headEnd/>
            <a:tailEnd/>
          </a:ln>
        </p:spPr>
        <p:txBody>
          <a:bodyPr/>
          <a:lstStyle/>
          <a:p>
            <a:endParaRPr lang="en-US"/>
          </a:p>
        </p:txBody>
      </p:sp>
      <p:sp>
        <p:nvSpPr>
          <p:cNvPr id="56357" name="Freeform 37"/>
          <p:cNvSpPr>
            <a:spLocks/>
          </p:cNvSpPr>
          <p:nvPr/>
        </p:nvSpPr>
        <p:spPr bwMode="auto">
          <a:xfrm>
            <a:off x="1931988" y="3843338"/>
            <a:ext cx="127000" cy="38100"/>
          </a:xfrm>
          <a:custGeom>
            <a:avLst/>
            <a:gdLst/>
            <a:ahLst/>
            <a:cxnLst>
              <a:cxn ang="0">
                <a:pos x="80" y="24"/>
              </a:cxn>
              <a:cxn ang="0">
                <a:pos x="80" y="0"/>
              </a:cxn>
              <a:cxn ang="0">
                <a:pos x="0" y="0"/>
              </a:cxn>
              <a:cxn ang="0">
                <a:pos x="0" y="24"/>
              </a:cxn>
              <a:cxn ang="0">
                <a:pos x="78" y="24"/>
              </a:cxn>
              <a:cxn ang="0">
                <a:pos x="80" y="24"/>
              </a:cxn>
            </a:cxnLst>
            <a:rect l="0" t="0" r="r" b="b"/>
            <a:pathLst>
              <a:path w="80" h="24">
                <a:moveTo>
                  <a:pt x="80" y="24"/>
                </a:moveTo>
                <a:lnTo>
                  <a:pt x="80" y="0"/>
                </a:lnTo>
                <a:lnTo>
                  <a:pt x="0" y="0"/>
                </a:lnTo>
                <a:lnTo>
                  <a:pt x="0" y="24"/>
                </a:lnTo>
                <a:lnTo>
                  <a:pt x="78" y="24"/>
                </a:lnTo>
                <a:lnTo>
                  <a:pt x="80" y="24"/>
                </a:lnTo>
                <a:close/>
              </a:path>
            </a:pathLst>
          </a:custGeom>
          <a:solidFill>
            <a:srgbClr val="231F20"/>
          </a:solidFill>
          <a:ln w="9525">
            <a:noFill/>
            <a:round/>
            <a:headEnd/>
            <a:tailEnd/>
          </a:ln>
        </p:spPr>
        <p:txBody>
          <a:bodyPr/>
          <a:lstStyle/>
          <a:p>
            <a:endParaRPr lang="en-US"/>
          </a:p>
        </p:txBody>
      </p:sp>
      <p:sp>
        <p:nvSpPr>
          <p:cNvPr id="56358" name="Freeform 38"/>
          <p:cNvSpPr>
            <a:spLocks/>
          </p:cNvSpPr>
          <p:nvPr/>
        </p:nvSpPr>
        <p:spPr bwMode="auto">
          <a:xfrm>
            <a:off x="1931988" y="3690938"/>
            <a:ext cx="127000" cy="123825"/>
          </a:xfrm>
          <a:custGeom>
            <a:avLst/>
            <a:gdLst/>
            <a:ahLst/>
            <a:cxnLst>
              <a:cxn ang="0">
                <a:pos x="80" y="54"/>
              </a:cxn>
              <a:cxn ang="0">
                <a:pos x="48" y="54"/>
              </a:cxn>
              <a:cxn ang="0">
                <a:pos x="48" y="50"/>
              </a:cxn>
              <a:cxn ang="0">
                <a:pos x="50" y="44"/>
              </a:cxn>
              <a:cxn ang="0">
                <a:pos x="56" y="40"/>
              </a:cxn>
              <a:cxn ang="0">
                <a:pos x="80" y="28"/>
              </a:cxn>
              <a:cxn ang="0">
                <a:pos x="80" y="0"/>
              </a:cxn>
              <a:cxn ang="0">
                <a:pos x="58" y="12"/>
              </a:cxn>
              <a:cxn ang="0">
                <a:pos x="52" y="14"/>
              </a:cxn>
              <a:cxn ang="0">
                <a:pos x="48" y="18"/>
              </a:cxn>
              <a:cxn ang="0">
                <a:pos x="46" y="26"/>
              </a:cxn>
              <a:cxn ang="0">
                <a:pos x="42" y="16"/>
              </a:cxn>
              <a:cxn ang="0">
                <a:pos x="38" y="12"/>
              </a:cxn>
              <a:cxn ang="0">
                <a:pos x="34" y="8"/>
              </a:cxn>
              <a:cxn ang="0">
                <a:pos x="30" y="6"/>
              </a:cxn>
              <a:cxn ang="0">
                <a:pos x="24" y="6"/>
              </a:cxn>
              <a:cxn ang="0">
                <a:pos x="16" y="6"/>
              </a:cxn>
              <a:cxn ang="0">
                <a:pos x="10" y="10"/>
              </a:cxn>
              <a:cxn ang="0">
                <a:pos x="6" y="14"/>
              </a:cxn>
              <a:cxn ang="0">
                <a:pos x="2" y="20"/>
              </a:cxn>
              <a:cxn ang="0">
                <a:pos x="2" y="26"/>
              </a:cxn>
              <a:cxn ang="0">
                <a:pos x="0" y="36"/>
              </a:cxn>
              <a:cxn ang="0">
                <a:pos x="0" y="78"/>
              </a:cxn>
              <a:cxn ang="0">
                <a:pos x="80" y="78"/>
              </a:cxn>
              <a:cxn ang="0">
                <a:pos x="80" y="56"/>
              </a:cxn>
              <a:cxn ang="0">
                <a:pos x="80" y="54"/>
              </a:cxn>
              <a:cxn ang="0">
                <a:pos x="16" y="54"/>
              </a:cxn>
              <a:cxn ang="0">
                <a:pos x="16" y="42"/>
              </a:cxn>
              <a:cxn ang="0">
                <a:pos x="18" y="36"/>
              </a:cxn>
              <a:cxn ang="0">
                <a:pos x="20" y="34"/>
              </a:cxn>
              <a:cxn ang="0">
                <a:pos x="22" y="32"/>
              </a:cxn>
              <a:cxn ang="0">
                <a:pos x="26" y="30"/>
              </a:cxn>
              <a:cxn ang="0">
                <a:pos x="30" y="32"/>
              </a:cxn>
              <a:cxn ang="0">
                <a:pos x="32" y="36"/>
              </a:cxn>
              <a:cxn ang="0">
                <a:pos x="34" y="42"/>
              </a:cxn>
              <a:cxn ang="0">
                <a:pos x="34" y="54"/>
              </a:cxn>
              <a:cxn ang="0">
                <a:pos x="16" y="54"/>
              </a:cxn>
              <a:cxn ang="0">
                <a:pos x="80" y="54"/>
              </a:cxn>
            </a:cxnLst>
            <a:rect l="0" t="0" r="r" b="b"/>
            <a:pathLst>
              <a:path w="80" h="78">
                <a:moveTo>
                  <a:pt x="80" y="54"/>
                </a:moveTo>
                <a:lnTo>
                  <a:pt x="48" y="54"/>
                </a:lnTo>
                <a:lnTo>
                  <a:pt x="48" y="50"/>
                </a:lnTo>
                <a:lnTo>
                  <a:pt x="50" y="44"/>
                </a:lnTo>
                <a:lnTo>
                  <a:pt x="56" y="40"/>
                </a:lnTo>
                <a:lnTo>
                  <a:pt x="80" y="28"/>
                </a:lnTo>
                <a:lnTo>
                  <a:pt x="80" y="0"/>
                </a:lnTo>
                <a:lnTo>
                  <a:pt x="58" y="12"/>
                </a:lnTo>
                <a:lnTo>
                  <a:pt x="52" y="14"/>
                </a:lnTo>
                <a:lnTo>
                  <a:pt x="48" y="18"/>
                </a:lnTo>
                <a:lnTo>
                  <a:pt x="46" y="26"/>
                </a:lnTo>
                <a:lnTo>
                  <a:pt x="42" y="16"/>
                </a:lnTo>
                <a:lnTo>
                  <a:pt x="38" y="12"/>
                </a:lnTo>
                <a:lnTo>
                  <a:pt x="34" y="8"/>
                </a:lnTo>
                <a:lnTo>
                  <a:pt x="30" y="6"/>
                </a:lnTo>
                <a:lnTo>
                  <a:pt x="24" y="6"/>
                </a:lnTo>
                <a:lnTo>
                  <a:pt x="16" y="6"/>
                </a:lnTo>
                <a:lnTo>
                  <a:pt x="10" y="10"/>
                </a:lnTo>
                <a:lnTo>
                  <a:pt x="6" y="14"/>
                </a:lnTo>
                <a:lnTo>
                  <a:pt x="2" y="20"/>
                </a:lnTo>
                <a:lnTo>
                  <a:pt x="2" y="26"/>
                </a:lnTo>
                <a:lnTo>
                  <a:pt x="0" y="36"/>
                </a:lnTo>
                <a:lnTo>
                  <a:pt x="0" y="78"/>
                </a:lnTo>
                <a:lnTo>
                  <a:pt x="80" y="78"/>
                </a:lnTo>
                <a:lnTo>
                  <a:pt x="80" y="56"/>
                </a:lnTo>
                <a:lnTo>
                  <a:pt x="80" y="54"/>
                </a:lnTo>
                <a:lnTo>
                  <a:pt x="16" y="54"/>
                </a:lnTo>
                <a:lnTo>
                  <a:pt x="16" y="42"/>
                </a:lnTo>
                <a:lnTo>
                  <a:pt x="18" y="36"/>
                </a:lnTo>
                <a:lnTo>
                  <a:pt x="20" y="34"/>
                </a:lnTo>
                <a:lnTo>
                  <a:pt x="22" y="32"/>
                </a:lnTo>
                <a:lnTo>
                  <a:pt x="26" y="30"/>
                </a:lnTo>
                <a:lnTo>
                  <a:pt x="30" y="32"/>
                </a:lnTo>
                <a:lnTo>
                  <a:pt x="32" y="36"/>
                </a:lnTo>
                <a:lnTo>
                  <a:pt x="34" y="42"/>
                </a:lnTo>
                <a:lnTo>
                  <a:pt x="34" y="54"/>
                </a:lnTo>
                <a:lnTo>
                  <a:pt x="16" y="54"/>
                </a:lnTo>
                <a:lnTo>
                  <a:pt x="80" y="54"/>
                </a:lnTo>
                <a:close/>
              </a:path>
            </a:pathLst>
          </a:custGeom>
          <a:solidFill>
            <a:srgbClr val="231F20"/>
          </a:solidFill>
          <a:ln w="9525">
            <a:noFill/>
            <a:round/>
            <a:headEnd/>
            <a:tailEnd/>
          </a:ln>
        </p:spPr>
        <p:txBody>
          <a:bodyPr/>
          <a:lstStyle/>
          <a:p>
            <a:endParaRPr lang="en-US"/>
          </a:p>
        </p:txBody>
      </p:sp>
      <p:sp>
        <p:nvSpPr>
          <p:cNvPr id="56359" name="Freeform 39"/>
          <p:cNvSpPr>
            <a:spLocks/>
          </p:cNvSpPr>
          <p:nvPr/>
        </p:nvSpPr>
        <p:spPr bwMode="auto">
          <a:xfrm>
            <a:off x="1931988" y="3567113"/>
            <a:ext cx="130175" cy="117475"/>
          </a:xfrm>
          <a:custGeom>
            <a:avLst/>
            <a:gdLst/>
            <a:ahLst/>
            <a:cxnLst>
              <a:cxn ang="0">
                <a:pos x="74" y="64"/>
              </a:cxn>
              <a:cxn ang="0">
                <a:pos x="78" y="60"/>
              </a:cxn>
              <a:cxn ang="0">
                <a:pos x="80" y="54"/>
              </a:cxn>
              <a:cxn ang="0">
                <a:pos x="82" y="36"/>
              </a:cxn>
              <a:cxn ang="0">
                <a:pos x="82" y="26"/>
              </a:cxn>
              <a:cxn ang="0">
                <a:pos x="78" y="18"/>
              </a:cxn>
              <a:cxn ang="0">
                <a:pos x="74" y="10"/>
              </a:cxn>
              <a:cxn ang="0">
                <a:pos x="70" y="6"/>
              </a:cxn>
              <a:cxn ang="0">
                <a:pos x="62" y="2"/>
              </a:cxn>
              <a:cxn ang="0">
                <a:pos x="54" y="0"/>
              </a:cxn>
              <a:cxn ang="0">
                <a:pos x="48" y="2"/>
              </a:cxn>
              <a:cxn ang="0">
                <a:pos x="42" y="4"/>
              </a:cxn>
              <a:cxn ang="0">
                <a:pos x="38" y="8"/>
              </a:cxn>
              <a:cxn ang="0">
                <a:pos x="34" y="14"/>
              </a:cxn>
              <a:cxn ang="0">
                <a:pos x="30" y="24"/>
              </a:cxn>
              <a:cxn ang="0">
                <a:pos x="28" y="38"/>
              </a:cxn>
              <a:cxn ang="0">
                <a:pos x="24" y="46"/>
              </a:cxn>
              <a:cxn ang="0">
                <a:pos x="20" y="48"/>
              </a:cxn>
              <a:cxn ang="0">
                <a:pos x="16" y="46"/>
              </a:cxn>
              <a:cxn ang="0">
                <a:pos x="14" y="38"/>
              </a:cxn>
              <a:cxn ang="0">
                <a:pos x="14" y="34"/>
              </a:cxn>
              <a:cxn ang="0">
                <a:pos x="16" y="30"/>
              </a:cxn>
              <a:cxn ang="0">
                <a:pos x="20" y="28"/>
              </a:cxn>
              <a:cxn ang="0">
                <a:pos x="24" y="26"/>
              </a:cxn>
              <a:cxn ang="0">
                <a:pos x="24" y="4"/>
              </a:cxn>
              <a:cxn ang="0">
                <a:pos x="12" y="6"/>
              </a:cxn>
              <a:cxn ang="0">
                <a:pos x="6" y="14"/>
              </a:cxn>
              <a:cxn ang="0">
                <a:pos x="0" y="22"/>
              </a:cxn>
              <a:cxn ang="0">
                <a:pos x="0" y="36"/>
              </a:cxn>
              <a:cxn ang="0">
                <a:pos x="0" y="48"/>
              </a:cxn>
              <a:cxn ang="0">
                <a:pos x="2" y="56"/>
              </a:cxn>
              <a:cxn ang="0">
                <a:pos x="6" y="62"/>
              </a:cxn>
              <a:cxn ang="0">
                <a:pos x="12" y="66"/>
              </a:cxn>
              <a:cxn ang="0">
                <a:pos x="16" y="70"/>
              </a:cxn>
              <a:cxn ang="0">
                <a:pos x="22" y="70"/>
              </a:cxn>
              <a:cxn ang="0">
                <a:pos x="32" y="68"/>
              </a:cxn>
              <a:cxn ang="0">
                <a:pos x="38" y="64"/>
              </a:cxn>
              <a:cxn ang="0">
                <a:pos x="44" y="54"/>
              </a:cxn>
              <a:cxn ang="0">
                <a:pos x="48" y="40"/>
              </a:cxn>
              <a:cxn ang="0">
                <a:pos x="50" y="32"/>
              </a:cxn>
              <a:cxn ang="0">
                <a:pos x="52" y="28"/>
              </a:cxn>
              <a:cxn ang="0">
                <a:pos x="56" y="26"/>
              </a:cxn>
              <a:cxn ang="0">
                <a:pos x="58" y="24"/>
              </a:cxn>
              <a:cxn ang="0">
                <a:pos x="62" y="26"/>
              </a:cxn>
              <a:cxn ang="0">
                <a:pos x="64" y="28"/>
              </a:cxn>
              <a:cxn ang="0">
                <a:pos x="66" y="32"/>
              </a:cxn>
              <a:cxn ang="0">
                <a:pos x="66" y="36"/>
              </a:cxn>
              <a:cxn ang="0">
                <a:pos x="66" y="42"/>
              </a:cxn>
              <a:cxn ang="0">
                <a:pos x="62" y="46"/>
              </a:cxn>
              <a:cxn ang="0">
                <a:pos x="58" y="48"/>
              </a:cxn>
              <a:cxn ang="0">
                <a:pos x="52" y="50"/>
              </a:cxn>
              <a:cxn ang="0">
                <a:pos x="54" y="74"/>
              </a:cxn>
              <a:cxn ang="0">
                <a:pos x="66" y="70"/>
              </a:cxn>
              <a:cxn ang="0">
                <a:pos x="72" y="64"/>
              </a:cxn>
              <a:cxn ang="0">
                <a:pos x="74" y="64"/>
              </a:cxn>
            </a:cxnLst>
            <a:rect l="0" t="0" r="r" b="b"/>
            <a:pathLst>
              <a:path w="82" h="74">
                <a:moveTo>
                  <a:pt x="74" y="64"/>
                </a:moveTo>
                <a:lnTo>
                  <a:pt x="78" y="60"/>
                </a:lnTo>
                <a:lnTo>
                  <a:pt x="80" y="54"/>
                </a:lnTo>
                <a:lnTo>
                  <a:pt x="82" y="36"/>
                </a:lnTo>
                <a:lnTo>
                  <a:pt x="82" y="26"/>
                </a:lnTo>
                <a:lnTo>
                  <a:pt x="78" y="18"/>
                </a:lnTo>
                <a:lnTo>
                  <a:pt x="74" y="10"/>
                </a:lnTo>
                <a:lnTo>
                  <a:pt x="70" y="6"/>
                </a:lnTo>
                <a:lnTo>
                  <a:pt x="62" y="2"/>
                </a:lnTo>
                <a:lnTo>
                  <a:pt x="54" y="0"/>
                </a:lnTo>
                <a:lnTo>
                  <a:pt x="48" y="2"/>
                </a:lnTo>
                <a:lnTo>
                  <a:pt x="42" y="4"/>
                </a:lnTo>
                <a:lnTo>
                  <a:pt x="38" y="8"/>
                </a:lnTo>
                <a:lnTo>
                  <a:pt x="34" y="14"/>
                </a:lnTo>
                <a:lnTo>
                  <a:pt x="30" y="24"/>
                </a:lnTo>
                <a:lnTo>
                  <a:pt x="28" y="38"/>
                </a:lnTo>
                <a:lnTo>
                  <a:pt x="24" y="46"/>
                </a:lnTo>
                <a:lnTo>
                  <a:pt x="20" y="48"/>
                </a:lnTo>
                <a:lnTo>
                  <a:pt x="16" y="46"/>
                </a:lnTo>
                <a:lnTo>
                  <a:pt x="14" y="38"/>
                </a:lnTo>
                <a:lnTo>
                  <a:pt x="14" y="34"/>
                </a:lnTo>
                <a:lnTo>
                  <a:pt x="16" y="30"/>
                </a:lnTo>
                <a:lnTo>
                  <a:pt x="20" y="28"/>
                </a:lnTo>
                <a:lnTo>
                  <a:pt x="24" y="26"/>
                </a:lnTo>
                <a:lnTo>
                  <a:pt x="24" y="4"/>
                </a:lnTo>
                <a:lnTo>
                  <a:pt x="12" y="6"/>
                </a:lnTo>
                <a:lnTo>
                  <a:pt x="6" y="14"/>
                </a:lnTo>
                <a:lnTo>
                  <a:pt x="0" y="22"/>
                </a:lnTo>
                <a:lnTo>
                  <a:pt x="0" y="36"/>
                </a:lnTo>
                <a:lnTo>
                  <a:pt x="0" y="48"/>
                </a:lnTo>
                <a:lnTo>
                  <a:pt x="2" y="56"/>
                </a:lnTo>
                <a:lnTo>
                  <a:pt x="6" y="62"/>
                </a:lnTo>
                <a:lnTo>
                  <a:pt x="12" y="66"/>
                </a:lnTo>
                <a:lnTo>
                  <a:pt x="16" y="70"/>
                </a:lnTo>
                <a:lnTo>
                  <a:pt x="22" y="70"/>
                </a:lnTo>
                <a:lnTo>
                  <a:pt x="32" y="68"/>
                </a:lnTo>
                <a:lnTo>
                  <a:pt x="38" y="64"/>
                </a:lnTo>
                <a:lnTo>
                  <a:pt x="44" y="54"/>
                </a:lnTo>
                <a:lnTo>
                  <a:pt x="48" y="40"/>
                </a:lnTo>
                <a:lnTo>
                  <a:pt x="50" y="32"/>
                </a:lnTo>
                <a:lnTo>
                  <a:pt x="52" y="28"/>
                </a:lnTo>
                <a:lnTo>
                  <a:pt x="56" y="26"/>
                </a:lnTo>
                <a:lnTo>
                  <a:pt x="58" y="24"/>
                </a:lnTo>
                <a:lnTo>
                  <a:pt x="62" y="26"/>
                </a:lnTo>
                <a:lnTo>
                  <a:pt x="64" y="28"/>
                </a:lnTo>
                <a:lnTo>
                  <a:pt x="66" y="32"/>
                </a:lnTo>
                <a:lnTo>
                  <a:pt x="66" y="36"/>
                </a:lnTo>
                <a:lnTo>
                  <a:pt x="66" y="42"/>
                </a:lnTo>
                <a:lnTo>
                  <a:pt x="62" y="46"/>
                </a:lnTo>
                <a:lnTo>
                  <a:pt x="58" y="48"/>
                </a:lnTo>
                <a:lnTo>
                  <a:pt x="52" y="50"/>
                </a:lnTo>
                <a:lnTo>
                  <a:pt x="54" y="74"/>
                </a:lnTo>
                <a:lnTo>
                  <a:pt x="66" y="70"/>
                </a:lnTo>
                <a:lnTo>
                  <a:pt x="72" y="64"/>
                </a:lnTo>
                <a:lnTo>
                  <a:pt x="74" y="64"/>
                </a:lnTo>
                <a:close/>
              </a:path>
            </a:pathLst>
          </a:custGeom>
          <a:solidFill>
            <a:srgbClr val="231F20"/>
          </a:solidFill>
          <a:ln w="9525">
            <a:noFill/>
            <a:round/>
            <a:headEnd/>
            <a:tailEnd/>
          </a:ln>
        </p:spPr>
        <p:txBody>
          <a:bodyPr/>
          <a:lstStyle/>
          <a:p>
            <a:endParaRPr lang="en-US"/>
          </a:p>
        </p:txBody>
      </p:sp>
      <p:sp>
        <p:nvSpPr>
          <p:cNvPr id="56360" name="Freeform 40"/>
          <p:cNvSpPr>
            <a:spLocks/>
          </p:cNvSpPr>
          <p:nvPr/>
        </p:nvSpPr>
        <p:spPr bwMode="auto">
          <a:xfrm>
            <a:off x="1931988" y="3436938"/>
            <a:ext cx="127000" cy="120650"/>
          </a:xfrm>
          <a:custGeom>
            <a:avLst/>
            <a:gdLst/>
            <a:ahLst/>
            <a:cxnLst>
              <a:cxn ang="0">
                <a:pos x="20" y="76"/>
              </a:cxn>
              <a:cxn ang="0">
                <a:pos x="20" y="50"/>
              </a:cxn>
              <a:cxn ang="0">
                <a:pos x="80" y="50"/>
              </a:cxn>
              <a:cxn ang="0">
                <a:pos x="80" y="26"/>
              </a:cxn>
              <a:cxn ang="0">
                <a:pos x="20" y="26"/>
              </a:cxn>
              <a:cxn ang="0">
                <a:pos x="20" y="0"/>
              </a:cxn>
              <a:cxn ang="0">
                <a:pos x="0" y="0"/>
              </a:cxn>
              <a:cxn ang="0">
                <a:pos x="0" y="76"/>
              </a:cxn>
              <a:cxn ang="0">
                <a:pos x="18" y="76"/>
              </a:cxn>
              <a:cxn ang="0">
                <a:pos x="20" y="76"/>
              </a:cxn>
            </a:cxnLst>
            <a:rect l="0" t="0" r="r" b="b"/>
            <a:pathLst>
              <a:path w="80" h="76">
                <a:moveTo>
                  <a:pt x="20" y="76"/>
                </a:moveTo>
                <a:lnTo>
                  <a:pt x="20" y="50"/>
                </a:lnTo>
                <a:lnTo>
                  <a:pt x="80" y="50"/>
                </a:lnTo>
                <a:lnTo>
                  <a:pt x="80" y="26"/>
                </a:lnTo>
                <a:lnTo>
                  <a:pt x="20" y="26"/>
                </a:lnTo>
                <a:lnTo>
                  <a:pt x="20" y="0"/>
                </a:lnTo>
                <a:lnTo>
                  <a:pt x="0" y="0"/>
                </a:lnTo>
                <a:lnTo>
                  <a:pt x="0" y="76"/>
                </a:lnTo>
                <a:lnTo>
                  <a:pt x="18" y="76"/>
                </a:lnTo>
                <a:lnTo>
                  <a:pt x="20" y="76"/>
                </a:lnTo>
                <a:close/>
              </a:path>
            </a:pathLst>
          </a:custGeom>
          <a:solidFill>
            <a:srgbClr val="231F20"/>
          </a:solidFill>
          <a:ln w="9525">
            <a:noFill/>
            <a:round/>
            <a:headEnd/>
            <a:tailEnd/>
          </a:ln>
        </p:spPr>
        <p:txBody>
          <a:bodyPr/>
          <a:lstStyle/>
          <a:p>
            <a:endParaRPr lang="en-US"/>
          </a:p>
        </p:txBody>
      </p:sp>
      <p:sp>
        <p:nvSpPr>
          <p:cNvPr id="56361" name="Freeform 41"/>
          <p:cNvSpPr>
            <a:spLocks/>
          </p:cNvSpPr>
          <p:nvPr/>
        </p:nvSpPr>
        <p:spPr bwMode="auto">
          <a:xfrm>
            <a:off x="1931988" y="3241675"/>
            <a:ext cx="127000" cy="117475"/>
          </a:xfrm>
          <a:custGeom>
            <a:avLst/>
            <a:gdLst/>
            <a:ahLst/>
            <a:cxnLst>
              <a:cxn ang="0">
                <a:pos x="80" y="74"/>
              </a:cxn>
              <a:cxn ang="0">
                <a:pos x="80" y="32"/>
              </a:cxn>
              <a:cxn ang="0">
                <a:pos x="80" y="20"/>
              </a:cxn>
              <a:cxn ang="0">
                <a:pos x="78" y="10"/>
              </a:cxn>
              <a:cxn ang="0">
                <a:pos x="74" y="6"/>
              </a:cxn>
              <a:cxn ang="0">
                <a:pos x="70" y="2"/>
              </a:cxn>
              <a:cxn ang="0">
                <a:pos x="64" y="0"/>
              </a:cxn>
              <a:cxn ang="0">
                <a:pos x="58" y="0"/>
              </a:cxn>
              <a:cxn ang="0">
                <a:pos x="52" y="2"/>
              </a:cxn>
              <a:cxn ang="0">
                <a:pos x="46" y="4"/>
              </a:cxn>
              <a:cxn ang="0">
                <a:pos x="42" y="10"/>
              </a:cxn>
              <a:cxn ang="0">
                <a:pos x="38" y="16"/>
              </a:cxn>
              <a:cxn ang="0">
                <a:pos x="36" y="12"/>
              </a:cxn>
              <a:cxn ang="0">
                <a:pos x="32" y="8"/>
              </a:cxn>
              <a:cxn ang="0">
                <a:pos x="28" y="4"/>
              </a:cxn>
              <a:cxn ang="0">
                <a:pos x="20" y="4"/>
              </a:cxn>
              <a:cxn ang="0">
                <a:pos x="12" y="6"/>
              </a:cxn>
              <a:cxn ang="0">
                <a:pos x="6" y="10"/>
              </a:cxn>
              <a:cxn ang="0">
                <a:pos x="2" y="18"/>
              </a:cxn>
              <a:cxn ang="0">
                <a:pos x="0" y="28"/>
              </a:cxn>
              <a:cxn ang="0">
                <a:pos x="0" y="74"/>
              </a:cxn>
              <a:cxn ang="0">
                <a:pos x="78" y="74"/>
              </a:cxn>
              <a:cxn ang="0">
                <a:pos x="80" y="74"/>
              </a:cxn>
              <a:cxn ang="0">
                <a:pos x="18" y="50"/>
              </a:cxn>
              <a:cxn ang="0">
                <a:pos x="18" y="38"/>
              </a:cxn>
              <a:cxn ang="0">
                <a:pos x="18" y="34"/>
              </a:cxn>
              <a:cxn ang="0">
                <a:pos x="18" y="30"/>
              </a:cxn>
              <a:cxn ang="0">
                <a:pos x="22" y="28"/>
              </a:cxn>
              <a:cxn ang="0">
                <a:pos x="24" y="28"/>
              </a:cxn>
              <a:cxn ang="0">
                <a:pos x="28" y="28"/>
              </a:cxn>
              <a:cxn ang="0">
                <a:pos x="30" y="30"/>
              </a:cxn>
              <a:cxn ang="0">
                <a:pos x="32" y="34"/>
              </a:cxn>
              <a:cxn ang="0">
                <a:pos x="32" y="38"/>
              </a:cxn>
              <a:cxn ang="0">
                <a:pos x="32" y="50"/>
              </a:cxn>
              <a:cxn ang="0">
                <a:pos x="18" y="50"/>
              </a:cxn>
              <a:cxn ang="0">
                <a:pos x="80" y="74"/>
              </a:cxn>
              <a:cxn ang="0">
                <a:pos x="48" y="50"/>
              </a:cxn>
              <a:cxn ang="0">
                <a:pos x="48" y="36"/>
              </a:cxn>
              <a:cxn ang="0">
                <a:pos x="48" y="30"/>
              </a:cxn>
              <a:cxn ang="0">
                <a:pos x="50" y="28"/>
              </a:cxn>
              <a:cxn ang="0">
                <a:pos x="52" y="26"/>
              </a:cxn>
              <a:cxn ang="0">
                <a:pos x="56" y="24"/>
              </a:cxn>
              <a:cxn ang="0">
                <a:pos x="58" y="26"/>
              </a:cxn>
              <a:cxn ang="0">
                <a:pos x="62" y="28"/>
              </a:cxn>
              <a:cxn ang="0">
                <a:pos x="64" y="32"/>
              </a:cxn>
              <a:cxn ang="0">
                <a:pos x="64" y="36"/>
              </a:cxn>
              <a:cxn ang="0">
                <a:pos x="64" y="50"/>
              </a:cxn>
              <a:cxn ang="0">
                <a:pos x="48" y="50"/>
              </a:cxn>
              <a:cxn ang="0">
                <a:pos x="80" y="74"/>
              </a:cxn>
            </a:cxnLst>
            <a:rect l="0" t="0" r="r" b="b"/>
            <a:pathLst>
              <a:path w="80" h="74">
                <a:moveTo>
                  <a:pt x="80" y="74"/>
                </a:moveTo>
                <a:lnTo>
                  <a:pt x="80" y="32"/>
                </a:lnTo>
                <a:lnTo>
                  <a:pt x="80" y="20"/>
                </a:lnTo>
                <a:lnTo>
                  <a:pt x="78" y="10"/>
                </a:lnTo>
                <a:lnTo>
                  <a:pt x="74" y="6"/>
                </a:lnTo>
                <a:lnTo>
                  <a:pt x="70" y="2"/>
                </a:lnTo>
                <a:lnTo>
                  <a:pt x="64" y="0"/>
                </a:lnTo>
                <a:lnTo>
                  <a:pt x="58" y="0"/>
                </a:lnTo>
                <a:lnTo>
                  <a:pt x="52" y="2"/>
                </a:lnTo>
                <a:lnTo>
                  <a:pt x="46" y="4"/>
                </a:lnTo>
                <a:lnTo>
                  <a:pt x="42" y="10"/>
                </a:lnTo>
                <a:lnTo>
                  <a:pt x="38" y="16"/>
                </a:lnTo>
                <a:lnTo>
                  <a:pt x="36" y="12"/>
                </a:lnTo>
                <a:lnTo>
                  <a:pt x="32" y="8"/>
                </a:lnTo>
                <a:lnTo>
                  <a:pt x="28" y="4"/>
                </a:lnTo>
                <a:lnTo>
                  <a:pt x="20" y="4"/>
                </a:lnTo>
                <a:lnTo>
                  <a:pt x="12" y="6"/>
                </a:lnTo>
                <a:lnTo>
                  <a:pt x="6" y="10"/>
                </a:lnTo>
                <a:lnTo>
                  <a:pt x="2" y="18"/>
                </a:lnTo>
                <a:lnTo>
                  <a:pt x="0" y="28"/>
                </a:lnTo>
                <a:lnTo>
                  <a:pt x="0" y="74"/>
                </a:lnTo>
                <a:lnTo>
                  <a:pt x="78" y="74"/>
                </a:lnTo>
                <a:lnTo>
                  <a:pt x="80" y="74"/>
                </a:lnTo>
                <a:lnTo>
                  <a:pt x="18" y="50"/>
                </a:lnTo>
                <a:lnTo>
                  <a:pt x="18" y="38"/>
                </a:lnTo>
                <a:lnTo>
                  <a:pt x="18" y="34"/>
                </a:lnTo>
                <a:lnTo>
                  <a:pt x="18" y="30"/>
                </a:lnTo>
                <a:lnTo>
                  <a:pt x="22" y="28"/>
                </a:lnTo>
                <a:lnTo>
                  <a:pt x="24" y="28"/>
                </a:lnTo>
                <a:lnTo>
                  <a:pt x="28" y="28"/>
                </a:lnTo>
                <a:lnTo>
                  <a:pt x="30" y="30"/>
                </a:lnTo>
                <a:lnTo>
                  <a:pt x="32" y="34"/>
                </a:lnTo>
                <a:lnTo>
                  <a:pt x="32" y="38"/>
                </a:lnTo>
                <a:lnTo>
                  <a:pt x="32" y="50"/>
                </a:lnTo>
                <a:lnTo>
                  <a:pt x="18" y="50"/>
                </a:lnTo>
                <a:lnTo>
                  <a:pt x="80" y="74"/>
                </a:lnTo>
                <a:lnTo>
                  <a:pt x="48" y="50"/>
                </a:lnTo>
                <a:lnTo>
                  <a:pt x="48" y="36"/>
                </a:lnTo>
                <a:lnTo>
                  <a:pt x="48" y="30"/>
                </a:lnTo>
                <a:lnTo>
                  <a:pt x="50" y="28"/>
                </a:lnTo>
                <a:lnTo>
                  <a:pt x="52" y="26"/>
                </a:lnTo>
                <a:lnTo>
                  <a:pt x="56" y="24"/>
                </a:lnTo>
                <a:lnTo>
                  <a:pt x="58" y="26"/>
                </a:lnTo>
                <a:lnTo>
                  <a:pt x="62" y="28"/>
                </a:lnTo>
                <a:lnTo>
                  <a:pt x="64" y="32"/>
                </a:lnTo>
                <a:lnTo>
                  <a:pt x="64" y="36"/>
                </a:lnTo>
                <a:lnTo>
                  <a:pt x="64" y="50"/>
                </a:lnTo>
                <a:lnTo>
                  <a:pt x="48" y="50"/>
                </a:lnTo>
                <a:lnTo>
                  <a:pt x="80" y="74"/>
                </a:lnTo>
                <a:close/>
              </a:path>
            </a:pathLst>
          </a:custGeom>
          <a:solidFill>
            <a:srgbClr val="231F20"/>
          </a:solidFill>
          <a:ln w="9525">
            <a:noFill/>
            <a:round/>
            <a:headEnd/>
            <a:tailEnd/>
          </a:ln>
        </p:spPr>
        <p:txBody>
          <a:bodyPr/>
          <a:lstStyle/>
          <a:p>
            <a:endParaRPr lang="en-US"/>
          </a:p>
        </p:txBody>
      </p:sp>
      <p:sp>
        <p:nvSpPr>
          <p:cNvPr id="56362" name="Freeform 42"/>
          <p:cNvSpPr>
            <a:spLocks/>
          </p:cNvSpPr>
          <p:nvPr/>
        </p:nvSpPr>
        <p:spPr bwMode="auto">
          <a:xfrm>
            <a:off x="1931988" y="3095625"/>
            <a:ext cx="127000" cy="139700"/>
          </a:xfrm>
          <a:custGeom>
            <a:avLst/>
            <a:gdLst/>
            <a:ahLst/>
            <a:cxnLst>
              <a:cxn ang="0">
                <a:pos x="80" y="26"/>
              </a:cxn>
              <a:cxn ang="0">
                <a:pos x="80" y="0"/>
              </a:cxn>
              <a:cxn ang="0">
                <a:pos x="0" y="30"/>
              </a:cxn>
              <a:cxn ang="0">
                <a:pos x="0" y="56"/>
              </a:cxn>
              <a:cxn ang="0">
                <a:pos x="80" y="88"/>
              </a:cxn>
              <a:cxn ang="0">
                <a:pos x="80" y="62"/>
              </a:cxn>
              <a:cxn ang="0">
                <a:pos x="68" y="58"/>
              </a:cxn>
              <a:cxn ang="0">
                <a:pos x="68" y="30"/>
              </a:cxn>
              <a:cxn ang="0">
                <a:pos x="78" y="26"/>
              </a:cxn>
              <a:cxn ang="0">
                <a:pos x="80" y="26"/>
              </a:cxn>
              <a:cxn ang="0">
                <a:pos x="50" y="52"/>
              </a:cxn>
              <a:cxn ang="0">
                <a:pos x="22" y="44"/>
              </a:cxn>
              <a:cxn ang="0">
                <a:pos x="50" y="34"/>
              </a:cxn>
              <a:cxn ang="0">
                <a:pos x="50" y="52"/>
              </a:cxn>
              <a:cxn ang="0">
                <a:pos x="80" y="26"/>
              </a:cxn>
            </a:cxnLst>
            <a:rect l="0" t="0" r="r" b="b"/>
            <a:pathLst>
              <a:path w="80" h="88">
                <a:moveTo>
                  <a:pt x="80" y="26"/>
                </a:moveTo>
                <a:lnTo>
                  <a:pt x="80" y="0"/>
                </a:lnTo>
                <a:lnTo>
                  <a:pt x="0" y="30"/>
                </a:lnTo>
                <a:lnTo>
                  <a:pt x="0" y="56"/>
                </a:lnTo>
                <a:lnTo>
                  <a:pt x="80" y="88"/>
                </a:lnTo>
                <a:lnTo>
                  <a:pt x="80" y="62"/>
                </a:lnTo>
                <a:lnTo>
                  <a:pt x="68" y="58"/>
                </a:lnTo>
                <a:lnTo>
                  <a:pt x="68" y="30"/>
                </a:lnTo>
                <a:lnTo>
                  <a:pt x="78" y="26"/>
                </a:lnTo>
                <a:lnTo>
                  <a:pt x="80" y="26"/>
                </a:lnTo>
                <a:lnTo>
                  <a:pt x="50" y="52"/>
                </a:lnTo>
                <a:lnTo>
                  <a:pt x="22" y="44"/>
                </a:lnTo>
                <a:lnTo>
                  <a:pt x="50" y="34"/>
                </a:lnTo>
                <a:lnTo>
                  <a:pt x="50" y="52"/>
                </a:lnTo>
                <a:lnTo>
                  <a:pt x="80" y="26"/>
                </a:lnTo>
                <a:close/>
              </a:path>
            </a:pathLst>
          </a:custGeom>
          <a:solidFill>
            <a:srgbClr val="231F20"/>
          </a:solidFill>
          <a:ln w="9525">
            <a:noFill/>
            <a:round/>
            <a:headEnd/>
            <a:tailEnd/>
          </a:ln>
        </p:spPr>
        <p:txBody>
          <a:bodyPr/>
          <a:lstStyle/>
          <a:p>
            <a:endParaRPr lang="en-US"/>
          </a:p>
        </p:txBody>
      </p:sp>
      <p:sp>
        <p:nvSpPr>
          <p:cNvPr id="56363" name="Freeform 43"/>
          <p:cNvSpPr>
            <a:spLocks/>
          </p:cNvSpPr>
          <p:nvPr/>
        </p:nvSpPr>
        <p:spPr bwMode="auto">
          <a:xfrm>
            <a:off x="1931988" y="2974975"/>
            <a:ext cx="130175" cy="114300"/>
          </a:xfrm>
          <a:custGeom>
            <a:avLst/>
            <a:gdLst/>
            <a:ahLst/>
            <a:cxnLst>
              <a:cxn ang="0">
                <a:pos x="74" y="64"/>
              </a:cxn>
              <a:cxn ang="0">
                <a:pos x="78" y="58"/>
              </a:cxn>
              <a:cxn ang="0">
                <a:pos x="80" y="52"/>
              </a:cxn>
              <a:cxn ang="0">
                <a:pos x="82" y="34"/>
              </a:cxn>
              <a:cxn ang="0">
                <a:pos x="82" y="24"/>
              </a:cxn>
              <a:cxn ang="0">
                <a:pos x="78" y="16"/>
              </a:cxn>
              <a:cxn ang="0">
                <a:pos x="74" y="8"/>
              </a:cxn>
              <a:cxn ang="0">
                <a:pos x="70" y="4"/>
              </a:cxn>
              <a:cxn ang="0">
                <a:pos x="62" y="0"/>
              </a:cxn>
              <a:cxn ang="0">
                <a:pos x="54" y="0"/>
              </a:cxn>
              <a:cxn ang="0">
                <a:pos x="48" y="0"/>
              </a:cxn>
              <a:cxn ang="0">
                <a:pos x="42" y="2"/>
              </a:cxn>
              <a:cxn ang="0">
                <a:pos x="38" y="6"/>
              </a:cxn>
              <a:cxn ang="0">
                <a:pos x="34" y="12"/>
              </a:cxn>
              <a:cxn ang="0">
                <a:pos x="30" y="22"/>
              </a:cxn>
              <a:cxn ang="0">
                <a:pos x="28" y="36"/>
              </a:cxn>
              <a:cxn ang="0">
                <a:pos x="24" y="44"/>
              </a:cxn>
              <a:cxn ang="0">
                <a:pos x="20" y="46"/>
              </a:cxn>
              <a:cxn ang="0">
                <a:pos x="16" y="44"/>
              </a:cxn>
              <a:cxn ang="0">
                <a:pos x="14" y="38"/>
              </a:cxn>
              <a:cxn ang="0">
                <a:pos x="14" y="32"/>
              </a:cxn>
              <a:cxn ang="0">
                <a:pos x="16" y="30"/>
              </a:cxn>
              <a:cxn ang="0">
                <a:pos x="20" y="26"/>
              </a:cxn>
              <a:cxn ang="0">
                <a:pos x="24" y="26"/>
              </a:cxn>
              <a:cxn ang="0">
                <a:pos x="24" y="2"/>
              </a:cxn>
              <a:cxn ang="0">
                <a:pos x="12" y="6"/>
              </a:cxn>
              <a:cxn ang="0">
                <a:pos x="6" y="12"/>
              </a:cxn>
              <a:cxn ang="0">
                <a:pos x="0" y="22"/>
              </a:cxn>
              <a:cxn ang="0">
                <a:pos x="0" y="36"/>
              </a:cxn>
              <a:cxn ang="0">
                <a:pos x="0" y="46"/>
              </a:cxn>
              <a:cxn ang="0">
                <a:pos x="2" y="54"/>
              </a:cxn>
              <a:cxn ang="0">
                <a:pos x="6" y="62"/>
              </a:cxn>
              <a:cxn ang="0">
                <a:pos x="12" y="66"/>
              </a:cxn>
              <a:cxn ang="0">
                <a:pos x="16" y="68"/>
              </a:cxn>
              <a:cxn ang="0">
                <a:pos x="22" y="70"/>
              </a:cxn>
              <a:cxn ang="0">
                <a:pos x="32" y="68"/>
              </a:cxn>
              <a:cxn ang="0">
                <a:pos x="38" y="62"/>
              </a:cxn>
              <a:cxn ang="0">
                <a:pos x="44" y="52"/>
              </a:cxn>
              <a:cxn ang="0">
                <a:pos x="48" y="38"/>
              </a:cxn>
              <a:cxn ang="0">
                <a:pos x="50" y="30"/>
              </a:cxn>
              <a:cxn ang="0">
                <a:pos x="52" y="26"/>
              </a:cxn>
              <a:cxn ang="0">
                <a:pos x="56" y="24"/>
              </a:cxn>
              <a:cxn ang="0">
                <a:pos x="58" y="24"/>
              </a:cxn>
              <a:cxn ang="0">
                <a:pos x="62" y="24"/>
              </a:cxn>
              <a:cxn ang="0">
                <a:pos x="64" y="26"/>
              </a:cxn>
              <a:cxn ang="0">
                <a:pos x="66" y="30"/>
              </a:cxn>
              <a:cxn ang="0">
                <a:pos x="66" y="34"/>
              </a:cxn>
              <a:cxn ang="0">
                <a:pos x="66" y="40"/>
              </a:cxn>
              <a:cxn ang="0">
                <a:pos x="62" y="46"/>
              </a:cxn>
              <a:cxn ang="0">
                <a:pos x="58" y="48"/>
              </a:cxn>
              <a:cxn ang="0">
                <a:pos x="52" y="48"/>
              </a:cxn>
              <a:cxn ang="0">
                <a:pos x="54" y="72"/>
              </a:cxn>
              <a:cxn ang="0">
                <a:pos x="66" y="70"/>
              </a:cxn>
              <a:cxn ang="0">
                <a:pos x="72" y="64"/>
              </a:cxn>
              <a:cxn ang="0">
                <a:pos x="74" y="64"/>
              </a:cxn>
            </a:cxnLst>
            <a:rect l="0" t="0" r="r" b="b"/>
            <a:pathLst>
              <a:path w="82" h="72">
                <a:moveTo>
                  <a:pt x="74" y="64"/>
                </a:moveTo>
                <a:lnTo>
                  <a:pt x="78" y="58"/>
                </a:lnTo>
                <a:lnTo>
                  <a:pt x="80" y="52"/>
                </a:lnTo>
                <a:lnTo>
                  <a:pt x="82" y="34"/>
                </a:lnTo>
                <a:lnTo>
                  <a:pt x="82" y="24"/>
                </a:lnTo>
                <a:lnTo>
                  <a:pt x="78" y="16"/>
                </a:lnTo>
                <a:lnTo>
                  <a:pt x="74" y="8"/>
                </a:lnTo>
                <a:lnTo>
                  <a:pt x="70" y="4"/>
                </a:lnTo>
                <a:lnTo>
                  <a:pt x="62" y="0"/>
                </a:lnTo>
                <a:lnTo>
                  <a:pt x="54" y="0"/>
                </a:lnTo>
                <a:lnTo>
                  <a:pt x="48" y="0"/>
                </a:lnTo>
                <a:lnTo>
                  <a:pt x="42" y="2"/>
                </a:lnTo>
                <a:lnTo>
                  <a:pt x="38" y="6"/>
                </a:lnTo>
                <a:lnTo>
                  <a:pt x="34" y="12"/>
                </a:lnTo>
                <a:lnTo>
                  <a:pt x="30" y="22"/>
                </a:lnTo>
                <a:lnTo>
                  <a:pt x="28" y="36"/>
                </a:lnTo>
                <a:lnTo>
                  <a:pt x="24" y="44"/>
                </a:lnTo>
                <a:lnTo>
                  <a:pt x="20" y="46"/>
                </a:lnTo>
                <a:lnTo>
                  <a:pt x="16" y="44"/>
                </a:lnTo>
                <a:lnTo>
                  <a:pt x="14" y="38"/>
                </a:lnTo>
                <a:lnTo>
                  <a:pt x="14" y="32"/>
                </a:lnTo>
                <a:lnTo>
                  <a:pt x="16" y="30"/>
                </a:lnTo>
                <a:lnTo>
                  <a:pt x="20" y="26"/>
                </a:lnTo>
                <a:lnTo>
                  <a:pt x="24" y="26"/>
                </a:lnTo>
                <a:lnTo>
                  <a:pt x="24" y="2"/>
                </a:lnTo>
                <a:lnTo>
                  <a:pt x="12" y="6"/>
                </a:lnTo>
                <a:lnTo>
                  <a:pt x="6" y="12"/>
                </a:lnTo>
                <a:lnTo>
                  <a:pt x="0" y="22"/>
                </a:lnTo>
                <a:lnTo>
                  <a:pt x="0" y="36"/>
                </a:lnTo>
                <a:lnTo>
                  <a:pt x="0" y="46"/>
                </a:lnTo>
                <a:lnTo>
                  <a:pt x="2" y="54"/>
                </a:lnTo>
                <a:lnTo>
                  <a:pt x="6" y="62"/>
                </a:lnTo>
                <a:lnTo>
                  <a:pt x="12" y="66"/>
                </a:lnTo>
                <a:lnTo>
                  <a:pt x="16" y="68"/>
                </a:lnTo>
                <a:lnTo>
                  <a:pt x="22" y="70"/>
                </a:lnTo>
                <a:lnTo>
                  <a:pt x="32" y="68"/>
                </a:lnTo>
                <a:lnTo>
                  <a:pt x="38" y="62"/>
                </a:lnTo>
                <a:lnTo>
                  <a:pt x="44" y="52"/>
                </a:lnTo>
                <a:lnTo>
                  <a:pt x="48" y="38"/>
                </a:lnTo>
                <a:lnTo>
                  <a:pt x="50" y="30"/>
                </a:lnTo>
                <a:lnTo>
                  <a:pt x="52" y="26"/>
                </a:lnTo>
                <a:lnTo>
                  <a:pt x="56" y="24"/>
                </a:lnTo>
                <a:lnTo>
                  <a:pt x="58" y="24"/>
                </a:lnTo>
                <a:lnTo>
                  <a:pt x="62" y="24"/>
                </a:lnTo>
                <a:lnTo>
                  <a:pt x="64" y="26"/>
                </a:lnTo>
                <a:lnTo>
                  <a:pt x="66" y="30"/>
                </a:lnTo>
                <a:lnTo>
                  <a:pt x="66" y="34"/>
                </a:lnTo>
                <a:lnTo>
                  <a:pt x="66" y="40"/>
                </a:lnTo>
                <a:lnTo>
                  <a:pt x="62" y="46"/>
                </a:lnTo>
                <a:lnTo>
                  <a:pt x="58" y="48"/>
                </a:lnTo>
                <a:lnTo>
                  <a:pt x="52" y="48"/>
                </a:lnTo>
                <a:lnTo>
                  <a:pt x="54" y="72"/>
                </a:lnTo>
                <a:lnTo>
                  <a:pt x="66" y="70"/>
                </a:lnTo>
                <a:lnTo>
                  <a:pt x="72" y="64"/>
                </a:lnTo>
                <a:lnTo>
                  <a:pt x="74" y="64"/>
                </a:lnTo>
                <a:close/>
              </a:path>
            </a:pathLst>
          </a:custGeom>
          <a:solidFill>
            <a:srgbClr val="231F20"/>
          </a:solidFill>
          <a:ln w="9525">
            <a:noFill/>
            <a:round/>
            <a:headEnd/>
            <a:tailEnd/>
          </a:ln>
        </p:spPr>
        <p:txBody>
          <a:bodyPr/>
          <a:lstStyle/>
          <a:p>
            <a:endParaRPr lang="en-US"/>
          </a:p>
        </p:txBody>
      </p:sp>
      <p:sp>
        <p:nvSpPr>
          <p:cNvPr id="56364" name="Freeform 44"/>
          <p:cNvSpPr>
            <a:spLocks/>
          </p:cNvSpPr>
          <p:nvPr/>
        </p:nvSpPr>
        <p:spPr bwMode="auto">
          <a:xfrm>
            <a:off x="1931988" y="2847975"/>
            <a:ext cx="127000" cy="107950"/>
          </a:xfrm>
          <a:custGeom>
            <a:avLst/>
            <a:gdLst/>
            <a:ahLst/>
            <a:cxnLst>
              <a:cxn ang="0">
                <a:pos x="80" y="68"/>
              </a:cxn>
              <a:cxn ang="0">
                <a:pos x="80" y="0"/>
              </a:cxn>
              <a:cxn ang="0">
                <a:pos x="62" y="0"/>
              </a:cxn>
              <a:cxn ang="0">
                <a:pos x="62" y="42"/>
              </a:cxn>
              <a:cxn ang="0">
                <a:pos x="46" y="42"/>
              </a:cxn>
              <a:cxn ang="0">
                <a:pos x="46" y="4"/>
              </a:cxn>
              <a:cxn ang="0">
                <a:pos x="30" y="4"/>
              </a:cxn>
              <a:cxn ang="0">
                <a:pos x="30" y="42"/>
              </a:cxn>
              <a:cxn ang="0">
                <a:pos x="18" y="42"/>
              </a:cxn>
              <a:cxn ang="0">
                <a:pos x="18" y="0"/>
              </a:cxn>
              <a:cxn ang="0">
                <a:pos x="0" y="0"/>
              </a:cxn>
              <a:cxn ang="0">
                <a:pos x="0" y="68"/>
              </a:cxn>
              <a:cxn ang="0">
                <a:pos x="78" y="68"/>
              </a:cxn>
              <a:cxn ang="0">
                <a:pos x="80" y="68"/>
              </a:cxn>
            </a:cxnLst>
            <a:rect l="0" t="0" r="r" b="b"/>
            <a:pathLst>
              <a:path w="80" h="68">
                <a:moveTo>
                  <a:pt x="80" y="68"/>
                </a:moveTo>
                <a:lnTo>
                  <a:pt x="80" y="0"/>
                </a:lnTo>
                <a:lnTo>
                  <a:pt x="62" y="0"/>
                </a:lnTo>
                <a:lnTo>
                  <a:pt x="62" y="42"/>
                </a:lnTo>
                <a:lnTo>
                  <a:pt x="46" y="42"/>
                </a:lnTo>
                <a:lnTo>
                  <a:pt x="46" y="4"/>
                </a:lnTo>
                <a:lnTo>
                  <a:pt x="30" y="4"/>
                </a:lnTo>
                <a:lnTo>
                  <a:pt x="30" y="42"/>
                </a:lnTo>
                <a:lnTo>
                  <a:pt x="18" y="42"/>
                </a:lnTo>
                <a:lnTo>
                  <a:pt x="18" y="0"/>
                </a:lnTo>
                <a:lnTo>
                  <a:pt x="0" y="0"/>
                </a:lnTo>
                <a:lnTo>
                  <a:pt x="0" y="68"/>
                </a:lnTo>
                <a:lnTo>
                  <a:pt x="78" y="68"/>
                </a:lnTo>
                <a:lnTo>
                  <a:pt x="80" y="68"/>
                </a:lnTo>
                <a:close/>
              </a:path>
            </a:pathLst>
          </a:custGeom>
          <a:solidFill>
            <a:srgbClr val="231F20"/>
          </a:solidFill>
          <a:ln w="9525">
            <a:noFill/>
            <a:round/>
            <a:headEnd/>
            <a:tailEnd/>
          </a:ln>
        </p:spPr>
        <p:txBody>
          <a:bodyPr/>
          <a:lstStyle/>
          <a:p>
            <a:endParaRPr lang="en-US"/>
          </a:p>
        </p:txBody>
      </p:sp>
      <p:sp>
        <p:nvSpPr>
          <p:cNvPr id="56365" name="Freeform 45"/>
          <p:cNvSpPr>
            <a:spLocks/>
          </p:cNvSpPr>
          <p:nvPr/>
        </p:nvSpPr>
        <p:spPr bwMode="auto">
          <a:xfrm>
            <a:off x="7096125" y="3913188"/>
            <a:ext cx="127000" cy="117475"/>
          </a:xfrm>
          <a:custGeom>
            <a:avLst/>
            <a:gdLst/>
            <a:ahLst/>
            <a:cxnLst>
              <a:cxn ang="0">
                <a:pos x="20" y="74"/>
              </a:cxn>
              <a:cxn ang="0">
                <a:pos x="20" y="50"/>
              </a:cxn>
              <a:cxn ang="0">
                <a:pos x="80" y="50"/>
              </a:cxn>
              <a:cxn ang="0">
                <a:pos x="80" y="24"/>
              </a:cxn>
              <a:cxn ang="0">
                <a:pos x="20" y="24"/>
              </a:cxn>
              <a:cxn ang="0">
                <a:pos x="20" y="0"/>
              </a:cxn>
              <a:cxn ang="0">
                <a:pos x="0" y="0"/>
              </a:cxn>
              <a:cxn ang="0">
                <a:pos x="0" y="74"/>
              </a:cxn>
              <a:cxn ang="0">
                <a:pos x="18" y="74"/>
              </a:cxn>
              <a:cxn ang="0">
                <a:pos x="20" y="74"/>
              </a:cxn>
            </a:cxnLst>
            <a:rect l="0" t="0" r="r" b="b"/>
            <a:pathLst>
              <a:path w="80" h="74">
                <a:moveTo>
                  <a:pt x="20" y="74"/>
                </a:moveTo>
                <a:lnTo>
                  <a:pt x="20" y="50"/>
                </a:lnTo>
                <a:lnTo>
                  <a:pt x="80" y="50"/>
                </a:lnTo>
                <a:lnTo>
                  <a:pt x="80" y="24"/>
                </a:lnTo>
                <a:lnTo>
                  <a:pt x="20" y="24"/>
                </a:lnTo>
                <a:lnTo>
                  <a:pt x="20" y="0"/>
                </a:lnTo>
                <a:lnTo>
                  <a:pt x="0" y="0"/>
                </a:lnTo>
                <a:lnTo>
                  <a:pt x="0" y="74"/>
                </a:lnTo>
                <a:lnTo>
                  <a:pt x="18" y="74"/>
                </a:lnTo>
                <a:lnTo>
                  <a:pt x="20" y="74"/>
                </a:lnTo>
                <a:close/>
              </a:path>
            </a:pathLst>
          </a:custGeom>
          <a:solidFill>
            <a:srgbClr val="231F20"/>
          </a:solidFill>
          <a:ln w="9525">
            <a:noFill/>
            <a:round/>
            <a:headEnd/>
            <a:tailEnd/>
          </a:ln>
        </p:spPr>
        <p:txBody>
          <a:bodyPr/>
          <a:lstStyle/>
          <a:p>
            <a:endParaRPr lang="en-US"/>
          </a:p>
        </p:txBody>
      </p:sp>
      <p:sp>
        <p:nvSpPr>
          <p:cNvPr id="56366" name="Freeform 46"/>
          <p:cNvSpPr>
            <a:spLocks/>
          </p:cNvSpPr>
          <p:nvPr/>
        </p:nvSpPr>
        <p:spPr bwMode="auto">
          <a:xfrm>
            <a:off x="7096125" y="3773488"/>
            <a:ext cx="127000" cy="120650"/>
          </a:xfrm>
          <a:custGeom>
            <a:avLst/>
            <a:gdLst/>
            <a:ahLst/>
            <a:cxnLst>
              <a:cxn ang="0">
                <a:pos x="80" y="76"/>
              </a:cxn>
              <a:cxn ang="0">
                <a:pos x="80" y="52"/>
              </a:cxn>
              <a:cxn ang="0">
                <a:pos x="48" y="52"/>
              </a:cxn>
              <a:cxn ang="0">
                <a:pos x="48" y="24"/>
              </a:cxn>
              <a:cxn ang="0">
                <a:pos x="80" y="24"/>
              </a:cxn>
              <a:cxn ang="0">
                <a:pos x="80" y="0"/>
              </a:cxn>
              <a:cxn ang="0">
                <a:pos x="0" y="0"/>
              </a:cxn>
              <a:cxn ang="0">
                <a:pos x="0" y="24"/>
              </a:cxn>
              <a:cxn ang="0">
                <a:pos x="28" y="24"/>
              </a:cxn>
              <a:cxn ang="0">
                <a:pos x="28" y="52"/>
              </a:cxn>
              <a:cxn ang="0">
                <a:pos x="0" y="52"/>
              </a:cxn>
              <a:cxn ang="0">
                <a:pos x="0" y="76"/>
              </a:cxn>
              <a:cxn ang="0">
                <a:pos x="78" y="76"/>
              </a:cxn>
              <a:cxn ang="0">
                <a:pos x="80" y="76"/>
              </a:cxn>
            </a:cxnLst>
            <a:rect l="0" t="0" r="r" b="b"/>
            <a:pathLst>
              <a:path w="80" h="76">
                <a:moveTo>
                  <a:pt x="80" y="76"/>
                </a:moveTo>
                <a:lnTo>
                  <a:pt x="80" y="52"/>
                </a:lnTo>
                <a:lnTo>
                  <a:pt x="48" y="52"/>
                </a:lnTo>
                <a:lnTo>
                  <a:pt x="48" y="24"/>
                </a:lnTo>
                <a:lnTo>
                  <a:pt x="80" y="24"/>
                </a:lnTo>
                <a:lnTo>
                  <a:pt x="80" y="0"/>
                </a:lnTo>
                <a:lnTo>
                  <a:pt x="0" y="0"/>
                </a:lnTo>
                <a:lnTo>
                  <a:pt x="0" y="24"/>
                </a:lnTo>
                <a:lnTo>
                  <a:pt x="28" y="24"/>
                </a:lnTo>
                <a:lnTo>
                  <a:pt x="28" y="52"/>
                </a:lnTo>
                <a:lnTo>
                  <a:pt x="0" y="52"/>
                </a:lnTo>
                <a:lnTo>
                  <a:pt x="0" y="76"/>
                </a:lnTo>
                <a:lnTo>
                  <a:pt x="78" y="76"/>
                </a:lnTo>
                <a:lnTo>
                  <a:pt x="80" y="76"/>
                </a:lnTo>
                <a:close/>
              </a:path>
            </a:pathLst>
          </a:custGeom>
          <a:solidFill>
            <a:srgbClr val="231F20"/>
          </a:solidFill>
          <a:ln w="9525">
            <a:noFill/>
            <a:round/>
            <a:headEnd/>
            <a:tailEnd/>
          </a:ln>
        </p:spPr>
        <p:txBody>
          <a:bodyPr/>
          <a:lstStyle/>
          <a:p>
            <a:endParaRPr lang="en-US"/>
          </a:p>
        </p:txBody>
      </p:sp>
      <p:sp>
        <p:nvSpPr>
          <p:cNvPr id="56367" name="Freeform 47"/>
          <p:cNvSpPr>
            <a:spLocks/>
          </p:cNvSpPr>
          <p:nvPr/>
        </p:nvSpPr>
        <p:spPr bwMode="auto">
          <a:xfrm>
            <a:off x="7096125" y="3706813"/>
            <a:ext cx="127000" cy="38100"/>
          </a:xfrm>
          <a:custGeom>
            <a:avLst/>
            <a:gdLst/>
            <a:ahLst/>
            <a:cxnLst>
              <a:cxn ang="0">
                <a:pos x="80" y="24"/>
              </a:cxn>
              <a:cxn ang="0">
                <a:pos x="80" y="0"/>
              </a:cxn>
              <a:cxn ang="0">
                <a:pos x="0" y="0"/>
              </a:cxn>
              <a:cxn ang="0">
                <a:pos x="0" y="24"/>
              </a:cxn>
              <a:cxn ang="0">
                <a:pos x="78" y="24"/>
              </a:cxn>
              <a:cxn ang="0">
                <a:pos x="80" y="24"/>
              </a:cxn>
            </a:cxnLst>
            <a:rect l="0" t="0" r="r" b="b"/>
            <a:pathLst>
              <a:path w="80" h="24">
                <a:moveTo>
                  <a:pt x="80" y="24"/>
                </a:moveTo>
                <a:lnTo>
                  <a:pt x="80" y="0"/>
                </a:lnTo>
                <a:lnTo>
                  <a:pt x="0" y="0"/>
                </a:lnTo>
                <a:lnTo>
                  <a:pt x="0" y="24"/>
                </a:lnTo>
                <a:lnTo>
                  <a:pt x="78" y="24"/>
                </a:lnTo>
                <a:lnTo>
                  <a:pt x="80" y="24"/>
                </a:lnTo>
                <a:close/>
              </a:path>
            </a:pathLst>
          </a:custGeom>
          <a:solidFill>
            <a:srgbClr val="231F20"/>
          </a:solidFill>
          <a:ln w="9525">
            <a:noFill/>
            <a:round/>
            <a:headEnd/>
            <a:tailEnd/>
          </a:ln>
        </p:spPr>
        <p:txBody>
          <a:bodyPr/>
          <a:lstStyle/>
          <a:p>
            <a:endParaRPr lang="en-US"/>
          </a:p>
        </p:txBody>
      </p:sp>
      <p:sp>
        <p:nvSpPr>
          <p:cNvPr id="56368" name="Freeform 48"/>
          <p:cNvSpPr>
            <a:spLocks/>
          </p:cNvSpPr>
          <p:nvPr/>
        </p:nvSpPr>
        <p:spPr bwMode="auto">
          <a:xfrm>
            <a:off x="7096125" y="3551238"/>
            <a:ext cx="127000" cy="123825"/>
          </a:xfrm>
          <a:custGeom>
            <a:avLst/>
            <a:gdLst/>
            <a:ahLst/>
            <a:cxnLst>
              <a:cxn ang="0">
                <a:pos x="80" y="54"/>
              </a:cxn>
              <a:cxn ang="0">
                <a:pos x="46" y="54"/>
              </a:cxn>
              <a:cxn ang="0">
                <a:pos x="46" y="52"/>
              </a:cxn>
              <a:cxn ang="0">
                <a:pos x="48" y="46"/>
              </a:cxn>
              <a:cxn ang="0">
                <a:pos x="54" y="42"/>
              </a:cxn>
              <a:cxn ang="0">
                <a:pos x="80" y="28"/>
              </a:cxn>
              <a:cxn ang="0">
                <a:pos x="80" y="0"/>
              </a:cxn>
              <a:cxn ang="0">
                <a:pos x="56" y="12"/>
              </a:cxn>
              <a:cxn ang="0">
                <a:pos x="52" y="16"/>
              </a:cxn>
              <a:cxn ang="0">
                <a:pos x="48" y="20"/>
              </a:cxn>
              <a:cxn ang="0">
                <a:pos x="44" y="26"/>
              </a:cxn>
              <a:cxn ang="0">
                <a:pos x="40" y="18"/>
              </a:cxn>
              <a:cxn ang="0">
                <a:pos x="38" y="12"/>
              </a:cxn>
              <a:cxn ang="0">
                <a:pos x="34" y="10"/>
              </a:cxn>
              <a:cxn ang="0">
                <a:pos x="28" y="8"/>
              </a:cxn>
              <a:cxn ang="0">
                <a:pos x="22" y="6"/>
              </a:cxn>
              <a:cxn ang="0">
                <a:pos x="14" y="8"/>
              </a:cxn>
              <a:cxn ang="0">
                <a:pos x="8" y="10"/>
              </a:cxn>
              <a:cxn ang="0">
                <a:pos x="4" y="14"/>
              </a:cxn>
              <a:cxn ang="0">
                <a:pos x="2" y="20"/>
              </a:cxn>
              <a:cxn ang="0">
                <a:pos x="0" y="28"/>
              </a:cxn>
              <a:cxn ang="0">
                <a:pos x="0" y="38"/>
              </a:cxn>
              <a:cxn ang="0">
                <a:pos x="0" y="78"/>
              </a:cxn>
              <a:cxn ang="0">
                <a:pos x="80" y="78"/>
              </a:cxn>
              <a:cxn ang="0">
                <a:pos x="80" y="56"/>
              </a:cxn>
              <a:cxn ang="0">
                <a:pos x="80" y="54"/>
              </a:cxn>
              <a:cxn ang="0">
                <a:pos x="16" y="54"/>
              </a:cxn>
              <a:cxn ang="0">
                <a:pos x="16" y="44"/>
              </a:cxn>
              <a:cxn ang="0">
                <a:pos x="16" y="38"/>
              </a:cxn>
              <a:cxn ang="0">
                <a:pos x="18" y="34"/>
              </a:cxn>
              <a:cxn ang="0">
                <a:pos x="20" y="32"/>
              </a:cxn>
              <a:cxn ang="0">
                <a:pos x="24" y="32"/>
              </a:cxn>
              <a:cxn ang="0">
                <a:pos x="28" y="34"/>
              </a:cxn>
              <a:cxn ang="0">
                <a:pos x="30" y="38"/>
              </a:cxn>
              <a:cxn ang="0">
                <a:pos x="32" y="44"/>
              </a:cxn>
              <a:cxn ang="0">
                <a:pos x="32" y="54"/>
              </a:cxn>
              <a:cxn ang="0">
                <a:pos x="16" y="54"/>
              </a:cxn>
              <a:cxn ang="0">
                <a:pos x="80" y="54"/>
              </a:cxn>
            </a:cxnLst>
            <a:rect l="0" t="0" r="r" b="b"/>
            <a:pathLst>
              <a:path w="80" h="78">
                <a:moveTo>
                  <a:pt x="80" y="54"/>
                </a:moveTo>
                <a:lnTo>
                  <a:pt x="46" y="54"/>
                </a:lnTo>
                <a:lnTo>
                  <a:pt x="46" y="52"/>
                </a:lnTo>
                <a:lnTo>
                  <a:pt x="48" y="46"/>
                </a:lnTo>
                <a:lnTo>
                  <a:pt x="54" y="42"/>
                </a:lnTo>
                <a:lnTo>
                  <a:pt x="80" y="28"/>
                </a:lnTo>
                <a:lnTo>
                  <a:pt x="80" y="0"/>
                </a:lnTo>
                <a:lnTo>
                  <a:pt x="56" y="12"/>
                </a:lnTo>
                <a:lnTo>
                  <a:pt x="52" y="16"/>
                </a:lnTo>
                <a:lnTo>
                  <a:pt x="48" y="20"/>
                </a:lnTo>
                <a:lnTo>
                  <a:pt x="44" y="26"/>
                </a:lnTo>
                <a:lnTo>
                  <a:pt x="40" y="18"/>
                </a:lnTo>
                <a:lnTo>
                  <a:pt x="38" y="12"/>
                </a:lnTo>
                <a:lnTo>
                  <a:pt x="34" y="10"/>
                </a:lnTo>
                <a:lnTo>
                  <a:pt x="28" y="8"/>
                </a:lnTo>
                <a:lnTo>
                  <a:pt x="22" y="6"/>
                </a:lnTo>
                <a:lnTo>
                  <a:pt x="14" y="8"/>
                </a:lnTo>
                <a:lnTo>
                  <a:pt x="8" y="10"/>
                </a:lnTo>
                <a:lnTo>
                  <a:pt x="4" y="14"/>
                </a:lnTo>
                <a:lnTo>
                  <a:pt x="2" y="20"/>
                </a:lnTo>
                <a:lnTo>
                  <a:pt x="0" y="28"/>
                </a:lnTo>
                <a:lnTo>
                  <a:pt x="0" y="38"/>
                </a:lnTo>
                <a:lnTo>
                  <a:pt x="0" y="78"/>
                </a:lnTo>
                <a:lnTo>
                  <a:pt x="80" y="78"/>
                </a:lnTo>
                <a:lnTo>
                  <a:pt x="80" y="56"/>
                </a:lnTo>
                <a:lnTo>
                  <a:pt x="80" y="54"/>
                </a:lnTo>
                <a:lnTo>
                  <a:pt x="16" y="54"/>
                </a:lnTo>
                <a:lnTo>
                  <a:pt x="16" y="44"/>
                </a:lnTo>
                <a:lnTo>
                  <a:pt x="16" y="38"/>
                </a:lnTo>
                <a:lnTo>
                  <a:pt x="18" y="34"/>
                </a:lnTo>
                <a:lnTo>
                  <a:pt x="20" y="32"/>
                </a:lnTo>
                <a:lnTo>
                  <a:pt x="24" y="32"/>
                </a:lnTo>
                <a:lnTo>
                  <a:pt x="28" y="34"/>
                </a:lnTo>
                <a:lnTo>
                  <a:pt x="30" y="38"/>
                </a:lnTo>
                <a:lnTo>
                  <a:pt x="32" y="44"/>
                </a:lnTo>
                <a:lnTo>
                  <a:pt x="32" y="54"/>
                </a:lnTo>
                <a:lnTo>
                  <a:pt x="16" y="54"/>
                </a:lnTo>
                <a:lnTo>
                  <a:pt x="80" y="54"/>
                </a:lnTo>
                <a:close/>
              </a:path>
            </a:pathLst>
          </a:custGeom>
          <a:solidFill>
            <a:srgbClr val="231F20"/>
          </a:solidFill>
          <a:ln w="9525">
            <a:noFill/>
            <a:round/>
            <a:headEnd/>
            <a:tailEnd/>
          </a:ln>
        </p:spPr>
        <p:txBody>
          <a:bodyPr/>
          <a:lstStyle/>
          <a:p>
            <a:endParaRPr lang="en-US"/>
          </a:p>
        </p:txBody>
      </p:sp>
      <p:sp>
        <p:nvSpPr>
          <p:cNvPr id="56369" name="Freeform 49"/>
          <p:cNvSpPr>
            <a:spLocks/>
          </p:cNvSpPr>
          <p:nvPr/>
        </p:nvSpPr>
        <p:spPr bwMode="auto">
          <a:xfrm>
            <a:off x="7096125" y="3419475"/>
            <a:ext cx="127000" cy="119063"/>
          </a:xfrm>
          <a:custGeom>
            <a:avLst/>
            <a:gdLst/>
            <a:ahLst/>
            <a:cxnLst>
              <a:cxn ang="0">
                <a:pos x="80" y="75"/>
              </a:cxn>
              <a:cxn ang="0">
                <a:pos x="80" y="39"/>
              </a:cxn>
              <a:cxn ang="0">
                <a:pos x="78" y="23"/>
              </a:cxn>
              <a:cxn ang="0">
                <a:pos x="74" y="17"/>
              </a:cxn>
              <a:cxn ang="0">
                <a:pos x="70" y="13"/>
              </a:cxn>
              <a:cxn ang="0">
                <a:pos x="66" y="7"/>
              </a:cxn>
              <a:cxn ang="0">
                <a:pos x="60" y="4"/>
              </a:cxn>
              <a:cxn ang="0">
                <a:pos x="50" y="0"/>
              </a:cxn>
              <a:cxn ang="0">
                <a:pos x="40" y="0"/>
              </a:cxn>
              <a:cxn ang="0">
                <a:pos x="24" y="2"/>
              </a:cxn>
              <a:cxn ang="0">
                <a:pos x="16" y="4"/>
              </a:cxn>
              <a:cxn ang="0">
                <a:pos x="10" y="9"/>
              </a:cxn>
              <a:cxn ang="0">
                <a:pos x="6" y="15"/>
              </a:cxn>
              <a:cxn ang="0">
                <a:pos x="2" y="21"/>
              </a:cxn>
              <a:cxn ang="0">
                <a:pos x="0" y="29"/>
              </a:cxn>
              <a:cxn ang="0">
                <a:pos x="0" y="39"/>
              </a:cxn>
              <a:cxn ang="0">
                <a:pos x="0" y="75"/>
              </a:cxn>
              <a:cxn ang="0">
                <a:pos x="78" y="75"/>
              </a:cxn>
              <a:cxn ang="0">
                <a:pos x="80" y="75"/>
              </a:cxn>
              <a:cxn ang="0">
                <a:pos x="18" y="43"/>
              </a:cxn>
              <a:cxn ang="0">
                <a:pos x="18" y="35"/>
              </a:cxn>
              <a:cxn ang="0">
                <a:pos x="22" y="31"/>
              </a:cxn>
              <a:cxn ang="0">
                <a:pos x="28" y="27"/>
              </a:cxn>
              <a:cxn ang="0">
                <a:pos x="40" y="25"/>
              </a:cxn>
              <a:cxn ang="0">
                <a:pos x="48" y="27"/>
              </a:cxn>
              <a:cxn ang="0">
                <a:pos x="54" y="27"/>
              </a:cxn>
              <a:cxn ang="0">
                <a:pos x="58" y="31"/>
              </a:cxn>
              <a:cxn ang="0">
                <a:pos x="60" y="33"/>
              </a:cxn>
              <a:cxn ang="0">
                <a:pos x="62" y="45"/>
              </a:cxn>
              <a:cxn ang="0">
                <a:pos x="62" y="51"/>
              </a:cxn>
              <a:cxn ang="0">
                <a:pos x="18" y="51"/>
              </a:cxn>
              <a:cxn ang="0">
                <a:pos x="18" y="43"/>
              </a:cxn>
              <a:cxn ang="0">
                <a:pos x="80" y="75"/>
              </a:cxn>
            </a:cxnLst>
            <a:rect l="0" t="0" r="r" b="b"/>
            <a:pathLst>
              <a:path w="80" h="75">
                <a:moveTo>
                  <a:pt x="80" y="75"/>
                </a:moveTo>
                <a:lnTo>
                  <a:pt x="80" y="39"/>
                </a:lnTo>
                <a:lnTo>
                  <a:pt x="78" y="23"/>
                </a:lnTo>
                <a:lnTo>
                  <a:pt x="74" y="17"/>
                </a:lnTo>
                <a:lnTo>
                  <a:pt x="70" y="13"/>
                </a:lnTo>
                <a:lnTo>
                  <a:pt x="66" y="7"/>
                </a:lnTo>
                <a:lnTo>
                  <a:pt x="60" y="4"/>
                </a:lnTo>
                <a:lnTo>
                  <a:pt x="50" y="0"/>
                </a:lnTo>
                <a:lnTo>
                  <a:pt x="40" y="0"/>
                </a:lnTo>
                <a:lnTo>
                  <a:pt x="24" y="2"/>
                </a:lnTo>
                <a:lnTo>
                  <a:pt x="16" y="4"/>
                </a:lnTo>
                <a:lnTo>
                  <a:pt x="10" y="9"/>
                </a:lnTo>
                <a:lnTo>
                  <a:pt x="6" y="15"/>
                </a:lnTo>
                <a:lnTo>
                  <a:pt x="2" y="21"/>
                </a:lnTo>
                <a:lnTo>
                  <a:pt x="0" y="29"/>
                </a:lnTo>
                <a:lnTo>
                  <a:pt x="0" y="39"/>
                </a:lnTo>
                <a:lnTo>
                  <a:pt x="0" y="75"/>
                </a:lnTo>
                <a:lnTo>
                  <a:pt x="78" y="75"/>
                </a:lnTo>
                <a:lnTo>
                  <a:pt x="80" y="75"/>
                </a:lnTo>
                <a:lnTo>
                  <a:pt x="18" y="43"/>
                </a:lnTo>
                <a:lnTo>
                  <a:pt x="18" y="35"/>
                </a:lnTo>
                <a:lnTo>
                  <a:pt x="22" y="31"/>
                </a:lnTo>
                <a:lnTo>
                  <a:pt x="28" y="27"/>
                </a:lnTo>
                <a:lnTo>
                  <a:pt x="40" y="25"/>
                </a:lnTo>
                <a:lnTo>
                  <a:pt x="48" y="27"/>
                </a:lnTo>
                <a:lnTo>
                  <a:pt x="54" y="27"/>
                </a:lnTo>
                <a:lnTo>
                  <a:pt x="58" y="31"/>
                </a:lnTo>
                <a:lnTo>
                  <a:pt x="60" y="33"/>
                </a:lnTo>
                <a:lnTo>
                  <a:pt x="62" y="45"/>
                </a:lnTo>
                <a:lnTo>
                  <a:pt x="62" y="51"/>
                </a:lnTo>
                <a:lnTo>
                  <a:pt x="18" y="51"/>
                </a:lnTo>
                <a:lnTo>
                  <a:pt x="18" y="43"/>
                </a:lnTo>
                <a:lnTo>
                  <a:pt x="80" y="75"/>
                </a:lnTo>
                <a:close/>
              </a:path>
            </a:pathLst>
          </a:custGeom>
          <a:solidFill>
            <a:srgbClr val="231F20"/>
          </a:solidFill>
          <a:ln w="9525">
            <a:noFill/>
            <a:round/>
            <a:headEnd/>
            <a:tailEnd/>
          </a:ln>
        </p:spPr>
        <p:txBody>
          <a:bodyPr/>
          <a:lstStyle/>
          <a:p>
            <a:endParaRPr lang="en-US"/>
          </a:p>
        </p:txBody>
      </p:sp>
      <p:sp>
        <p:nvSpPr>
          <p:cNvPr id="56370" name="Freeform 50"/>
          <p:cNvSpPr>
            <a:spLocks/>
          </p:cNvSpPr>
          <p:nvPr/>
        </p:nvSpPr>
        <p:spPr bwMode="auto">
          <a:xfrm>
            <a:off x="7096125" y="3222625"/>
            <a:ext cx="127000" cy="117475"/>
          </a:xfrm>
          <a:custGeom>
            <a:avLst/>
            <a:gdLst/>
            <a:ahLst/>
            <a:cxnLst>
              <a:cxn ang="0">
                <a:pos x="80" y="74"/>
              </a:cxn>
              <a:cxn ang="0">
                <a:pos x="80" y="30"/>
              </a:cxn>
              <a:cxn ang="0">
                <a:pos x="78" y="20"/>
              </a:cxn>
              <a:cxn ang="0">
                <a:pos x="76" y="10"/>
              </a:cxn>
              <a:cxn ang="0">
                <a:pos x="72" y="6"/>
              </a:cxn>
              <a:cxn ang="0">
                <a:pos x="68" y="2"/>
              </a:cxn>
              <a:cxn ang="0">
                <a:pos x="62" y="0"/>
              </a:cxn>
              <a:cxn ang="0">
                <a:pos x="56" y="0"/>
              </a:cxn>
              <a:cxn ang="0">
                <a:pos x="50" y="0"/>
              </a:cxn>
              <a:cxn ang="0">
                <a:pos x="44" y="4"/>
              </a:cxn>
              <a:cxn ang="0">
                <a:pos x="40" y="8"/>
              </a:cxn>
              <a:cxn ang="0">
                <a:pos x="36" y="16"/>
              </a:cxn>
              <a:cxn ang="0">
                <a:pos x="34" y="12"/>
              </a:cxn>
              <a:cxn ang="0">
                <a:pos x="32" y="8"/>
              </a:cxn>
              <a:cxn ang="0">
                <a:pos x="26" y="4"/>
              </a:cxn>
              <a:cxn ang="0">
                <a:pos x="20" y="4"/>
              </a:cxn>
              <a:cxn ang="0">
                <a:pos x="12" y="4"/>
              </a:cxn>
              <a:cxn ang="0">
                <a:pos x="6" y="10"/>
              </a:cxn>
              <a:cxn ang="0">
                <a:pos x="0" y="18"/>
              </a:cxn>
              <a:cxn ang="0">
                <a:pos x="0" y="28"/>
              </a:cxn>
              <a:cxn ang="0">
                <a:pos x="0" y="74"/>
              </a:cxn>
              <a:cxn ang="0">
                <a:pos x="78" y="74"/>
              </a:cxn>
              <a:cxn ang="0">
                <a:pos x="80" y="74"/>
              </a:cxn>
              <a:cxn ang="0">
                <a:pos x="16" y="48"/>
              </a:cxn>
              <a:cxn ang="0">
                <a:pos x="16" y="38"/>
              </a:cxn>
              <a:cxn ang="0">
                <a:pos x="16" y="32"/>
              </a:cxn>
              <a:cxn ang="0">
                <a:pos x="18" y="30"/>
              </a:cxn>
              <a:cxn ang="0">
                <a:pos x="20" y="28"/>
              </a:cxn>
              <a:cxn ang="0">
                <a:pos x="22" y="28"/>
              </a:cxn>
              <a:cxn ang="0">
                <a:pos x="26" y="28"/>
              </a:cxn>
              <a:cxn ang="0">
                <a:pos x="28" y="30"/>
              </a:cxn>
              <a:cxn ang="0">
                <a:pos x="30" y="32"/>
              </a:cxn>
              <a:cxn ang="0">
                <a:pos x="30" y="38"/>
              </a:cxn>
              <a:cxn ang="0">
                <a:pos x="30" y="48"/>
              </a:cxn>
              <a:cxn ang="0">
                <a:pos x="16" y="48"/>
              </a:cxn>
              <a:cxn ang="0">
                <a:pos x="80" y="74"/>
              </a:cxn>
              <a:cxn ang="0">
                <a:pos x="46" y="48"/>
              </a:cxn>
              <a:cxn ang="0">
                <a:pos x="46" y="36"/>
              </a:cxn>
              <a:cxn ang="0">
                <a:pos x="46" y="30"/>
              </a:cxn>
              <a:cxn ang="0">
                <a:pos x="48" y="26"/>
              </a:cxn>
              <a:cxn ang="0">
                <a:pos x="50" y="26"/>
              </a:cxn>
              <a:cxn ang="0">
                <a:pos x="54" y="24"/>
              </a:cxn>
              <a:cxn ang="0">
                <a:pos x="58" y="26"/>
              </a:cxn>
              <a:cxn ang="0">
                <a:pos x="60" y="28"/>
              </a:cxn>
              <a:cxn ang="0">
                <a:pos x="62" y="30"/>
              </a:cxn>
              <a:cxn ang="0">
                <a:pos x="62" y="36"/>
              </a:cxn>
              <a:cxn ang="0">
                <a:pos x="62" y="48"/>
              </a:cxn>
              <a:cxn ang="0">
                <a:pos x="46" y="48"/>
              </a:cxn>
              <a:cxn ang="0">
                <a:pos x="80" y="74"/>
              </a:cxn>
            </a:cxnLst>
            <a:rect l="0" t="0" r="r" b="b"/>
            <a:pathLst>
              <a:path w="80" h="74">
                <a:moveTo>
                  <a:pt x="80" y="74"/>
                </a:moveTo>
                <a:lnTo>
                  <a:pt x="80" y="30"/>
                </a:lnTo>
                <a:lnTo>
                  <a:pt x="78" y="20"/>
                </a:lnTo>
                <a:lnTo>
                  <a:pt x="76" y="10"/>
                </a:lnTo>
                <a:lnTo>
                  <a:pt x="72" y="6"/>
                </a:lnTo>
                <a:lnTo>
                  <a:pt x="68" y="2"/>
                </a:lnTo>
                <a:lnTo>
                  <a:pt x="62" y="0"/>
                </a:lnTo>
                <a:lnTo>
                  <a:pt x="56" y="0"/>
                </a:lnTo>
                <a:lnTo>
                  <a:pt x="50" y="0"/>
                </a:lnTo>
                <a:lnTo>
                  <a:pt x="44" y="4"/>
                </a:lnTo>
                <a:lnTo>
                  <a:pt x="40" y="8"/>
                </a:lnTo>
                <a:lnTo>
                  <a:pt x="36" y="16"/>
                </a:lnTo>
                <a:lnTo>
                  <a:pt x="34" y="12"/>
                </a:lnTo>
                <a:lnTo>
                  <a:pt x="32" y="8"/>
                </a:lnTo>
                <a:lnTo>
                  <a:pt x="26" y="4"/>
                </a:lnTo>
                <a:lnTo>
                  <a:pt x="20" y="4"/>
                </a:lnTo>
                <a:lnTo>
                  <a:pt x="12" y="4"/>
                </a:lnTo>
                <a:lnTo>
                  <a:pt x="6" y="10"/>
                </a:lnTo>
                <a:lnTo>
                  <a:pt x="0" y="18"/>
                </a:lnTo>
                <a:lnTo>
                  <a:pt x="0" y="28"/>
                </a:lnTo>
                <a:lnTo>
                  <a:pt x="0" y="74"/>
                </a:lnTo>
                <a:lnTo>
                  <a:pt x="78" y="74"/>
                </a:lnTo>
                <a:lnTo>
                  <a:pt x="80" y="74"/>
                </a:lnTo>
                <a:lnTo>
                  <a:pt x="16" y="48"/>
                </a:lnTo>
                <a:lnTo>
                  <a:pt x="16" y="38"/>
                </a:lnTo>
                <a:lnTo>
                  <a:pt x="16" y="32"/>
                </a:lnTo>
                <a:lnTo>
                  <a:pt x="18" y="30"/>
                </a:lnTo>
                <a:lnTo>
                  <a:pt x="20" y="28"/>
                </a:lnTo>
                <a:lnTo>
                  <a:pt x="22" y="28"/>
                </a:lnTo>
                <a:lnTo>
                  <a:pt x="26" y="28"/>
                </a:lnTo>
                <a:lnTo>
                  <a:pt x="28" y="30"/>
                </a:lnTo>
                <a:lnTo>
                  <a:pt x="30" y="32"/>
                </a:lnTo>
                <a:lnTo>
                  <a:pt x="30" y="38"/>
                </a:lnTo>
                <a:lnTo>
                  <a:pt x="30" y="48"/>
                </a:lnTo>
                <a:lnTo>
                  <a:pt x="16" y="48"/>
                </a:lnTo>
                <a:lnTo>
                  <a:pt x="80" y="74"/>
                </a:lnTo>
                <a:lnTo>
                  <a:pt x="46" y="48"/>
                </a:lnTo>
                <a:lnTo>
                  <a:pt x="46" y="36"/>
                </a:lnTo>
                <a:lnTo>
                  <a:pt x="46" y="30"/>
                </a:lnTo>
                <a:lnTo>
                  <a:pt x="48" y="26"/>
                </a:lnTo>
                <a:lnTo>
                  <a:pt x="50" y="26"/>
                </a:lnTo>
                <a:lnTo>
                  <a:pt x="54" y="24"/>
                </a:lnTo>
                <a:lnTo>
                  <a:pt x="58" y="26"/>
                </a:lnTo>
                <a:lnTo>
                  <a:pt x="60" y="28"/>
                </a:lnTo>
                <a:lnTo>
                  <a:pt x="62" y="30"/>
                </a:lnTo>
                <a:lnTo>
                  <a:pt x="62" y="36"/>
                </a:lnTo>
                <a:lnTo>
                  <a:pt x="62" y="48"/>
                </a:lnTo>
                <a:lnTo>
                  <a:pt x="46" y="48"/>
                </a:lnTo>
                <a:lnTo>
                  <a:pt x="80" y="74"/>
                </a:lnTo>
                <a:close/>
              </a:path>
            </a:pathLst>
          </a:custGeom>
          <a:solidFill>
            <a:srgbClr val="231F20"/>
          </a:solidFill>
          <a:ln w="9525">
            <a:noFill/>
            <a:round/>
            <a:headEnd/>
            <a:tailEnd/>
          </a:ln>
        </p:spPr>
        <p:txBody>
          <a:bodyPr/>
          <a:lstStyle/>
          <a:p>
            <a:endParaRPr lang="en-US"/>
          </a:p>
        </p:txBody>
      </p:sp>
      <p:sp>
        <p:nvSpPr>
          <p:cNvPr id="56371" name="Freeform 51"/>
          <p:cNvSpPr>
            <a:spLocks/>
          </p:cNvSpPr>
          <p:nvPr/>
        </p:nvSpPr>
        <p:spPr bwMode="auto">
          <a:xfrm>
            <a:off x="7096125" y="3076575"/>
            <a:ext cx="127000" cy="136525"/>
          </a:xfrm>
          <a:custGeom>
            <a:avLst/>
            <a:gdLst/>
            <a:ahLst/>
            <a:cxnLst>
              <a:cxn ang="0">
                <a:pos x="80" y="26"/>
              </a:cxn>
              <a:cxn ang="0">
                <a:pos x="80" y="0"/>
              </a:cxn>
              <a:cxn ang="0">
                <a:pos x="0" y="30"/>
              </a:cxn>
              <a:cxn ang="0">
                <a:pos x="0" y="56"/>
              </a:cxn>
              <a:cxn ang="0">
                <a:pos x="80" y="86"/>
              </a:cxn>
              <a:cxn ang="0">
                <a:pos x="80" y="62"/>
              </a:cxn>
              <a:cxn ang="0">
                <a:pos x="66" y="58"/>
              </a:cxn>
              <a:cxn ang="0">
                <a:pos x="66" y="30"/>
              </a:cxn>
              <a:cxn ang="0">
                <a:pos x="78" y="26"/>
              </a:cxn>
              <a:cxn ang="0">
                <a:pos x="80" y="26"/>
              </a:cxn>
              <a:cxn ang="0">
                <a:pos x="48" y="52"/>
              </a:cxn>
              <a:cxn ang="0">
                <a:pos x="20" y="44"/>
              </a:cxn>
              <a:cxn ang="0">
                <a:pos x="48" y="34"/>
              </a:cxn>
              <a:cxn ang="0">
                <a:pos x="48" y="52"/>
              </a:cxn>
              <a:cxn ang="0">
                <a:pos x="80" y="26"/>
              </a:cxn>
            </a:cxnLst>
            <a:rect l="0" t="0" r="r" b="b"/>
            <a:pathLst>
              <a:path w="80" h="86">
                <a:moveTo>
                  <a:pt x="80" y="26"/>
                </a:moveTo>
                <a:lnTo>
                  <a:pt x="80" y="0"/>
                </a:lnTo>
                <a:lnTo>
                  <a:pt x="0" y="30"/>
                </a:lnTo>
                <a:lnTo>
                  <a:pt x="0" y="56"/>
                </a:lnTo>
                <a:lnTo>
                  <a:pt x="80" y="86"/>
                </a:lnTo>
                <a:lnTo>
                  <a:pt x="80" y="62"/>
                </a:lnTo>
                <a:lnTo>
                  <a:pt x="66" y="58"/>
                </a:lnTo>
                <a:lnTo>
                  <a:pt x="66" y="30"/>
                </a:lnTo>
                <a:lnTo>
                  <a:pt x="78" y="26"/>
                </a:lnTo>
                <a:lnTo>
                  <a:pt x="80" y="26"/>
                </a:lnTo>
                <a:lnTo>
                  <a:pt x="48" y="52"/>
                </a:lnTo>
                <a:lnTo>
                  <a:pt x="20" y="44"/>
                </a:lnTo>
                <a:lnTo>
                  <a:pt x="48" y="34"/>
                </a:lnTo>
                <a:lnTo>
                  <a:pt x="48" y="52"/>
                </a:lnTo>
                <a:lnTo>
                  <a:pt x="80" y="26"/>
                </a:lnTo>
                <a:close/>
              </a:path>
            </a:pathLst>
          </a:custGeom>
          <a:solidFill>
            <a:srgbClr val="231F20"/>
          </a:solidFill>
          <a:ln w="9525">
            <a:noFill/>
            <a:round/>
            <a:headEnd/>
            <a:tailEnd/>
          </a:ln>
        </p:spPr>
        <p:txBody>
          <a:bodyPr/>
          <a:lstStyle/>
          <a:p>
            <a:endParaRPr lang="en-US"/>
          </a:p>
        </p:txBody>
      </p:sp>
      <p:sp>
        <p:nvSpPr>
          <p:cNvPr id="56372" name="Freeform 52"/>
          <p:cNvSpPr>
            <a:spLocks/>
          </p:cNvSpPr>
          <p:nvPr/>
        </p:nvSpPr>
        <p:spPr bwMode="auto">
          <a:xfrm>
            <a:off x="7092950" y="2955925"/>
            <a:ext cx="130175" cy="114300"/>
          </a:xfrm>
          <a:custGeom>
            <a:avLst/>
            <a:gdLst/>
            <a:ahLst/>
            <a:cxnLst>
              <a:cxn ang="0">
                <a:pos x="74" y="62"/>
              </a:cxn>
              <a:cxn ang="0">
                <a:pos x="78" y="58"/>
              </a:cxn>
              <a:cxn ang="0">
                <a:pos x="80" y="52"/>
              </a:cxn>
              <a:cxn ang="0">
                <a:pos x="82" y="34"/>
              </a:cxn>
              <a:cxn ang="0">
                <a:pos x="82" y="24"/>
              </a:cxn>
              <a:cxn ang="0">
                <a:pos x="80" y="16"/>
              </a:cxn>
              <a:cxn ang="0">
                <a:pos x="76" y="8"/>
              </a:cxn>
              <a:cxn ang="0">
                <a:pos x="70" y="4"/>
              </a:cxn>
              <a:cxn ang="0">
                <a:pos x="62" y="0"/>
              </a:cxn>
              <a:cxn ang="0">
                <a:pos x="56" y="0"/>
              </a:cxn>
              <a:cxn ang="0">
                <a:pos x="50" y="0"/>
              </a:cxn>
              <a:cxn ang="0">
                <a:pos x="44" y="2"/>
              </a:cxn>
              <a:cxn ang="0">
                <a:pos x="38" y="6"/>
              </a:cxn>
              <a:cxn ang="0">
                <a:pos x="34" y="12"/>
              </a:cxn>
              <a:cxn ang="0">
                <a:pos x="32" y="22"/>
              </a:cxn>
              <a:cxn ang="0">
                <a:pos x="28" y="36"/>
              </a:cxn>
              <a:cxn ang="0">
                <a:pos x="24" y="44"/>
              </a:cxn>
              <a:cxn ang="0">
                <a:pos x="22" y="46"/>
              </a:cxn>
              <a:cxn ang="0">
                <a:pos x="16" y="44"/>
              </a:cxn>
              <a:cxn ang="0">
                <a:pos x="14" y="38"/>
              </a:cxn>
              <a:cxn ang="0">
                <a:pos x="16" y="32"/>
              </a:cxn>
              <a:cxn ang="0">
                <a:pos x="18" y="28"/>
              </a:cxn>
              <a:cxn ang="0">
                <a:pos x="20" y="26"/>
              </a:cxn>
              <a:cxn ang="0">
                <a:pos x="26" y="26"/>
              </a:cxn>
              <a:cxn ang="0">
                <a:pos x="24" y="2"/>
              </a:cxn>
              <a:cxn ang="0">
                <a:pos x="14" y="4"/>
              </a:cxn>
              <a:cxn ang="0">
                <a:pos x="6" y="12"/>
              </a:cxn>
              <a:cxn ang="0">
                <a:pos x="2" y="22"/>
              </a:cxn>
              <a:cxn ang="0">
                <a:pos x="0" y="34"/>
              </a:cxn>
              <a:cxn ang="0">
                <a:pos x="0" y="46"/>
              </a:cxn>
              <a:cxn ang="0">
                <a:pos x="4" y="54"/>
              </a:cxn>
              <a:cxn ang="0">
                <a:pos x="6" y="60"/>
              </a:cxn>
              <a:cxn ang="0">
                <a:pos x="12" y="66"/>
              </a:cxn>
              <a:cxn ang="0">
                <a:pos x="18" y="68"/>
              </a:cxn>
              <a:cxn ang="0">
                <a:pos x="24" y="68"/>
              </a:cxn>
              <a:cxn ang="0">
                <a:pos x="32" y="68"/>
              </a:cxn>
              <a:cxn ang="0">
                <a:pos x="38" y="62"/>
              </a:cxn>
              <a:cxn ang="0">
                <a:pos x="44" y="52"/>
              </a:cxn>
              <a:cxn ang="0">
                <a:pos x="48" y="38"/>
              </a:cxn>
              <a:cxn ang="0">
                <a:pos x="50" y="30"/>
              </a:cxn>
              <a:cxn ang="0">
                <a:pos x="54" y="26"/>
              </a:cxn>
              <a:cxn ang="0">
                <a:pos x="56" y="24"/>
              </a:cxn>
              <a:cxn ang="0">
                <a:pos x="58" y="24"/>
              </a:cxn>
              <a:cxn ang="0">
                <a:pos x="62" y="24"/>
              </a:cxn>
              <a:cxn ang="0">
                <a:pos x="64" y="26"/>
              </a:cxn>
              <a:cxn ang="0">
                <a:pos x="66" y="30"/>
              </a:cxn>
              <a:cxn ang="0">
                <a:pos x="68" y="34"/>
              </a:cxn>
              <a:cxn ang="0">
                <a:pos x="66" y="40"/>
              </a:cxn>
              <a:cxn ang="0">
                <a:pos x="62" y="46"/>
              </a:cxn>
              <a:cxn ang="0">
                <a:pos x="58" y="48"/>
              </a:cxn>
              <a:cxn ang="0">
                <a:pos x="54" y="48"/>
              </a:cxn>
              <a:cxn ang="0">
                <a:pos x="54" y="72"/>
              </a:cxn>
              <a:cxn ang="0">
                <a:pos x="66" y="70"/>
              </a:cxn>
              <a:cxn ang="0">
                <a:pos x="72" y="62"/>
              </a:cxn>
              <a:cxn ang="0">
                <a:pos x="74" y="62"/>
              </a:cxn>
            </a:cxnLst>
            <a:rect l="0" t="0" r="r" b="b"/>
            <a:pathLst>
              <a:path w="82" h="72">
                <a:moveTo>
                  <a:pt x="74" y="62"/>
                </a:moveTo>
                <a:lnTo>
                  <a:pt x="78" y="58"/>
                </a:lnTo>
                <a:lnTo>
                  <a:pt x="80" y="52"/>
                </a:lnTo>
                <a:lnTo>
                  <a:pt x="82" y="34"/>
                </a:lnTo>
                <a:lnTo>
                  <a:pt x="82" y="24"/>
                </a:lnTo>
                <a:lnTo>
                  <a:pt x="80" y="16"/>
                </a:lnTo>
                <a:lnTo>
                  <a:pt x="76" y="8"/>
                </a:lnTo>
                <a:lnTo>
                  <a:pt x="70" y="4"/>
                </a:lnTo>
                <a:lnTo>
                  <a:pt x="62" y="0"/>
                </a:lnTo>
                <a:lnTo>
                  <a:pt x="56" y="0"/>
                </a:lnTo>
                <a:lnTo>
                  <a:pt x="50" y="0"/>
                </a:lnTo>
                <a:lnTo>
                  <a:pt x="44" y="2"/>
                </a:lnTo>
                <a:lnTo>
                  <a:pt x="38" y="6"/>
                </a:lnTo>
                <a:lnTo>
                  <a:pt x="34" y="12"/>
                </a:lnTo>
                <a:lnTo>
                  <a:pt x="32" y="22"/>
                </a:lnTo>
                <a:lnTo>
                  <a:pt x="28" y="36"/>
                </a:lnTo>
                <a:lnTo>
                  <a:pt x="24" y="44"/>
                </a:lnTo>
                <a:lnTo>
                  <a:pt x="22" y="46"/>
                </a:lnTo>
                <a:lnTo>
                  <a:pt x="16" y="44"/>
                </a:lnTo>
                <a:lnTo>
                  <a:pt x="14" y="38"/>
                </a:lnTo>
                <a:lnTo>
                  <a:pt x="16" y="32"/>
                </a:lnTo>
                <a:lnTo>
                  <a:pt x="18" y="28"/>
                </a:lnTo>
                <a:lnTo>
                  <a:pt x="20" y="26"/>
                </a:lnTo>
                <a:lnTo>
                  <a:pt x="26" y="26"/>
                </a:lnTo>
                <a:lnTo>
                  <a:pt x="24" y="2"/>
                </a:lnTo>
                <a:lnTo>
                  <a:pt x="14" y="4"/>
                </a:lnTo>
                <a:lnTo>
                  <a:pt x="6" y="12"/>
                </a:lnTo>
                <a:lnTo>
                  <a:pt x="2" y="22"/>
                </a:lnTo>
                <a:lnTo>
                  <a:pt x="0" y="34"/>
                </a:lnTo>
                <a:lnTo>
                  <a:pt x="0" y="46"/>
                </a:lnTo>
                <a:lnTo>
                  <a:pt x="4" y="54"/>
                </a:lnTo>
                <a:lnTo>
                  <a:pt x="6" y="60"/>
                </a:lnTo>
                <a:lnTo>
                  <a:pt x="12" y="66"/>
                </a:lnTo>
                <a:lnTo>
                  <a:pt x="18" y="68"/>
                </a:lnTo>
                <a:lnTo>
                  <a:pt x="24" y="68"/>
                </a:lnTo>
                <a:lnTo>
                  <a:pt x="32" y="68"/>
                </a:lnTo>
                <a:lnTo>
                  <a:pt x="38" y="62"/>
                </a:lnTo>
                <a:lnTo>
                  <a:pt x="44" y="52"/>
                </a:lnTo>
                <a:lnTo>
                  <a:pt x="48" y="38"/>
                </a:lnTo>
                <a:lnTo>
                  <a:pt x="50" y="30"/>
                </a:lnTo>
                <a:lnTo>
                  <a:pt x="54" y="26"/>
                </a:lnTo>
                <a:lnTo>
                  <a:pt x="56" y="24"/>
                </a:lnTo>
                <a:lnTo>
                  <a:pt x="58" y="24"/>
                </a:lnTo>
                <a:lnTo>
                  <a:pt x="62" y="24"/>
                </a:lnTo>
                <a:lnTo>
                  <a:pt x="64" y="26"/>
                </a:lnTo>
                <a:lnTo>
                  <a:pt x="66" y="30"/>
                </a:lnTo>
                <a:lnTo>
                  <a:pt x="68" y="34"/>
                </a:lnTo>
                <a:lnTo>
                  <a:pt x="66" y="40"/>
                </a:lnTo>
                <a:lnTo>
                  <a:pt x="62" y="46"/>
                </a:lnTo>
                <a:lnTo>
                  <a:pt x="58" y="48"/>
                </a:lnTo>
                <a:lnTo>
                  <a:pt x="54" y="48"/>
                </a:lnTo>
                <a:lnTo>
                  <a:pt x="54" y="72"/>
                </a:lnTo>
                <a:lnTo>
                  <a:pt x="66" y="70"/>
                </a:lnTo>
                <a:lnTo>
                  <a:pt x="72" y="62"/>
                </a:lnTo>
                <a:lnTo>
                  <a:pt x="74" y="62"/>
                </a:lnTo>
                <a:close/>
              </a:path>
            </a:pathLst>
          </a:custGeom>
          <a:solidFill>
            <a:srgbClr val="231F20"/>
          </a:solidFill>
          <a:ln w="9525">
            <a:noFill/>
            <a:round/>
            <a:headEnd/>
            <a:tailEnd/>
          </a:ln>
        </p:spPr>
        <p:txBody>
          <a:bodyPr/>
          <a:lstStyle/>
          <a:p>
            <a:endParaRPr lang="en-US"/>
          </a:p>
        </p:txBody>
      </p:sp>
      <p:sp>
        <p:nvSpPr>
          <p:cNvPr id="56373" name="Freeform 53"/>
          <p:cNvSpPr>
            <a:spLocks/>
          </p:cNvSpPr>
          <p:nvPr/>
        </p:nvSpPr>
        <p:spPr bwMode="auto">
          <a:xfrm>
            <a:off x="7096125" y="2828925"/>
            <a:ext cx="127000" cy="104775"/>
          </a:xfrm>
          <a:custGeom>
            <a:avLst/>
            <a:gdLst/>
            <a:ahLst/>
            <a:cxnLst>
              <a:cxn ang="0">
                <a:pos x="80" y="66"/>
              </a:cxn>
              <a:cxn ang="0">
                <a:pos x="80" y="0"/>
              </a:cxn>
              <a:cxn ang="0">
                <a:pos x="62" y="0"/>
              </a:cxn>
              <a:cxn ang="0">
                <a:pos x="62" y="42"/>
              </a:cxn>
              <a:cxn ang="0">
                <a:pos x="46" y="42"/>
              </a:cxn>
              <a:cxn ang="0">
                <a:pos x="46" y="4"/>
              </a:cxn>
              <a:cxn ang="0">
                <a:pos x="30" y="4"/>
              </a:cxn>
              <a:cxn ang="0">
                <a:pos x="30" y="42"/>
              </a:cxn>
              <a:cxn ang="0">
                <a:pos x="16" y="42"/>
              </a:cxn>
              <a:cxn ang="0">
                <a:pos x="16" y="0"/>
              </a:cxn>
              <a:cxn ang="0">
                <a:pos x="0" y="0"/>
              </a:cxn>
              <a:cxn ang="0">
                <a:pos x="0" y="66"/>
              </a:cxn>
              <a:cxn ang="0">
                <a:pos x="78" y="66"/>
              </a:cxn>
              <a:cxn ang="0">
                <a:pos x="80" y="66"/>
              </a:cxn>
            </a:cxnLst>
            <a:rect l="0" t="0" r="r" b="b"/>
            <a:pathLst>
              <a:path w="80" h="66">
                <a:moveTo>
                  <a:pt x="80" y="66"/>
                </a:moveTo>
                <a:lnTo>
                  <a:pt x="80" y="0"/>
                </a:lnTo>
                <a:lnTo>
                  <a:pt x="62" y="0"/>
                </a:lnTo>
                <a:lnTo>
                  <a:pt x="62" y="42"/>
                </a:lnTo>
                <a:lnTo>
                  <a:pt x="46" y="42"/>
                </a:lnTo>
                <a:lnTo>
                  <a:pt x="46" y="4"/>
                </a:lnTo>
                <a:lnTo>
                  <a:pt x="30" y="4"/>
                </a:lnTo>
                <a:lnTo>
                  <a:pt x="30" y="42"/>
                </a:lnTo>
                <a:lnTo>
                  <a:pt x="16" y="42"/>
                </a:lnTo>
                <a:lnTo>
                  <a:pt x="16" y="0"/>
                </a:lnTo>
                <a:lnTo>
                  <a:pt x="0" y="0"/>
                </a:lnTo>
                <a:lnTo>
                  <a:pt x="0" y="66"/>
                </a:lnTo>
                <a:lnTo>
                  <a:pt x="78" y="66"/>
                </a:lnTo>
                <a:lnTo>
                  <a:pt x="80" y="66"/>
                </a:lnTo>
                <a:close/>
              </a:path>
            </a:pathLst>
          </a:custGeom>
          <a:solidFill>
            <a:srgbClr val="231F20"/>
          </a:solidFill>
          <a:ln w="9525">
            <a:noFill/>
            <a:round/>
            <a:headEnd/>
            <a:tailEnd/>
          </a:ln>
        </p:spPr>
        <p:txBody>
          <a:bodyPr/>
          <a:lstStyle/>
          <a:p>
            <a:endParaRPr lang="en-US"/>
          </a:p>
        </p:txBody>
      </p:sp>
      <p:sp>
        <p:nvSpPr>
          <p:cNvPr id="56374" name="Rectangle 54"/>
          <p:cNvSpPr>
            <a:spLocks noChangeArrowheads="1"/>
          </p:cNvSpPr>
          <p:nvPr/>
        </p:nvSpPr>
        <p:spPr bwMode="auto">
          <a:xfrm>
            <a:off x="2387600" y="31575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CUG</a:t>
            </a:r>
            <a:endParaRPr lang="en-US" sz="1800" b="1">
              <a:latin typeface="Arial" charset="0"/>
            </a:endParaRPr>
          </a:p>
        </p:txBody>
      </p:sp>
      <p:sp>
        <p:nvSpPr>
          <p:cNvPr id="56375" name="Rectangle 55"/>
          <p:cNvSpPr>
            <a:spLocks noChangeArrowheads="1"/>
          </p:cNvSpPr>
          <p:nvPr/>
        </p:nvSpPr>
        <p:spPr bwMode="auto">
          <a:xfrm>
            <a:off x="2387600" y="28590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CUA</a:t>
            </a:r>
            <a:endParaRPr lang="en-US" sz="1800" b="1">
              <a:latin typeface="Arial" charset="0"/>
            </a:endParaRPr>
          </a:p>
        </p:txBody>
      </p:sp>
      <p:sp>
        <p:nvSpPr>
          <p:cNvPr id="56376" name="Rectangle 56"/>
          <p:cNvSpPr>
            <a:spLocks noChangeArrowheads="1"/>
          </p:cNvSpPr>
          <p:nvPr/>
        </p:nvSpPr>
        <p:spPr bwMode="auto">
          <a:xfrm>
            <a:off x="2387600" y="25638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CUC</a:t>
            </a:r>
            <a:endParaRPr lang="en-US" sz="1800" b="1">
              <a:latin typeface="Arial" charset="0"/>
            </a:endParaRPr>
          </a:p>
        </p:txBody>
      </p:sp>
      <p:sp>
        <p:nvSpPr>
          <p:cNvPr id="56377" name="Rectangle 57"/>
          <p:cNvSpPr>
            <a:spLocks noChangeArrowheads="1"/>
          </p:cNvSpPr>
          <p:nvPr/>
        </p:nvSpPr>
        <p:spPr bwMode="auto">
          <a:xfrm>
            <a:off x="2387600" y="2265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CUU</a:t>
            </a:r>
            <a:endParaRPr lang="en-US" sz="1800" b="1">
              <a:latin typeface="Arial" charset="0"/>
            </a:endParaRPr>
          </a:p>
        </p:txBody>
      </p:sp>
      <p:sp>
        <p:nvSpPr>
          <p:cNvPr id="56378" name="Rectangle 58"/>
          <p:cNvSpPr>
            <a:spLocks noChangeArrowheads="1"/>
          </p:cNvSpPr>
          <p:nvPr/>
        </p:nvSpPr>
        <p:spPr bwMode="auto">
          <a:xfrm>
            <a:off x="3076575" y="2713038"/>
            <a:ext cx="3143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Leu</a:t>
            </a:r>
            <a:endParaRPr lang="en-US" sz="1800" b="1">
              <a:latin typeface="Arial" charset="0"/>
            </a:endParaRPr>
          </a:p>
        </p:txBody>
      </p:sp>
      <p:sp>
        <p:nvSpPr>
          <p:cNvPr id="56379" name="Rectangle 59"/>
          <p:cNvSpPr>
            <a:spLocks noChangeArrowheads="1"/>
          </p:cNvSpPr>
          <p:nvPr/>
        </p:nvSpPr>
        <p:spPr bwMode="auto">
          <a:xfrm>
            <a:off x="2387600" y="40909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AUA</a:t>
            </a:r>
            <a:endParaRPr lang="en-US" sz="1800" b="1">
              <a:latin typeface="Arial" charset="0"/>
            </a:endParaRPr>
          </a:p>
        </p:txBody>
      </p:sp>
      <p:sp>
        <p:nvSpPr>
          <p:cNvPr id="56380" name="Rectangle 60"/>
          <p:cNvSpPr>
            <a:spLocks noChangeArrowheads="1"/>
          </p:cNvSpPr>
          <p:nvPr/>
        </p:nvSpPr>
        <p:spPr bwMode="auto">
          <a:xfrm>
            <a:off x="2387600" y="37925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AUC</a:t>
            </a:r>
            <a:endParaRPr lang="en-US" sz="1800" b="1">
              <a:latin typeface="Arial" charset="0"/>
            </a:endParaRPr>
          </a:p>
        </p:txBody>
      </p:sp>
      <p:sp>
        <p:nvSpPr>
          <p:cNvPr id="56381" name="Rectangle 61"/>
          <p:cNvSpPr>
            <a:spLocks noChangeArrowheads="1"/>
          </p:cNvSpPr>
          <p:nvPr/>
        </p:nvSpPr>
        <p:spPr bwMode="auto">
          <a:xfrm>
            <a:off x="2387600" y="34972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AUU</a:t>
            </a:r>
            <a:endParaRPr lang="en-US" sz="1800" b="1">
              <a:latin typeface="Arial" charset="0"/>
            </a:endParaRPr>
          </a:p>
        </p:txBody>
      </p:sp>
      <p:sp>
        <p:nvSpPr>
          <p:cNvPr id="56382" name="Rectangle 62"/>
          <p:cNvSpPr>
            <a:spLocks noChangeArrowheads="1"/>
          </p:cNvSpPr>
          <p:nvPr/>
        </p:nvSpPr>
        <p:spPr bwMode="auto">
          <a:xfrm>
            <a:off x="3076575" y="3789363"/>
            <a:ext cx="1968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Ile</a:t>
            </a:r>
            <a:endParaRPr lang="en-US" sz="1800" b="1">
              <a:latin typeface="Arial" charset="0"/>
            </a:endParaRPr>
          </a:p>
        </p:txBody>
      </p:sp>
      <p:sp>
        <p:nvSpPr>
          <p:cNvPr id="56383" name="Rectangle 63"/>
          <p:cNvSpPr>
            <a:spLocks noChangeArrowheads="1"/>
          </p:cNvSpPr>
          <p:nvPr/>
        </p:nvSpPr>
        <p:spPr bwMode="auto">
          <a:xfrm>
            <a:off x="2387600" y="561498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GUG</a:t>
            </a:r>
            <a:endParaRPr lang="en-US" sz="1800" b="1">
              <a:latin typeface="Arial" charset="0"/>
            </a:endParaRPr>
          </a:p>
        </p:txBody>
      </p:sp>
      <p:sp>
        <p:nvSpPr>
          <p:cNvPr id="56384" name="Rectangle 64"/>
          <p:cNvSpPr>
            <a:spLocks noChangeArrowheads="1"/>
          </p:cNvSpPr>
          <p:nvPr/>
        </p:nvSpPr>
        <p:spPr bwMode="auto">
          <a:xfrm>
            <a:off x="2387600" y="531971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GUA</a:t>
            </a:r>
            <a:endParaRPr lang="en-US" sz="1800" b="1">
              <a:latin typeface="Arial" charset="0"/>
            </a:endParaRPr>
          </a:p>
        </p:txBody>
      </p:sp>
      <p:sp>
        <p:nvSpPr>
          <p:cNvPr id="56385" name="Rectangle 65"/>
          <p:cNvSpPr>
            <a:spLocks noChangeArrowheads="1"/>
          </p:cNvSpPr>
          <p:nvPr/>
        </p:nvSpPr>
        <p:spPr bwMode="auto">
          <a:xfrm>
            <a:off x="2387600" y="50244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GUC</a:t>
            </a:r>
            <a:endParaRPr lang="en-US" sz="1800" b="1">
              <a:latin typeface="Arial" charset="0"/>
            </a:endParaRPr>
          </a:p>
        </p:txBody>
      </p:sp>
      <p:sp>
        <p:nvSpPr>
          <p:cNvPr id="56386" name="Rectangle 66"/>
          <p:cNvSpPr>
            <a:spLocks noChangeArrowheads="1"/>
          </p:cNvSpPr>
          <p:nvPr/>
        </p:nvSpPr>
        <p:spPr bwMode="auto">
          <a:xfrm>
            <a:off x="2387600" y="472598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GUU</a:t>
            </a:r>
            <a:endParaRPr lang="en-US" sz="1800" b="1">
              <a:latin typeface="Arial" charset="0"/>
            </a:endParaRPr>
          </a:p>
        </p:txBody>
      </p:sp>
      <p:sp>
        <p:nvSpPr>
          <p:cNvPr id="56387" name="Rectangle 67"/>
          <p:cNvSpPr>
            <a:spLocks noChangeArrowheads="1"/>
          </p:cNvSpPr>
          <p:nvPr/>
        </p:nvSpPr>
        <p:spPr bwMode="auto">
          <a:xfrm>
            <a:off x="3076575" y="5170488"/>
            <a:ext cx="2667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Val</a:t>
            </a:r>
            <a:endParaRPr lang="en-US" sz="1800" b="1">
              <a:latin typeface="Arial" charset="0"/>
            </a:endParaRPr>
          </a:p>
        </p:txBody>
      </p:sp>
      <p:sp>
        <p:nvSpPr>
          <p:cNvPr id="56388" name="Rectangle 68"/>
          <p:cNvSpPr>
            <a:spLocks noChangeArrowheads="1"/>
          </p:cNvSpPr>
          <p:nvPr/>
        </p:nvSpPr>
        <p:spPr bwMode="auto">
          <a:xfrm>
            <a:off x="3524250" y="19256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UCG</a:t>
            </a:r>
            <a:endParaRPr lang="en-US" sz="1800" b="1">
              <a:latin typeface="Arial" charset="0"/>
            </a:endParaRPr>
          </a:p>
        </p:txBody>
      </p:sp>
      <p:sp>
        <p:nvSpPr>
          <p:cNvPr id="56389" name="Rectangle 69"/>
          <p:cNvSpPr>
            <a:spLocks noChangeArrowheads="1"/>
          </p:cNvSpPr>
          <p:nvPr/>
        </p:nvSpPr>
        <p:spPr bwMode="auto">
          <a:xfrm>
            <a:off x="3524250" y="1630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UCA</a:t>
            </a:r>
            <a:endParaRPr lang="en-US" sz="1800" b="1">
              <a:latin typeface="Arial" charset="0"/>
            </a:endParaRPr>
          </a:p>
        </p:txBody>
      </p:sp>
      <p:sp>
        <p:nvSpPr>
          <p:cNvPr id="56390" name="Rectangle 70"/>
          <p:cNvSpPr>
            <a:spLocks noChangeArrowheads="1"/>
          </p:cNvSpPr>
          <p:nvPr/>
        </p:nvSpPr>
        <p:spPr bwMode="auto">
          <a:xfrm>
            <a:off x="3524250" y="13319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UCC</a:t>
            </a:r>
            <a:endParaRPr lang="en-US" sz="1800" b="1">
              <a:latin typeface="Arial" charset="0"/>
            </a:endParaRPr>
          </a:p>
        </p:txBody>
      </p:sp>
      <p:sp>
        <p:nvSpPr>
          <p:cNvPr id="56391" name="Rectangle 71"/>
          <p:cNvSpPr>
            <a:spLocks noChangeArrowheads="1"/>
          </p:cNvSpPr>
          <p:nvPr/>
        </p:nvSpPr>
        <p:spPr bwMode="auto">
          <a:xfrm>
            <a:off x="3524250" y="10366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UCU</a:t>
            </a:r>
            <a:endParaRPr lang="en-US" sz="1800" b="1">
              <a:latin typeface="Arial" charset="0"/>
            </a:endParaRPr>
          </a:p>
        </p:txBody>
      </p:sp>
      <p:sp>
        <p:nvSpPr>
          <p:cNvPr id="56392" name="Rectangle 72"/>
          <p:cNvSpPr>
            <a:spLocks noChangeArrowheads="1"/>
          </p:cNvSpPr>
          <p:nvPr/>
        </p:nvSpPr>
        <p:spPr bwMode="auto">
          <a:xfrm>
            <a:off x="4232275" y="1484313"/>
            <a:ext cx="2873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Ser</a:t>
            </a:r>
            <a:endParaRPr lang="en-US" sz="1800" b="1">
              <a:latin typeface="Arial" charset="0"/>
            </a:endParaRPr>
          </a:p>
        </p:txBody>
      </p:sp>
      <p:sp>
        <p:nvSpPr>
          <p:cNvPr id="56393" name="Rectangle 73"/>
          <p:cNvSpPr>
            <a:spLocks noChangeArrowheads="1"/>
          </p:cNvSpPr>
          <p:nvPr/>
        </p:nvSpPr>
        <p:spPr bwMode="auto">
          <a:xfrm>
            <a:off x="3524250" y="31575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CCG</a:t>
            </a:r>
            <a:endParaRPr lang="en-US" sz="1800" b="1">
              <a:latin typeface="Arial" charset="0"/>
            </a:endParaRPr>
          </a:p>
        </p:txBody>
      </p:sp>
      <p:sp>
        <p:nvSpPr>
          <p:cNvPr id="56394" name="Rectangle 74"/>
          <p:cNvSpPr>
            <a:spLocks noChangeArrowheads="1"/>
          </p:cNvSpPr>
          <p:nvPr/>
        </p:nvSpPr>
        <p:spPr bwMode="auto">
          <a:xfrm>
            <a:off x="3524250" y="28590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CCA</a:t>
            </a:r>
            <a:endParaRPr lang="en-US" sz="1800" b="1">
              <a:latin typeface="Arial" charset="0"/>
            </a:endParaRPr>
          </a:p>
        </p:txBody>
      </p:sp>
      <p:sp>
        <p:nvSpPr>
          <p:cNvPr id="56395" name="Rectangle 75"/>
          <p:cNvSpPr>
            <a:spLocks noChangeArrowheads="1"/>
          </p:cNvSpPr>
          <p:nvPr/>
        </p:nvSpPr>
        <p:spPr bwMode="auto">
          <a:xfrm>
            <a:off x="3524250" y="25638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CCC</a:t>
            </a:r>
            <a:endParaRPr lang="en-US" sz="1800" b="1">
              <a:latin typeface="Arial" charset="0"/>
            </a:endParaRPr>
          </a:p>
        </p:txBody>
      </p:sp>
      <p:sp>
        <p:nvSpPr>
          <p:cNvPr id="56396" name="Rectangle 76"/>
          <p:cNvSpPr>
            <a:spLocks noChangeArrowheads="1"/>
          </p:cNvSpPr>
          <p:nvPr/>
        </p:nvSpPr>
        <p:spPr bwMode="auto">
          <a:xfrm>
            <a:off x="3524250" y="2265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CCU</a:t>
            </a:r>
            <a:endParaRPr lang="en-US" sz="1800" b="1">
              <a:latin typeface="Arial" charset="0"/>
            </a:endParaRPr>
          </a:p>
        </p:txBody>
      </p:sp>
      <p:sp>
        <p:nvSpPr>
          <p:cNvPr id="56397" name="Rectangle 77"/>
          <p:cNvSpPr>
            <a:spLocks noChangeArrowheads="1"/>
          </p:cNvSpPr>
          <p:nvPr/>
        </p:nvSpPr>
        <p:spPr bwMode="auto">
          <a:xfrm>
            <a:off x="4232275" y="2716213"/>
            <a:ext cx="2968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Pro</a:t>
            </a:r>
            <a:endParaRPr lang="en-US" sz="1800" b="1">
              <a:latin typeface="Arial" charset="0"/>
            </a:endParaRPr>
          </a:p>
        </p:txBody>
      </p:sp>
      <p:sp>
        <p:nvSpPr>
          <p:cNvPr id="56398" name="Rectangle 78"/>
          <p:cNvSpPr>
            <a:spLocks noChangeArrowheads="1"/>
          </p:cNvSpPr>
          <p:nvPr/>
        </p:nvSpPr>
        <p:spPr bwMode="auto">
          <a:xfrm>
            <a:off x="3524250" y="43862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ACG</a:t>
            </a:r>
            <a:endParaRPr lang="en-US" sz="1800" b="1">
              <a:latin typeface="Arial" charset="0"/>
            </a:endParaRPr>
          </a:p>
        </p:txBody>
      </p:sp>
      <p:sp>
        <p:nvSpPr>
          <p:cNvPr id="56399" name="Rectangle 79"/>
          <p:cNvSpPr>
            <a:spLocks noChangeArrowheads="1"/>
          </p:cNvSpPr>
          <p:nvPr/>
        </p:nvSpPr>
        <p:spPr bwMode="auto">
          <a:xfrm>
            <a:off x="3524250" y="40909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ACA</a:t>
            </a:r>
            <a:endParaRPr lang="en-US" sz="1800" b="1">
              <a:latin typeface="Arial" charset="0"/>
            </a:endParaRPr>
          </a:p>
        </p:txBody>
      </p:sp>
      <p:sp>
        <p:nvSpPr>
          <p:cNvPr id="56400" name="Rectangle 80"/>
          <p:cNvSpPr>
            <a:spLocks noChangeArrowheads="1"/>
          </p:cNvSpPr>
          <p:nvPr/>
        </p:nvSpPr>
        <p:spPr bwMode="auto">
          <a:xfrm>
            <a:off x="3524250" y="37925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ACC</a:t>
            </a:r>
            <a:endParaRPr lang="en-US" sz="1800" b="1">
              <a:latin typeface="Arial" charset="0"/>
            </a:endParaRPr>
          </a:p>
        </p:txBody>
      </p:sp>
      <p:sp>
        <p:nvSpPr>
          <p:cNvPr id="56401" name="Rectangle 81"/>
          <p:cNvSpPr>
            <a:spLocks noChangeArrowheads="1"/>
          </p:cNvSpPr>
          <p:nvPr/>
        </p:nvSpPr>
        <p:spPr bwMode="auto">
          <a:xfrm>
            <a:off x="3524250" y="34972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ACU</a:t>
            </a:r>
            <a:endParaRPr lang="en-US" sz="1800" b="1">
              <a:latin typeface="Arial" charset="0"/>
            </a:endParaRPr>
          </a:p>
        </p:txBody>
      </p:sp>
      <p:sp>
        <p:nvSpPr>
          <p:cNvPr id="56402" name="Rectangle 82"/>
          <p:cNvSpPr>
            <a:spLocks noChangeArrowheads="1"/>
          </p:cNvSpPr>
          <p:nvPr/>
        </p:nvSpPr>
        <p:spPr bwMode="auto">
          <a:xfrm>
            <a:off x="4213225" y="3941763"/>
            <a:ext cx="2857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Thr</a:t>
            </a:r>
            <a:endParaRPr lang="en-US" sz="1800" b="1">
              <a:latin typeface="Arial" charset="0"/>
            </a:endParaRPr>
          </a:p>
        </p:txBody>
      </p:sp>
      <p:sp>
        <p:nvSpPr>
          <p:cNvPr id="56403" name="Rectangle 83"/>
          <p:cNvSpPr>
            <a:spLocks noChangeArrowheads="1"/>
          </p:cNvSpPr>
          <p:nvPr/>
        </p:nvSpPr>
        <p:spPr bwMode="auto">
          <a:xfrm>
            <a:off x="3524250" y="561498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GCG</a:t>
            </a:r>
            <a:endParaRPr lang="en-US" sz="1800" b="1">
              <a:latin typeface="Arial" charset="0"/>
            </a:endParaRPr>
          </a:p>
        </p:txBody>
      </p:sp>
      <p:sp>
        <p:nvSpPr>
          <p:cNvPr id="56404" name="Rectangle 84"/>
          <p:cNvSpPr>
            <a:spLocks noChangeArrowheads="1"/>
          </p:cNvSpPr>
          <p:nvPr/>
        </p:nvSpPr>
        <p:spPr bwMode="auto">
          <a:xfrm>
            <a:off x="3524250" y="531971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GCA</a:t>
            </a:r>
            <a:endParaRPr lang="en-US" sz="1800" b="1">
              <a:latin typeface="Arial" charset="0"/>
            </a:endParaRPr>
          </a:p>
        </p:txBody>
      </p:sp>
      <p:sp>
        <p:nvSpPr>
          <p:cNvPr id="56405" name="Rectangle 85"/>
          <p:cNvSpPr>
            <a:spLocks noChangeArrowheads="1"/>
          </p:cNvSpPr>
          <p:nvPr/>
        </p:nvSpPr>
        <p:spPr bwMode="auto">
          <a:xfrm>
            <a:off x="3524250" y="50244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GCC</a:t>
            </a:r>
            <a:endParaRPr lang="en-US" sz="1800" b="1">
              <a:latin typeface="Arial" charset="0"/>
            </a:endParaRPr>
          </a:p>
        </p:txBody>
      </p:sp>
      <p:sp>
        <p:nvSpPr>
          <p:cNvPr id="56406" name="Rectangle 86"/>
          <p:cNvSpPr>
            <a:spLocks noChangeArrowheads="1"/>
          </p:cNvSpPr>
          <p:nvPr/>
        </p:nvSpPr>
        <p:spPr bwMode="auto">
          <a:xfrm>
            <a:off x="3524250" y="472598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GCU</a:t>
            </a:r>
            <a:endParaRPr lang="en-US" sz="1800" b="1">
              <a:latin typeface="Arial" charset="0"/>
            </a:endParaRPr>
          </a:p>
        </p:txBody>
      </p:sp>
      <p:sp>
        <p:nvSpPr>
          <p:cNvPr id="56407" name="Rectangle 87"/>
          <p:cNvSpPr>
            <a:spLocks noChangeArrowheads="1"/>
          </p:cNvSpPr>
          <p:nvPr/>
        </p:nvSpPr>
        <p:spPr bwMode="auto">
          <a:xfrm>
            <a:off x="4213225" y="5170488"/>
            <a:ext cx="2762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Ala</a:t>
            </a:r>
            <a:endParaRPr lang="en-US" sz="1800" b="1">
              <a:latin typeface="Arial" charset="0"/>
            </a:endParaRPr>
          </a:p>
        </p:txBody>
      </p:sp>
      <p:sp>
        <p:nvSpPr>
          <p:cNvPr id="56408" name="Rectangle 88"/>
          <p:cNvSpPr>
            <a:spLocks noChangeArrowheads="1"/>
          </p:cNvSpPr>
          <p:nvPr/>
        </p:nvSpPr>
        <p:spPr bwMode="auto">
          <a:xfrm>
            <a:off x="4645025" y="13319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UAC</a:t>
            </a:r>
            <a:endParaRPr lang="en-US" sz="1800" b="1">
              <a:latin typeface="Arial" charset="0"/>
            </a:endParaRPr>
          </a:p>
        </p:txBody>
      </p:sp>
      <p:sp>
        <p:nvSpPr>
          <p:cNvPr id="56409" name="Rectangle 89"/>
          <p:cNvSpPr>
            <a:spLocks noChangeArrowheads="1"/>
          </p:cNvSpPr>
          <p:nvPr/>
        </p:nvSpPr>
        <p:spPr bwMode="auto">
          <a:xfrm>
            <a:off x="4645025" y="10366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UAU</a:t>
            </a:r>
            <a:endParaRPr lang="en-US" sz="1800" b="1">
              <a:latin typeface="Arial" charset="0"/>
            </a:endParaRPr>
          </a:p>
        </p:txBody>
      </p:sp>
      <p:sp>
        <p:nvSpPr>
          <p:cNvPr id="56410" name="Rectangle 90"/>
          <p:cNvSpPr>
            <a:spLocks noChangeArrowheads="1"/>
          </p:cNvSpPr>
          <p:nvPr/>
        </p:nvSpPr>
        <p:spPr bwMode="auto">
          <a:xfrm>
            <a:off x="5334000" y="1189038"/>
            <a:ext cx="2762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Tyr</a:t>
            </a:r>
            <a:endParaRPr lang="en-US" sz="1800" b="1">
              <a:latin typeface="Arial" charset="0"/>
            </a:endParaRPr>
          </a:p>
        </p:txBody>
      </p:sp>
      <p:sp>
        <p:nvSpPr>
          <p:cNvPr id="56411" name="Rectangle 91"/>
          <p:cNvSpPr>
            <a:spLocks noChangeArrowheads="1"/>
          </p:cNvSpPr>
          <p:nvPr/>
        </p:nvSpPr>
        <p:spPr bwMode="auto">
          <a:xfrm>
            <a:off x="4645025" y="31575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CAG</a:t>
            </a:r>
            <a:endParaRPr lang="en-US" sz="1800" b="1">
              <a:latin typeface="Arial" charset="0"/>
            </a:endParaRPr>
          </a:p>
        </p:txBody>
      </p:sp>
      <p:sp>
        <p:nvSpPr>
          <p:cNvPr id="56412" name="Rectangle 92"/>
          <p:cNvSpPr>
            <a:spLocks noChangeArrowheads="1"/>
          </p:cNvSpPr>
          <p:nvPr/>
        </p:nvSpPr>
        <p:spPr bwMode="auto">
          <a:xfrm>
            <a:off x="4645025" y="28590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CAA</a:t>
            </a:r>
            <a:endParaRPr lang="en-US" sz="1800" b="1">
              <a:latin typeface="Arial" charset="0"/>
            </a:endParaRPr>
          </a:p>
        </p:txBody>
      </p:sp>
      <p:sp>
        <p:nvSpPr>
          <p:cNvPr id="56413" name="Rectangle 93"/>
          <p:cNvSpPr>
            <a:spLocks noChangeArrowheads="1"/>
          </p:cNvSpPr>
          <p:nvPr/>
        </p:nvSpPr>
        <p:spPr bwMode="auto">
          <a:xfrm>
            <a:off x="4645025" y="256381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CAC</a:t>
            </a:r>
            <a:endParaRPr lang="en-US" sz="1800" b="1">
              <a:latin typeface="Arial" charset="0"/>
            </a:endParaRPr>
          </a:p>
        </p:txBody>
      </p:sp>
      <p:sp>
        <p:nvSpPr>
          <p:cNvPr id="56414" name="Rectangle 94"/>
          <p:cNvSpPr>
            <a:spLocks noChangeArrowheads="1"/>
          </p:cNvSpPr>
          <p:nvPr/>
        </p:nvSpPr>
        <p:spPr bwMode="auto">
          <a:xfrm>
            <a:off x="4645025" y="2265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CAU</a:t>
            </a:r>
            <a:endParaRPr lang="en-US" sz="1800" b="1">
              <a:latin typeface="Arial" charset="0"/>
            </a:endParaRPr>
          </a:p>
        </p:txBody>
      </p:sp>
      <p:sp>
        <p:nvSpPr>
          <p:cNvPr id="56415" name="Rectangle 95"/>
          <p:cNvSpPr>
            <a:spLocks noChangeArrowheads="1"/>
          </p:cNvSpPr>
          <p:nvPr/>
        </p:nvSpPr>
        <p:spPr bwMode="auto">
          <a:xfrm>
            <a:off x="5334000" y="2417763"/>
            <a:ext cx="2762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His</a:t>
            </a:r>
            <a:endParaRPr lang="en-US" sz="1800" b="1">
              <a:latin typeface="Arial" charset="0"/>
            </a:endParaRPr>
          </a:p>
        </p:txBody>
      </p:sp>
      <p:sp>
        <p:nvSpPr>
          <p:cNvPr id="56416" name="Rectangle 96"/>
          <p:cNvSpPr>
            <a:spLocks noChangeArrowheads="1"/>
          </p:cNvSpPr>
          <p:nvPr/>
        </p:nvSpPr>
        <p:spPr bwMode="auto">
          <a:xfrm>
            <a:off x="5334000" y="3001963"/>
            <a:ext cx="2952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Gln</a:t>
            </a:r>
            <a:endParaRPr lang="en-US" sz="1800" b="1">
              <a:latin typeface="Arial" charset="0"/>
            </a:endParaRPr>
          </a:p>
        </p:txBody>
      </p:sp>
      <p:sp>
        <p:nvSpPr>
          <p:cNvPr id="56417" name="Rectangle 97"/>
          <p:cNvSpPr>
            <a:spLocks noChangeArrowheads="1"/>
          </p:cNvSpPr>
          <p:nvPr/>
        </p:nvSpPr>
        <p:spPr bwMode="auto">
          <a:xfrm>
            <a:off x="4645025" y="43862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AAG</a:t>
            </a:r>
            <a:endParaRPr lang="en-US" sz="1800" b="1">
              <a:latin typeface="Arial" charset="0"/>
            </a:endParaRPr>
          </a:p>
        </p:txBody>
      </p:sp>
      <p:sp>
        <p:nvSpPr>
          <p:cNvPr id="56418" name="Rectangle 98"/>
          <p:cNvSpPr>
            <a:spLocks noChangeArrowheads="1"/>
          </p:cNvSpPr>
          <p:nvPr/>
        </p:nvSpPr>
        <p:spPr bwMode="auto">
          <a:xfrm>
            <a:off x="4645025" y="409098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AAA</a:t>
            </a:r>
            <a:endParaRPr lang="en-US" sz="1800" b="1">
              <a:latin typeface="Arial" charset="0"/>
            </a:endParaRPr>
          </a:p>
        </p:txBody>
      </p:sp>
      <p:sp>
        <p:nvSpPr>
          <p:cNvPr id="56419" name="Rectangle 99"/>
          <p:cNvSpPr>
            <a:spLocks noChangeArrowheads="1"/>
          </p:cNvSpPr>
          <p:nvPr/>
        </p:nvSpPr>
        <p:spPr bwMode="auto">
          <a:xfrm>
            <a:off x="4645025" y="3792538"/>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AAC</a:t>
            </a:r>
            <a:endParaRPr lang="en-US" sz="1800" b="1">
              <a:latin typeface="Arial" charset="0"/>
            </a:endParaRPr>
          </a:p>
        </p:txBody>
      </p:sp>
      <p:sp>
        <p:nvSpPr>
          <p:cNvPr id="56420" name="Rectangle 100"/>
          <p:cNvSpPr>
            <a:spLocks noChangeArrowheads="1"/>
          </p:cNvSpPr>
          <p:nvPr/>
        </p:nvSpPr>
        <p:spPr bwMode="auto">
          <a:xfrm>
            <a:off x="4645025" y="34972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AAU</a:t>
            </a:r>
            <a:endParaRPr lang="en-US" sz="1800" b="1">
              <a:latin typeface="Arial" charset="0"/>
            </a:endParaRPr>
          </a:p>
        </p:txBody>
      </p:sp>
      <p:sp>
        <p:nvSpPr>
          <p:cNvPr id="56421" name="Rectangle 101"/>
          <p:cNvSpPr>
            <a:spLocks noChangeArrowheads="1"/>
          </p:cNvSpPr>
          <p:nvPr/>
        </p:nvSpPr>
        <p:spPr bwMode="auto">
          <a:xfrm>
            <a:off x="5334000" y="3649663"/>
            <a:ext cx="3349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Asn</a:t>
            </a:r>
            <a:endParaRPr lang="en-US" sz="1800" b="1">
              <a:latin typeface="Arial" charset="0"/>
            </a:endParaRPr>
          </a:p>
        </p:txBody>
      </p:sp>
      <p:sp>
        <p:nvSpPr>
          <p:cNvPr id="56422" name="Rectangle 102"/>
          <p:cNvSpPr>
            <a:spLocks noChangeArrowheads="1"/>
          </p:cNvSpPr>
          <p:nvPr/>
        </p:nvSpPr>
        <p:spPr bwMode="auto">
          <a:xfrm>
            <a:off x="5334000" y="4237038"/>
            <a:ext cx="3048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Lys</a:t>
            </a:r>
            <a:endParaRPr lang="en-US" sz="1800" b="1">
              <a:latin typeface="Arial" charset="0"/>
            </a:endParaRPr>
          </a:p>
        </p:txBody>
      </p:sp>
      <p:sp>
        <p:nvSpPr>
          <p:cNvPr id="56423" name="Rectangle 103"/>
          <p:cNvSpPr>
            <a:spLocks noChangeArrowheads="1"/>
          </p:cNvSpPr>
          <p:nvPr/>
        </p:nvSpPr>
        <p:spPr bwMode="auto">
          <a:xfrm>
            <a:off x="4645025" y="561498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GAG</a:t>
            </a:r>
            <a:endParaRPr lang="en-US" sz="1800" b="1">
              <a:latin typeface="Arial" charset="0"/>
            </a:endParaRPr>
          </a:p>
        </p:txBody>
      </p:sp>
      <p:sp>
        <p:nvSpPr>
          <p:cNvPr id="56424" name="Rectangle 104"/>
          <p:cNvSpPr>
            <a:spLocks noChangeArrowheads="1"/>
          </p:cNvSpPr>
          <p:nvPr/>
        </p:nvSpPr>
        <p:spPr bwMode="auto">
          <a:xfrm>
            <a:off x="4645025" y="531971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GAA</a:t>
            </a:r>
            <a:endParaRPr lang="en-US" sz="1800" b="1">
              <a:latin typeface="Arial" charset="0"/>
            </a:endParaRPr>
          </a:p>
        </p:txBody>
      </p:sp>
      <p:sp>
        <p:nvSpPr>
          <p:cNvPr id="56425" name="Rectangle 105"/>
          <p:cNvSpPr>
            <a:spLocks noChangeArrowheads="1"/>
          </p:cNvSpPr>
          <p:nvPr/>
        </p:nvSpPr>
        <p:spPr bwMode="auto">
          <a:xfrm>
            <a:off x="4645025" y="50244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GAC</a:t>
            </a:r>
            <a:endParaRPr lang="en-US" sz="1800" b="1">
              <a:latin typeface="Arial" charset="0"/>
            </a:endParaRPr>
          </a:p>
        </p:txBody>
      </p:sp>
      <p:sp>
        <p:nvSpPr>
          <p:cNvPr id="56426" name="Rectangle 106"/>
          <p:cNvSpPr>
            <a:spLocks noChangeArrowheads="1"/>
          </p:cNvSpPr>
          <p:nvPr/>
        </p:nvSpPr>
        <p:spPr bwMode="auto">
          <a:xfrm>
            <a:off x="4645025" y="472598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GAU</a:t>
            </a:r>
            <a:endParaRPr lang="en-US" sz="1800" b="1">
              <a:latin typeface="Arial" charset="0"/>
            </a:endParaRPr>
          </a:p>
        </p:txBody>
      </p:sp>
      <p:sp>
        <p:nvSpPr>
          <p:cNvPr id="56427" name="Rectangle 107"/>
          <p:cNvSpPr>
            <a:spLocks noChangeArrowheads="1"/>
          </p:cNvSpPr>
          <p:nvPr/>
        </p:nvSpPr>
        <p:spPr bwMode="auto">
          <a:xfrm>
            <a:off x="5334000" y="4884738"/>
            <a:ext cx="3349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Asp</a:t>
            </a:r>
            <a:endParaRPr lang="en-US" sz="1800" b="1">
              <a:latin typeface="Arial" charset="0"/>
            </a:endParaRPr>
          </a:p>
        </p:txBody>
      </p:sp>
      <p:sp>
        <p:nvSpPr>
          <p:cNvPr id="56428" name="Rectangle 108"/>
          <p:cNvSpPr>
            <a:spLocks noChangeArrowheads="1"/>
          </p:cNvSpPr>
          <p:nvPr/>
        </p:nvSpPr>
        <p:spPr bwMode="auto">
          <a:xfrm>
            <a:off x="5334000" y="5472113"/>
            <a:ext cx="2952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Glu</a:t>
            </a:r>
            <a:endParaRPr lang="en-US" sz="1800" b="1">
              <a:latin typeface="Arial" charset="0"/>
            </a:endParaRPr>
          </a:p>
        </p:txBody>
      </p:sp>
      <p:sp>
        <p:nvSpPr>
          <p:cNvPr id="56429" name="Rectangle 109"/>
          <p:cNvSpPr>
            <a:spLocks noChangeArrowheads="1"/>
          </p:cNvSpPr>
          <p:nvPr/>
        </p:nvSpPr>
        <p:spPr bwMode="auto">
          <a:xfrm>
            <a:off x="5788025" y="133191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UGC</a:t>
            </a:r>
            <a:endParaRPr lang="en-US" sz="1800" b="1">
              <a:latin typeface="Arial" charset="0"/>
            </a:endParaRPr>
          </a:p>
        </p:txBody>
      </p:sp>
      <p:sp>
        <p:nvSpPr>
          <p:cNvPr id="56430" name="Rectangle 110"/>
          <p:cNvSpPr>
            <a:spLocks noChangeArrowheads="1"/>
          </p:cNvSpPr>
          <p:nvPr/>
        </p:nvSpPr>
        <p:spPr bwMode="auto">
          <a:xfrm>
            <a:off x="5788025" y="10366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UGU</a:t>
            </a:r>
            <a:endParaRPr lang="en-US" sz="1800" b="1">
              <a:latin typeface="Arial" charset="0"/>
            </a:endParaRPr>
          </a:p>
        </p:txBody>
      </p:sp>
      <p:sp>
        <p:nvSpPr>
          <p:cNvPr id="56431" name="Rectangle 111"/>
          <p:cNvSpPr>
            <a:spLocks noChangeArrowheads="1"/>
          </p:cNvSpPr>
          <p:nvPr/>
        </p:nvSpPr>
        <p:spPr bwMode="auto">
          <a:xfrm>
            <a:off x="6486525" y="1189038"/>
            <a:ext cx="3254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Cys</a:t>
            </a:r>
            <a:endParaRPr lang="en-US" sz="1800" b="1">
              <a:latin typeface="Arial" charset="0"/>
            </a:endParaRPr>
          </a:p>
        </p:txBody>
      </p:sp>
      <p:sp>
        <p:nvSpPr>
          <p:cNvPr id="56432" name="Rectangle 112"/>
          <p:cNvSpPr>
            <a:spLocks noChangeArrowheads="1"/>
          </p:cNvSpPr>
          <p:nvPr/>
        </p:nvSpPr>
        <p:spPr bwMode="auto">
          <a:xfrm>
            <a:off x="6486525" y="1925638"/>
            <a:ext cx="2857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Trp</a:t>
            </a:r>
            <a:endParaRPr lang="en-US" sz="1800" b="1">
              <a:latin typeface="Arial" charset="0"/>
            </a:endParaRPr>
          </a:p>
        </p:txBody>
      </p:sp>
      <p:sp>
        <p:nvSpPr>
          <p:cNvPr id="56433" name="Rectangle 113"/>
          <p:cNvSpPr>
            <a:spLocks noChangeArrowheads="1"/>
          </p:cNvSpPr>
          <p:nvPr/>
        </p:nvSpPr>
        <p:spPr bwMode="auto">
          <a:xfrm>
            <a:off x="5788025" y="315753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CGG</a:t>
            </a:r>
            <a:endParaRPr lang="en-US" sz="1800" b="1">
              <a:latin typeface="Arial" charset="0"/>
            </a:endParaRPr>
          </a:p>
        </p:txBody>
      </p:sp>
      <p:sp>
        <p:nvSpPr>
          <p:cNvPr id="56434" name="Rectangle 114"/>
          <p:cNvSpPr>
            <a:spLocks noChangeArrowheads="1"/>
          </p:cNvSpPr>
          <p:nvPr/>
        </p:nvSpPr>
        <p:spPr bwMode="auto">
          <a:xfrm>
            <a:off x="5788025" y="285908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CGA</a:t>
            </a:r>
            <a:endParaRPr lang="en-US" sz="1800" b="1">
              <a:latin typeface="Arial" charset="0"/>
            </a:endParaRPr>
          </a:p>
        </p:txBody>
      </p:sp>
      <p:sp>
        <p:nvSpPr>
          <p:cNvPr id="56435" name="Rectangle 115"/>
          <p:cNvSpPr>
            <a:spLocks noChangeArrowheads="1"/>
          </p:cNvSpPr>
          <p:nvPr/>
        </p:nvSpPr>
        <p:spPr bwMode="auto">
          <a:xfrm>
            <a:off x="5788025" y="256381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CGC</a:t>
            </a:r>
            <a:endParaRPr lang="en-US" sz="1800" b="1">
              <a:latin typeface="Arial" charset="0"/>
            </a:endParaRPr>
          </a:p>
        </p:txBody>
      </p:sp>
      <p:sp>
        <p:nvSpPr>
          <p:cNvPr id="56436" name="Rectangle 116"/>
          <p:cNvSpPr>
            <a:spLocks noChangeArrowheads="1"/>
          </p:cNvSpPr>
          <p:nvPr/>
        </p:nvSpPr>
        <p:spPr bwMode="auto">
          <a:xfrm>
            <a:off x="5788025" y="22653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CGU</a:t>
            </a:r>
            <a:endParaRPr lang="en-US" sz="1800" b="1">
              <a:latin typeface="Arial" charset="0"/>
            </a:endParaRPr>
          </a:p>
        </p:txBody>
      </p:sp>
      <p:sp>
        <p:nvSpPr>
          <p:cNvPr id="56437" name="Rectangle 117"/>
          <p:cNvSpPr>
            <a:spLocks noChangeArrowheads="1"/>
          </p:cNvSpPr>
          <p:nvPr/>
        </p:nvSpPr>
        <p:spPr bwMode="auto">
          <a:xfrm>
            <a:off x="6486525" y="2716213"/>
            <a:ext cx="3063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Arg</a:t>
            </a:r>
            <a:endParaRPr lang="en-US" sz="1800" b="1">
              <a:latin typeface="Arial" charset="0"/>
            </a:endParaRPr>
          </a:p>
        </p:txBody>
      </p:sp>
      <p:sp>
        <p:nvSpPr>
          <p:cNvPr id="56438" name="Rectangle 118"/>
          <p:cNvSpPr>
            <a:spLocks noChangeArrowheads="1"/>
          </p:cNvSpPr>
          <p:nvPr/>
        </p:nvSpPr>
        <p:spPr bwMode="auto">
          <a:xfrm>
            <a:off x="5788025" y="4386263"/>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AGG</a:t>
            </a:r>
            <a:endParaRPr lang="en-US" sz="1800" b="1">
              <a:latin typeface="Arial" charset="0"/>
            </a:endParaRPr>
          </a:p>
        </p:txBody>
      </p:sp>
      <p:sp>
        <p:nvSpPr>
          <p:cNvPr id="56439" name="Rectangle 119"/>
          <p:cNvSpPr>
            <a:spLocks noChangeArrowheads="1"/>
          </p:cNvSpPr>
          <p:nvPr/>
        </p:nvSpPr>
        <p:spPr bwMode="auto">
          <a:xfrm>
            <a:off x="5788025" y="409098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AGA</a:t>
            </a:r>
            <a:endParaRPr lang="en-US" sz="1800" b="1">
              <a:latin typeface="Arial" charset="0"/>
            </a:endParaRPr>
          </a:p>
        </p:txBody>
      </p:sp>
      <p:sp>
        <p:nvSpPr>
          <p:cNvPr id="56440" name="Rectangle 120"/>
          <p:cNvSpPr>
            <a:spLocks noChangeArrowheads="1"/>
          </p:cNvSpPr>
          <p:nvPr/>
        </p:nvSpPr>
        <p:spPr bwMode="auto">
          <a:xfrm>
            <a:off x="5788025" y="37925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AGC</a:t>
            </a:r>
            <a:endParaRPr lang="en-US" sz="1800" b="1">
              <a:latin typeface="Arial" charset="0"/>
            </a:endParaRPr>
          </a:p>
        </p:txBody>
      </p:sp>
      <p:sp>
        <p:nvSpPr>
          <p:cNvPr id="56441" name="Rectangle 121"/>
          <p:cNvSpPr>
            <a:spLocks noChangeArrowheads="1"/>
          </p:cNvSpPr>
          <p:nvPr/>
        </p:nvSpPr>
        <p:spPr bwMode="auto">
          <a:xfrm>
            <a:off x="5788025" y="34972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AGU</a:t>
            </a:r>
            <a:endParaRPr lang="en-US" sz="1800" b="1">
              <a:latin typeface="Arial" charset="0"/>
            </a:endParaRPr>
          </a:p>
        </p:txBody>
      </p:sp>
      <p:sp>
        <p:nvSpPr>
          <p:cNvPr id="56442" name="Rectangle 122"/>
          <p:cNvSpPr>
            <a:spLocks noChangeArrowheads="1"/>
          </p:cNvSpPr>
          <p:nvPr/>
        </p:nvSpPr>
        <p:spPr bwMode="auto">
          <a:xfrm>
            <a:off x="6486525" y="3649663"/>
            <a:ext cx="2873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Ser</a:t>
            </a:r>
            <a:endParaRPr lang="en-US" sz="1800" b="1">
              <a:latin typeface="Arial" charset="0"/>
            </a:endParaRPr>
          </a:p>
        </p:txBody>
      </p:sp>
      <p:sp>
        <p:nvSpPr>
          <p:cNvPr id="56443" name="Rectangle 123"/>
          <p:cNvSpPr>
            <a:spLocks noChangeArrowheads="1"/>
          </p:cNvSpPr>
          <p:nvPr/>
        </p:nvSpPr>
        <p:spPr bwMode="auto">
          <a:xfrm>
            <a:off x="6486525" y="4237038"/>
            <a:ext cx="3063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Arg</a:t>
            </a:r>
            <a:endParaRPr lang="en-US" sz="1800" b="1">
              <a:latin typeface="Arial" charset="0"/>
            </a:endParaRPr>
          </a:p>
        </p:txBody>
      </p:sp>
      <p:sp>
        <p:nvSpPr>
          <p:cNvPr id="56444" name="Rectangle 124"/>
          <p:cNvSpPr>
            <a:spLocks noChangeArrowheads="1"/>
          </p:cNvSpPr>
          <p:nvPr/>
        </p:nvSpPr>
        <p:spPr bwMode="auto">
          <a:xfrm>
            <a:off x="5788025" y="5614988"/>
            <a:ext cx="4143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GGG</a:t>
            </a:r>
            <a:endParaRPr lang="en-US" sz="1800" b="1">
              <a:latin typeface="Arial" charset="0"/>
            </a:endParaRPr>
          </a:p>
        </p:txBody>
      </p:sp>
      <p:sp>
        <p:nvSpPr>
          <p:cNvPr id="56445" name="Rectangle 125"/>
          <p:cNvSpPr>
            <a:spLocks noChangeArrowheads="1"/>
          </p:cNvSpPr>
          <p:nvPr/>
        </p:nvSpPr>
        <p:spPr bwMode="auto">
          <a:xfrm>
            <a:off x="5788025" y="5319713"/>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GGA</a:t>
            </a:r>
            <a:endParaRPr lang="en-US" sz="1800" b="1">
              <a:latin typeface="Arial" charset="0"/>
            </a:endParaRPr>
          </a:p>
        </p:txBody>
      </p:sp>
      <p:sp>
        <p:nvSpPr>
          <p:cNvPr id="56446" name="Rectangle 126"/>
          <p:cNvSpPr>
            <a:spLocks noChangeArrowheads="1"/>
          </p:cNvSpPr>
          <p:nvPr/>
        </p:nvSpPr>
        <p:spPr bwMode="auto">
          <a:xfrm>
            <a:off x="5788025" y="502443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GGC</a:t>
            </a:r>
            <a:endParaRPr lang="en-US" sz="1800" b="1">
              <a:latin typeface="Arial" charset="0"/>
            </a:endParaRPr>
          </a:p>
        </p:txBody>
      </p:sp>
      <p:sp>
        <p:nvSpPr>
          <p:cNvPr id="56447" name="Rectangle 127"/>
          <p:cNvSpPr>
            <a:spLocks noChangeArrowheads="1"/>
          </p:cNvSpPr>
          <p:nvPr/>
        </p:nvSpPr>
        <p:spPr bwMode="auto">
          <a:xfrm>
            <a:off x="5788025" y="472598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GGU</a:t>
            </a:r>
            <a:endParaRPr lang="en-US" sz="1800" b="1">
              <a:latin typeface="Arial" charset="0"/>
            </a:endParaRPr>
          </a:p>
        </p:txBody>
      </p:sp>
      <p:sp>
        <p:nvSpPr>
          <p:cNvPr id="56448" name="Rectangle 128"/>
          <p:cNvSpPr>
            <a:spLocks noChangeArrowheads="1"/>
          </p:cNvSpPr>
          <p:nvPr/>
        </p:nvSpPr>
        <p:spPr bwMode="auto">
          <a:xfrm>
            <a:off x="6486525" y="5170488"/>
            <a:ext cx="2857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Gly</a:t>
            </a:r>
            <a:endParaRPr lang="en-US" sz="1800" b="1">
              <a:latin typeface="Arial" charset="0"/>
            </a:endParaRPr>
          </a:p>
        </p:txBody>
      </p:sp>
      <p:sp>
        <p:nvSpPr>
          <p:cNvPr id="56449" name="Rectangle 129"/>
          <p:cNvSpPr>
            <a:spLocks noChangeArrowheads="1"/>
          </p:cNvSpPr>
          <p:nvPr/>
        </p:nvSpPr>
        <p:spPr bwMode="auto">
          <a:xfrm>
            <a:off x="4645025" y="1630363"/>
            <a:ext cx="3857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UAA</a:t>
            </a:r>
            <a:endParaRPr lang="en-US" sz="1800" b="1">
              <a:latin typeface="Arial" charset="0"/>
            </a:endParaRPr>
          </a:p>
        </p:txBody>
      </p:sp>
      <p:sp>
        <p:nvSpPr>
          <p:cNvPr id="56450" name="Rectangle 130"/>
          <p:cNvSpPr>
            <a:spLocks noChangeArrowheads="1"/>
          </p:cNvSpPr>
          <p:nvPr/>
        </p:nvSpPr>
        <p:spPr bwMode="auto">
          <a:xfrm>
            <a:off x="5216525" y="1630363"/>
            <a:ext cx="3937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Stop</a:t>
            </a:r>
            <a:endParaRPr lang="en-US" sz="1800" b="1">
              <a:latin typeface="Arial" charset="0"/>
            </a:endParaRPr>
          </a:p>
        </p:txBody>
      </p:sp>
      <p:sp>
        <p:nvSpPr>
          <p:cNvPr id="56451" name="Rectangle 131"/>
          <p:cNvSpPr>
            <a:spLocks noChangeArrowheads="1"/>
          </p:cNvSpPr>
          <p:nvPr/>
        </p:nvSpPr>
        <p:spPr bwMode="auto">
          <a:xfrm>
            <a:off x="5788025" y="16303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UGA</a:t>
            </a:r>
            <a:endParaRPr lang="en-US" sz="1800" b="1">
              <a:latin typeface="Arial" charset="0"/>
            </a:endParaRPr>
          </a:p>
        </p:txBody>
      </p:sp>
      <p:sp>
        <p:nvSpPr>
          <p:cNvPr id="56452" name="Rectangle 132"/>
          <p:cNvSpPr>
            <a:spLocks noChangeArrowheads="1"/>
          </p:cNvSpPr>
          <p:nvPr/>
        </p:nvSpPr>
        <p:spPr bwMode="auto">
          <a:xfrm>
            <a:off x="6318250" y="1630363"/>
            <a:ext cx="3937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Stop</a:t>
            </a:r>
            <a:endParaRPr lang="en-US" sz="1800" b="1">
              <a:latin typeface="Arial" charset="0"/>
            </a:endParaRPr>
          </a:p>
        </p:txBody>
      </p:sp>
      <p:sp>
        <p:nvSpPr>
          <p:cNvPr id="56453" name="Rectangle 133"/>
          <p:cNvSpPr>
            <a:spLocks noChangeArrowheads="1"/>
          </p:cNvSpPr>
          <p:nvPr/>
        </p:nvSpPr>
        <p:spPr bwMode="auto">
          <a:xfrm>
            <a:off x="2387600" y="4386263"/>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AUG</a:t>
            </a:r>
            <a:endParaRPr lang="en-US" sz="1800" b="1">
              <a:latin typeface="Arial" charset="0"/>
            </a:endParaRPr>
          </a:p>
        </p:txBody>
      </p:sp>
      <p:sp>
        <p:nvSpPr>
          <p:cNvPr id="56454" name="Rectangle 134"/>
          <p:cNvSpPr>
            <a:spLocks noChangeArrowheads="1"/>
          </p:cNvSpPr>
          <p:nvPr/>
        </p:nvSpPr>
        <p:spPr bwMode="auto">
          <a:xfrm>
            <a:off x="2870200" y="4284663"/>
            <a:ext cx="531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Met or</a:t>
            </a:r>
            <a:endParaRPr lang="en-US" sz="1800" b="1">
              <a:latin typeface="Arial" charset="0"/>
            </a:endParaRPr>
          </a:p>
        </p:txBody>
      </p:sp>
      <p:sp>
        <p:nvSpPr>
          <p:cNvPr id="56455" name="Rectangle 135"/>
          <p:cNvSpPr>
            <a:spLocks noChangeArrowheads="1"/>
          </p:cNvSpPr>
          <p:nvPr/>
        </p:nvSpPr>
        <p:spPr bwMode="auto">
          <a:xfrm>
            <a:off x="2933700" y="4424363"/>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Start</a:t>
            </a:r>
            <a:endParaRPr lang="en-US" sz="1800" b="1">
              <a:latin typeface="Arial" charset="0"/>
            </a:endParaRPr>
          </a:p>
        </p:txBody>
      </p:sp>
      <p:sp>
        <p:nvSpPr>
          <p:cNvPr id="56456" name="Rectangle 136"/>
          <p:cNvSpPr>
            <a:spLocks noChangeArrowheads="1"/>
          </p:cNvSpPr>
          <p:nvPr/>
        </p:nvSpPr>
        <p:spPr bwMode="auto">
          <a:xfrm>
            <a:off x="4645025" y="1925638"/>
            <a:ext cx="39528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UAG</a:t>
            </a:r>
            <a:endParaRPr lang="en-US" sz="1800" b="1">
              <a:latin typeface="Arial" charset="0"/>
            </a:endParaRPr>
          </a:p>
        </p:txBody>
      </p:sp>
      <p:sp>
        <p:nvSpPr>
          <p:cNvPr id="56457" name="Rectangle 137"/>
          <p:cNvSpPr>
            <a:spLocks noChangeArrowheads="1"/>
          </p:cNvSpPr>
          <p:nvPr/>
        </p:nvSpPr>
        <p:spPr bwMode="auto">
          <a:xfrm>
            <a:off x="5216525" y="1925638"/>
            <a:ext cx="3937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Stop</a:t>
            </a:r>
            <a:endParaRPr lang="en-US" sz="1800" b="1">
              <a:latin typeface="Arial" charset="0"/>
            </a:endParaRPr>
          </a:p>
        </p:txBody>
      </p:sp>
      <p:sp>
        <p:nvSpPr>
          <p:cNvPr id="56458" name="Rectangle 138"/>
          <p:cNvSpPr>
            <a:spLocks noChangeArrowheads="1"/>
          </p:cNvSpPr>
          <p:nvPr/>
        </p:nvSpPr>
        <p:spPr bwMode="auto">
          <a:xfrm>
            <a:off x="5788025" y="1925638"/>
            <a:ext cx="40481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UGG</a:t>
            </a:r>
            <a:endParaRPr lang="en-US" sz="1800" b="1">
              <a:latin typeface="Arial" charset="0"/>
            </a:endParaRPr>
          </a:p>
        </p:txBody>
      </p:sp>
      <p:sp>
        <p:nvSpPr>
          <p:cNvPr id="56459" name="Rectangle 139"/>
          <p:cNvSpPr>
            <a:spLocks noChangeArrowheads="1"/>
          </p:cNvSpPr>
          <p:nvPr/>
        </p:nvSpPr>
        <p:spPr bwMode="auto">
          <a:xfrm>
            <a:off x="2809875" y="77311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a:t>
            </a:r>
            <a:endParaRPr lang="en-US" sz="1800">
              <a:latin typeface="Arial" charset="0"/>
            </a:endParaRPr>
          </a:p>
        </p:txBody>
      </p:sp>
      <p:sp>
        <p:nvSpPr>
          <p:cNvPr id="56460" name="Rectangle 140"/>
          <p:cNvSpPr>
            <a:spLocks noChangeArrowheads="1"/>
          </p:cNvSpPr>
          <p:nvPr/>
        </p:nvSpPr>
        <p:spPr bwMode="auto">
          <a:xfrm>
            <a:off x="3949700" y="77311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C</a:t>
            </a:r>
            <a:endParaRPr lang="en-US" sz="1800">
              <a:latin typeface="Arial" charset="0"/>
            </a:endParaRPr>
          </a:p>
        </p:txBody>
      </p:sp>
      <p:sp>
        <p:nvSpPr>
          <p:cNvPr id="56461" name="Rectangle 141"/>
          <p:cNvSpPr>
            <a:spLocks noChangeArrowheads="1"/>
          </p:cNvSpPr>
          <p:nvPr/>
        </p:nvSpPr>
        <p:spPr bwMode="auto">
          <a:xfrm>
            <a:off x="5105400" y="77311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A</a:t>
            </a:r>
            <a:endParaRPr lang="en-US" sz="1800">
              <a:latin typeface="Arial" charset="0"/>
            </a:endParaRPr>
          </a:p>
        </p:txBody>
      </p:sp>
      <p:sp>
        <p:nvSpPr>
          <p:cNvPr id="56462" name="Rectangle 142"/>
          <p:cNvSpPr>
            <a:spLocks noChangeArrowheads="1"/>
          </p:cNvSpPr>
          <p:nvPr/>
        </p:nvSpPr>
        <p:spPr bwMode="auto">
          <a:xfrm>
            <a:off x="6267450" y="77311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G</a:t>
            </a:r>
            <a:endParaRPr lang="en-US" sz="1800">
              <a:latin typeface="Arial" charset="0"/>
            </a:endParaRPr>
          </a:p>
        </p:txBody>
      </p:sp>
      <p:sp>
        <p:nvSpPr>
          <p:cNvPr id="56463" name="Rectangle 143"/>
          <p:cNvSpPr>
            <a:spLocks noChangeArrowheads="1"/>
          </p:cNvSpPr>
          <p:nvPr/>
        </p:nvSpPr>
        <p:spPr bwMode="auto">
          <a:xfrm>
            <a:off x="6864350" y="189071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G</a:t>
            </a:r>
            <a:endParaRPr lang="en-US" sz="1800">
              <a:latin typeface="Arial" charset="0"/>
            </a:endParaRPr>
          </a:p>
        </p:txBody>
      </p:sp>
      <p:sp>
        <p:nvSpPr>
          <p:cNvPr id="56464" name="Rectangle 144"/>
          <p:cNvSpPr>
            <a:spLocks noChangeArrowheads="1"/>
          </p:cNvSpPr>
          <p:nvPr/>
        </p:nvSpPr>
        <p:spPr bwMode="auto">
          <a:xfrm>
            <a:off x="6867525" y="1595438"/>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A</a:t>
            </a:r>
            <a:endParaRPr lang="en-US" sz="1800">
              <a:latin typeface="Arial" charset="0"/>
            </a:endParaRPr>
          </a:p>
        </p:txBody>
      </p:sp>
      <p:sp>
        <p:nvSpPr>
          <p:cNvPr id="56465" name="Rectangle 145"/>
          <p:cNvSpPr>
            <a:spLocks noChangeArrowheads="1"/>
          </p:cNvSpPr>
          <p:nvPr/>
        </p:nvSpPr>
        <p:spPr bwMode="auto">
          <a:xfrm>
            <a:off x="6867525" y="1296988"/>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C</a:t>
            </a:r>
            <a:endParaRPr lang="en-US" sz="1800">
              <a:latin typeface="Arial" charset="0"/>
            </a:endParaRPr>
          </a:p>
        </p:txBody>
      </p:sp>
      <p:sp>
        <p:nvSpPr>
          <p:cNvPr id="56466" name="Rectangle 146"/>
          <p:cNvSpPr>
            <a:spLocks noChangeArrowheads="1"/>
          </p:cNvSpPr>
          <p:nvPr/>
        </p:nvSpPr>
        <p:spPr bwMode="auto">
          <a:xfrm>
            <a:off x="6864350" y="100171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a:t>
            </a:r>
            <a:endParaRPr lang="en-US" sz="1800">
              <a:latin typeface="Arial" charset="0"/>
            </a:endParaRPr>
          </a:p>
        </p:txBody>
      </p:sp>
      <p:sp>
        <p:nvSpPr>
          <p:cNvPr id="56467" name="Rectangle 147"/>
          <p:cNvSpPr>
            <a:spLocks noChangeArrowheads="1"/>
          </p:cNvSpPr>
          <p:nvPr/>
        </p:nvSpPr>
        <p:spPr bwMode="auto">
          <a:xfrm>
            <a:off x="6864350" y="3119438"/>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G</a:t>
            </a:r>
            <a:endParaRPr lang="en-US" sz="1800">
              <a:latin typeface="Arial" charset="0"/>
            </a:endParaRPr>
          </a:p>
        </p:txBody>
      </p:sp>
      <p:sp>
        <p:nvSpPr>
          <p:cNvPr id="56468" name="Rectangle 148"/>
          <p:cNvSpPr>
            <a:spLocks noChangeArrowheads="1"/>
          </p:cNvSpPr>
          <p:nvPr/>
        </p:nvSpPr>
        <p:spPr bwMode="auto">
          <a:xfrm>
            <a:off x="6867525" y="282416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A</a:t>
            </a:r>
            <a:endParaRPr lang="en-US" sz="1800">
              <a:latin typeface="Arial" charset="0"/>
            </a:endParaRPr>
          </a:p>
        </p:txBody>
      </p:sp>
      <p:sp>
        <p:nvSpPr>
          <p:cNvPr id="56469" name="Rectangle 149"/>
          <p:cNvSpPr>
            <a:spLocks noChangeArrowheads="1"/>
          </p:cNvSpPr>
          <p:nvPr/>
        </p:nvSpPr>
        <p:spPr bwMode="auto">
          <a:xfrm>
            <a:off x="6867525" y="252571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C</a:t>
            </a:r>
            <a:endParaRPr lang="en-US" sz="1800">
              <a:latin typeface="Arial" charset="0"/>
            </a:endParaRPr>
          </a:p>
        </p:txBody>
      </p:sp>
      <p:sp>
        <p:nvSpPr>
          <p:cNvPr id="56470" name="Rectangle 150"/>
          <p:cNvSpPr>
            <a:spLocks noChangeArrowheads="1"/>
          </p:cNvSpPr>
          <p:nvPr/>
        </p:nvSpPr>
        <p:spPr bwMode="auto">
          <a:xfrm>
            <a:off x="6864350" y="2230438"/>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a:t>
            </a:r>
            <a:endParaRPr lang="en-US" sz="1800">
              <a:latin typeface="Arial" charset="0"/>
            </a:endParaRPr>
          </a:p>
        </p:txBody>
      </p:sp>
      <p:sp>
        <p:nvSpPr>
          <p:cNvPr id="56471" name="Rectangle 151"/>
          <p:cNvSpPr>
            <a:spLocks noChangeArrowheads="1"/>
          </p:cNvSpPr>
          <p:nvPr/>
        </p:nvSpPr>
        <p:spPr bwMode="auto">
          <a:xfrm>
            <a:off x="6864350" y="434816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G</a:t>
            </a:r>
            <a:endParaRPr lang="en-US" sz="1800">
              <a:latin typeface="Arial" charset="0"/>
            </a:endParaRPr>
          </a:p>
        </p:txBody>
      </p:sp>
      <p:sp>
        <p:nvSpPr>
          <p:cNvPr id="56472" name="Rectangle 152"/>
          <p:cNvSpPr>
            <a:spLocks noChangeArrowheads="1"/>
          </p:cNvSpPr>
          <p:nvPr/>
        </p:nvSpPr>
        <p:spPr bwMode="auto">
          <a:xfrm>
            <a:off x="6867525" y="4052888"/>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A</a:t>
            </a:r>
            <a:endParaRPr lang="en-US" sz="1800">
              <a:latin typeface="Arial" charset="0"/>
            </a:endParaRPr>
          </a:p>
        </p:txBody>
      </p:sp>
      <p:sp>
        <p:nvSpPr>
          <p:cNvPr id="56473" name="Rectangle 153"/>
          <p:cNvSpPr>
            <a:spLocks noChangeArrowheads="1"/>
          </p:cNvSpPr>
          <p:nvPr/>
        </p:nvSpPr>
        <p:spPr bwMode="auto">
          <a:xfrm>
            <a:off x="6867525" y="3754438"/>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C</a:t>
            </a:r>
            <a:endParaRPr lang="en-US" sz="1800">
              <a:latin typeface="Arial" charset="0"/>
            </a:endParaRPr>
          </a:p>
        </p:txBody>
      </p:sp>
      <p:sp>
        <p:nvSpPr>
          <p:cNvPr id="56474" name="Rectangle 154"/>
          <p:cNvSpPr>
            <a:spLocks noChangeArrowheads="1"/>
          </p:cNvSpPr>
          <p:nvPr/>
        </p:nvSpPr>
        <p:spPr bwMode="auto">
          <a:xfrm>
            <a:off x="6864350" y="3459163"/>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a:t>
            </a:r>
            <a:endParaRPr lang="en-US" sz="1800">
              <a:latin typeface="Arial" charset="0"/>
            </a:endParaRPr>
          </a:p>
        </p:txBody>
      </p:sp>
      <p:sp>
        <p:nvSpPr>
          <p:cNvPr id="56475" name="Rectangle 155"/>
          <p:cNvSpPr>
            <a:spLocks noChangeArrowheads="1"/>
          </p:cNvSpPr>
          <p:nvPr/>
        </p:nvSpPr>
        <p:spPr bwMode="auto">
          <a:xfrm>
            <a:off x="6864350" y="5576888"/>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G</a:t>
            </a:r>
            <a:endParaRPr lang="en-US" sz="1800">
              <a:latin typeface="Arial" charset="0"/>
            </a:endParaRPr>
          </a:p>
        </p:txBody>
      </p:sp>
      <p:sp>
        <p:nvSpPr>
          <p:cNvPr id="56476" name="Rectangle 156"/>
          <p:cNvSpPr>
            <a:spLocks noChangeArrowheads="1"/>
          </p:cNvSpPr>
          <p:nvPr/>
        </p:nvSpPr>
        <p:spPr bwMode="auto">
          <a:xfrm>
            <a:off x="6867525" y="528161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A</a:t>
            </a:r>
            <a:endParaRPr lang="en-US" sz="1800">
              <a:latin typeface="Arial" charset="0"/>
            </a:endParaRPr>
          </a:p>
        </p:txBody>
      </p:sp>
      <p:sp>
        <p:nvSpPr>
          <p:cNvPr id="56477" name="Rectangle 157"/>
          <p:cNvSpPr>
            <a:spLocks noChangeArrowheads="1"/>
          </p:cNvSpPr>
          <p:nvPr/>
        </p:nvSpPr>
        <p:spPr bwMode="auto">
          <a:xfrm>
            <a:off x="6867525" y="4983163"/>
            <a:ext cx="13811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C</a:t>
            </a:r>
            <a:endParaRPr lang="en-US" sz="1800">
              <a:latin typeface="Arial" charset="0"/>
            </a:endParaRPr>
          </a:p>
        </p:txBody>
      </p:sp>
      <p:sp>
        <p:nvSpPr>
          <p:cNvPr id="56478" name="Rectangle 158"/>
          <p:cNvSpPr>
            <a:spLocks noChangeArrowheads="1"/>
          </p:cNvSpPr>
          <p:nvPr/>
        </p:nvSpPr>
        <p:spPr bwMode="auto">
          <a:xfrm>
            <a:off x="6864350" y="4687888"/>
            <a:ext cx="147638"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a:t>
            </a:r>
            <a:endParaRPr lang="en-US" sz="1800">
              <a:latin typeface="Arial" charset="0"/>
            </a:endParaRPr>
          </a:p>
        </p:txBody>
      </p:sp>
      <p:sp>
        <p:nvSpPr>
          <p:cNvPr id="56479" name="Rectangle 159"/>
          <p:cNvSpPr>
            <a:spLocks noChangeArrowheads="1"/>
          </p:cNvSpPr>
          <p:nvPr/>
        </p:nvSpPr>
        <p:spPr bwMode="auto">
          <a:xfrm>
            <a:off x="2152650" y="1449388"/>
            <a:ext cx="161925" cy="250825"/>
          </a:xfrm>
          <a:prstGeom prst="rect">
            <a:avLst/>
          </a:prstGeom>
          <a:noFill/>
          <a:ln w="9525">
            <a:noFill/>
            <a:miter lim="800000"/>
            <a:headEnd/>
            <a:tailEnd/>
          </a:ln>
        </p:spPr>
        <p:txBody>
          <a:bodyPr wrap="none" lIns="0" tIns="0" rIns="0" bIns="0">
            <a:spAutoFit/>
          </a:bodyPr>
          <a:lstStyle/>
          <a:p>
            <a:r>
              <a:rPr lang="en-US" sz="1400" b="1" i="1">
                <a:solidFill>
                  <a:srgbClr val="FFFFFF"/>
                </a:solidFill>
                <a:latin typeface="Arial Black" charset="0"/>
              </a:rPr>
              <a:t>U</a:t>
            </a:r>
            <a:endParaRPr lang="en-US" sz="1800" b="1" i="1">
              <a:latin typeface="Arial" charset="0"/>
            </a:endParaRPr>
          </a:p>
        </p:txBody>
      </p:sp>
      <p:sp>
        <p:nvSpPr>
          <p:cNvPr id="56480" name="Rectangle 160"/>
          <p:cNvSpPr>
            <a:spLocks noChangeArrowheads="1"/>
          </p:cNvSpPr>
          <p:nvPr/>
        </p:nvSpPr>
        <p:spPr bwMode="auto">
          <a:xfrm>
            <a:off x="2159000" y="2674938"/>
            <a:ext cx="152400" cy="250825"/>
          </a:xfrm>
          <a:prstGeom prst="rect">
            <a:avLst/>
          </a:prstGeom>
          <a:noFill/>
          <a:ln w="9525">
            <a:noFill/>
            <a:miter lim="800000"/>
            <a:headEnd/>
            <a:tailEnd/>
          </a:ln>
        </p:spPr>
        <p:txBody>
          <a:bodyPr wrap="none" lIns="0" tIns="0" rIns="0" bIns="0">
            <a:spAutoFit/>
          </a:bodyPr>
          <a:lstStyle/>
          <a:p>
            <a:r>
              <a:rPr lang="en-US" sz="1400" b="1" i="1">
                <a:solidFill>
                  <a:srgbClr val="FFFFFF"/>
                </a:solidFill>
                <a:latin typeface="Arial Black" charset="0"/>
              </a:rPr>
              <a:t>C</a:t>
            </a:r>
            <a:endParaRPr lang="en-US" sz="1800" b="1" i="1">
              <a:latin typeface="Arial" charset="0"/>
            </a:endParaRPr>
          </a:p>
        </p:txBody>
      </p:sp>
      <p:sp>
        <p:nvSpPr>
          <p:cNvPr id="56481" name="Rectangle 161"/>
          <p:cNvSpPr>
            <a:spLocks noChangeArrowheads="1"/>
          </p:cNvSpPr>
          <p:nvPr/>
        </p:nvSpPr>
        <p:spPr bwMode="auto">
          <a:xfrm>
            <a:off x="2159000" y="3903663"/>
            <a:ext cx="152400" cy="250825"/>
          </a:xfrm>
          <a:prstGeom prst="rect">
            <a:avLst/>
          </a:prstGeom>
          <a:noFill/>
          <a:ln w="9525">
            <a:noFill/>
            <a:miter lim="800000"/>
            <a:headEnd/>
            <a:tailEnd/>
          </a:ln>
        </p:spPr>
        <p:txBody>
          <a:bodyPr wrap="none" lIns="0" tIns="0" rIns="0" bIns="0">
            <a:spAutoFit/>
          </a:bodyPr>
          <a:lstStyle/>
          <a:p>
            <a:r>
              <a:rPr lang="en-US" sz="1400" b="1" i="1">
                <a:solidFill>
                  <a:srgbClr val="FFFFFF"/>
                </a:solidFill>
                <a:latin typeface="Arial Black" charset="0"/>
              </a:rPr>
              <a:t>A</a:t>
            </a:r>
            <a:endParaRPr lang="en-US" sz="1800" b="1" i="1">
              <a:latin typeface="Arial" charset="0"/>
            </a:endParaRPr>
          </a:p>
        </p:txBody>
      </p:sp>
      <p:sp>
        <p:nvSpPr>
          <p:cNvPr id="56482" name="Rectangle 162"/>
          <p:cNvSpPr>
            <a:spLocks noChangeArrowheads="1"/>
          </p:cNvSpPr>
          <p:nvPr/>
        </p:nvSpPr>
        <p:spPr bwMode="auto">
          <a:xfrm>
            <a:off x="2152650" y="5129213"/>
            <a:ext cx="161925" cy="250825"/>
          </a:xfrm>
          <a:prstGeom prst="rect">
            <a:avLst/>
          </a:prstGeom>
          <a:noFill/>
          <a:ln w="9525">
            <a:noFill/>
            <a:miter lim="800000"/>
            <a:headEnd/>
            <a:tailEnd/>
          </a:ln>
        </p:spPr>
        <p:txBody>
          <a:bodyPr wrap="none" lIns="0" tIns="0" rIns="0" bIns="0">
            <a:spAutoFit/>
          </a:bodyPr>
          <a:lstStyle/>
          <a:p>
            <a:r>
              <a:rPr lang="en-US" sz="1400" b="1" i="1">
                <a:solidFill>
                  <a:srgbClr val="FFFFFF"/>
                </a:solidFill>
                <a:latin typeface="Arial Black" charset="0"/>
              </a:rPr>
              <a:t>G</a:t>
            </a:r>
            <a:endParaRPr lang="en-US" sz="1800" b="1" i="1">
              <a:latin typeface="Arial" charset="0"/>
            </a:endParaRPr>
          </a:p>
        </p:txBody>
      </p:sp>
      <p:sp>
        <p:nvSpPr>
          <p:cNvPr id="56483" name="AutoShape 163"/>
          <p:cNvSpPr>
            <a:spLocks/>
          </p:cNvSpPr>
          <p:nvPr/>
        </p:nvSpPr>
        <p:spPr bwMode="auto">
          <a:xfrm>
            <a:off x="2849563" y="1139825"/>
            <a:ext cx="95250" cy="303213"/>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4" name="AutoShape 164"/>
          <p:cNvSpPr>
            <a:spLocks/>
          </p:cNvSpPr>
          <p:nvPr/>
        </p:nvSpPr>
        <p:spPr bwMode="auto">
          <a:xfrm>
            <a:off x="2852738" y="1728788"/>
            <a:ext cx="95250" cy="303212"/>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5" name="AutoShape 165"/>
          <p:cNvSpPr>
            <a:spLocks/>
          </p:cNvSpPr>
          <p:nvPr/>
        </p:nvSpPr>
        <p:spPr bwMode="auto">
          <a:xfrm>
            <a:off x="5106988" y="1136650"/>
            <a:ext cx="95250" cy="303213"/>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6" name="AutoShape 166"/>
          <p:cNvSpPr>
            <a:spLocks/>
          </p:cNvSpPr>
          <p:nvPr/>
        </p:nvSpPr>
        <p:spPr bwMode="auto">
          <a:xfrm>
            <a:off x="6248400" y="1139825"/>
            <a:ext cx="95250" cy="303213"/>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7" name="AutoShape 167"/>
          <p:cNvSpPr>
            <a:spLocks/>
          </p:cNvSpPr>
          <p:nvPr/>
        </p:nvSpPr>
        <p:spPr bwMode="auto">
          <a:xfrm>
            <a:off x="5106988" y="2366963"/>
            <a:ext cx="95250" cy="303212"/>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8" name="AutoShape 168"/>
          <p:cNvSpPr>
            <a:spLocks/>
          </p:cNvSpPr>
          <p:nvPr/>
        </p:nvSpPr>
        <p:spPr bwMode="auto">
          <a:xfrm>
            <a:off x="5105400" y="2960688"/>
            <a:ext cx="95250" cy="303212"/>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89" name="AutoShape 169"/>
          <p:cNvSpPr>
            <a:spLocks/>
          </p:cNvSpPr>
          <p:nvPr/>
        </p:nvSpPr>
        <p:spPr bwMode="auto">
          <a:xfrm>
            <a:off x="5105400" y="3598863"/>
            <a:ext cx="95250" cy="303212"/>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0" name="AutoShape 170"/>
          <p:cNvSpPr>
            <a:spLocks/>
          </p:cNvSpPr>
          <p:nvPr/>
        </p:nvSpPr>
        <p:spPr bwMode="auto">
          <a:xfrm>
            <a:off x="6253163" y="3595688"/>
            <a:ext cx="95250" cy="303212"/>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1" name="AutoShape 171"/>
          <p:cNvSpPr>
            <a:spLocks/>
          </p:cNvSpPr>
          <p:nvPr/>
        </p:nvSpPr>
        <p:spPr bwMode="auto">
          <a:xfrm>
            <a:off x="5105400" y="4187825"/>
            <a:ext cx="95250" cy="303213"/>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2" name="AutoShape 172"/>
          <p:cNvSpPr>
            <a:spLocks/>
          </p:cNvSpPr>
          <p:nvPr/>
        </p:nvSpPr>
        <p:spPr bwMode="auto">
          <a:xfrm>
            <a:off x="6253163" y="4187825"/>
            <a:ext cx="95250" cy="303213"/>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3" name="AutoShape 173"/>
          <p:cNvSpPr>
            <a:spLocks/>
          </p:cNvSpPr>
          <p:nvPr/>
        </p:nvSpPr>
        <p:spPr bwMode="auto">
          <a:xfrm>
            <a:off x="3971925" y="1136650"/>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4" name="AutoShape 174"/>
          <p:cNvSpPr>
            <a:spLocks/>
          </p:cNvSpPr>
          <p:nvPr/>
        </p:nvSpPr>
        <p:spPr bwMode="auto">
          <a:xfrm>
            <a:off x="2844800" y="2368550"/>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5" name="AutoShape 175"/>
          <p:cNvSpPr>
            <a:spLocks/>
          </p:cNvSpPr>
          <p:nvPr/>
        </p:nvSpPr>
        <p:spPr bwMode="auto">
          <a:xfrm>
            <a:off x="3971925" y="2368550"/>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6" name="AutoShape 176"/>
          <p:cNvSpPr>
            <a:spLocks/>
          </p:cNvSpPr>
          <p:nvPr/>
        </p:nvSpPr>
        <p:spPr bwMode="auto">
          <a:xfrm>
            <a:off x="6242050" y="2368550"/>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7" name="AutoShape 177"/>
          <p:cNvSpPr>
            <a:spLocks/>
          </p:cNvSpPr>
          <p:nvPr/>
        </p:nvSpPr>
        <p:spPr bwMode="auto">
          <a:xfrm>
            <a:off x="3971925" y="3605213"/>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8" name="AutoShape 178"/>
          <p:cNvSpPr>
            <a:spLocks/>
          </p:cNvSpPr>
          <p:nvPr/>
        </p:nvSpPr>
        <p:spPr bwMode="auto">
          <a:xfrm>
            <a:off x="2843213" y="3597275"/>
            <a:ext cx="103187" cy="5873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499" name="AutoShape 179"/>
          <p:cNvSpPr>
            <a:spLocks/>
          </p:cNvSpPr>
          <p:nvPr/>
        </p:nvSpPr>
        <p:spPr bwMode="auto">
          <a:xfrm>
            <a:off x="2844800" y="4829175"/>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500" name="AutoShape 180"/>
          <p:cNvSpPr>
            <a:spLocks/>
          </p:cNvSpPr>
          <p:nvPr/>
        </p:nvSpPr>
        <p:spPr bwMode="auto">
          <a:xfrm>
            <a:off x="3971925" y="4829175"/>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501" name="AutoShape 181"/>
          <p:cNvSpPr>
            <a:spLocks/>
          </p:cNvSpPr>
          <p:nvPr/>
        </p:nvSpPr>
        <p:spPr bwMode="auto">
          <a:xfrm>
            <a:off x="5102225" y="4832350"/>
            <a:ext cx="103188" cy="2952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502" name="AutoShape 182"/>
          <p:cNvSpPr>
            <a:spLocks/>
          </p:cNvSpPr>
          <p:nvPr/>
        </p:nvSpPr>
        <p:spPr bwMode="auto">
          <a:xfrm>
            <a:off x="5097463" y="5424488"/>
            <a:ext cx="103187" cy="295275"/>
          </a:xfrm>
          <a:prstGeom prst="rightBracket">
            <a:avLst>
              <a:gd name="adj" fmla="val 0"/>
            </a:avLst>
          </a:prstGeom>
          <a:noFill/>
          <a:ln w="9525">
            <a:solidFill>
              <a:schemeClr val="tx1"/>
            </a:solidFill>
            <a:round/>
            <a:headEnd/>
            <a:tailEnd/>
          </a:ln>
          <a:effectLst/>
        </p:spPr>
        <p:txBody>
          <a:bodyPr wrap="none" anchor="ctr"/>
          <a:lstStyle/>
          <a:p>
            <a:endParaRPr lang="en-US"/>
          </a:p>
        </p:txBody>
      </p:sp>
      <p:sp>
        <p:nvSpPr>
          <p:cNvPr id="56503" name="AutoShape 183"/>
          <p:cNvSpPr>
            <a:spLocks/>
          </p:cNvSpPr>
          <p:nvPr/>
        </p:nvSpPr>
        <p:spPr bwMode="auto">
          <a:xfrm>
            <a:off x="6242050" y="4829175"/>
            <a:ext cx="103188" cy="892175"/>
          </a:xfrm>
          <a:prstGeom prst="rightBracket">
            <a:avLst>
              <a:gd name="adj" fmla="val 0"/>
            </a:avLst>
          </a:prstGeom>
          <a:noFill/>
          <a:ln w="9525">
            <a:solidFill>
              <a:schemeClr val="tx1"/>
            </a:solidFill>
            <a:round/>
            <a:headEnd/>
            <a:tailEnd/>
          </a:ln>
          <a:effectLst/>
        </p:spPr>
        <p:txBody>
          <a:bodyPr wrap="none" anchor="ct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152401" y="838200"/>
            <a:ext cx="8535988" cy="6019799"/>
          </a:xfrm>
        </p:spPr>
        <p:txBody>
          <a:bodyPr/>
          <a:lstStyle/>
          <a:p>
            <a:pPr>
              <a:buNone/>
            </a:pPr>
            <a:r>
              <a:rPr lang="en-US" dirty="0" smtClean="0"/>
              <a:t>1. Find the proper gene for the proper polypeptide among the 23 pairs of genetic material on DNA </a:t>
            </a:r>
            <a:r>
              <a:rPr lang="en-US" dirty="0" smtClean="0">
                <a:solidFill>
                  <a:srgbClr val="FF0000"/>
                </a:solidFill>
              </a:rPr>
              <a:t>(action occurring in the cell nucleus)</a:t>
            </a:r>
          </a:p>
          <a:p>
            <a:pPr>
              <a:buNone/>
            </a:pPr>
            <a:r>
              <a:rPr lang="en-US" dirty="0" smtClean="0"/>
              <a:t>2. Read the gene’s (DNA) reading frame using the enzyme RNA polymerase – thus making an RNA (mRNA) copy of the DNA – since the action is one nucleotide language (DNA) being copied to another nucleotide language (it is transcription) – like recopying your class notes</a:t>
            </a:r>
          </a:p>
          <a:p>
            <a:pPr>
              <a:buNone/>
            </a:pPr>
            <a:r>
              <a:rPr lang="en-US" dirty="0" smtClean="0">
                <a:solidFill>
                  <a:srgbClr val="FF0000"/>
                </a:solidFill>
              </a:rPr>
              <a:t>(this action is also occurring in the cell nucleus)</a:t>
            </a:r>
            <a:endParaRPr lang="en-US"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52400"/>
            <a:ext cx="8226425" cy="719138"/>
          </a:xfrm>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152400" y="914401"/>
            <a:ext cx="8839199" cy="5397500"/>
          </a:xfrm>
        </p:spPr>
        <p:txBody>
          <a:bodyPr/>
          <a:lstStyle/>
          <a:p>
            <a:r>
              <a:rPr lang="en-US" dirty="0" smtClean="0"/>
              <a:t>3. </a:t>
            </a:r>
            <a:r>
              <a:rPr lang="en-US" b="1" dirty="0" smtClean="0"/>
              <a:t>RNA modifications </a:t>
            </a:r>
            <a:r>
              <a:rPr lang="en-US" dirty="0" smtClean="0"/>
              <a:t>– the newly formed RNA is termed </a:t>
            </a:r>
            <a:r>
              <a:rPr lang="en-US" i="1" dirty="0" smtClean="0"/>
              <a:t>pre-mRNA</a:t>
            </a:r>
            <a:r>
              <a:rPr lang="en-US" dirty="0" smtClean="0"/>
              <a:t> in that it must be modified in two ways (1) certain regions in the RNA must be cut out </a:t>
            </a:r>
            <a:r>
              <a:rPr lang="en-US" dirty="0" smtClean="0">
                <a:solidFill>
                  <a:srgbClr val="FF0000"/>
                </a:solidFill>
              </a:rPr>
              <a:t>(splicing) </a:t>
            </a:r>
            <a:r>
              <a:rPr lang="en-US" dirty="0" smtClean="0"/>
              <a:t>and (2) some </a:t>
            </a:r>
            <a:r>
              <a:rPr lang="en-US" dirty="0" smtClean="0">
                <a:solidFill>
                  <a:srgbClr val="FF0000"/>
                </a:solidFill>
              </a:rPr>
              <a:t>capping nucleotides </a:t>
            </a:r>
            <a:r>
              <a:rPr lang="en-US" dirty="0" smtClean="0"/>
              <a:t>must be enzymatically attached to the end of the mRNA message.</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Splicing</a:t>
            </a:r>
            <a:endParaRPr lang="en-US" dirty="0"/>
          </a:p>
        </p:txBody>
      </p:sp>
      <p:sp>
        <p:nvSpPr>
          <p:cNvPr id="3" name="Content Placeholder 2"/>
          <p:cNvSpPr>
            <a:spLocks noGrp="1"/>
          </p:cNvSpPr>
          <p:nvPr>
            <p:ph idx="1"/>
          </p:nvPr>
        </p:nvSpPr>
        <p:spPr>
          <a:xfrm>
            <a:off x="0" y="762000"/>
            <a:ext cx="8991599" cy="5867399"/>
          </a:xfrm>
        </p:spPr>
        <p:txBody>
          <a:bodyPr/>
          <a:lstStyle/>
          <a:p>
            <a:r>
              <a:rPr lang="en-US" dirty="0" smtClean="0"/>
              <a:t>Splicing - The newly formed mRNA has some intentionally added nucleotides over and above those needed.  These nucleotides are in the middle of the mRNA message. These extra nucleotides are called </a:t>
            </a:r>
            <a:r>
              <a:rPr lang="en-US" b="1" dirty="0" smtClean="0">
                <a:solidFill>
                  <a:srgbClr val="FF0000"/>
                </a:solidFill>
              </a:rPr>
              <a:t>introns</a:t>
            </a:r>
            <a:r>
              <a:rPr lang="en-US" dirty="0" smtClean="0"/>
              <a:t> (intervening regions). The needed nucleotides are called </a:t>
            </a:r>
            <a:r>
              <a:rPr lang="en-US" b="1" dirty="0" smtClean="0">
                <a:solidFill>
                  <a:srgbClr val="FF0000"/>
                </a:solidFill>
              </a:rPr>
              <a:t>exons</a:t>
            </a:r>
            <a:r>
              <a:rPr lang="en-US" dirty="0" smtClean="0"/>
              <a:t> (expressible regions).  The introns must be cut out (spliced) and the exons rejoined together. This action happens in the cell nucleus.  The messenger RNA cannot normally exit the cell nucleus unless it has been properly spliced</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8226425" cy="457200"/>
          </a:xfrm>
        </p:spPr>
        <p:txBody>
          <a:bodyPr/>
          <a:lstStyle/>
          <a:p>
            <a:r>
              <a:rPr lang="en-US" dirty="0" smtClean="0"/>
              <a:t>Capping</a:t>
            </a:r>
            <a:endParaRPr lang="en-US" dirty="0"/>
          </a:p>
        </p:txBody>
      </p:sp>
      <p:sp>
        <p:nvSpPr>
          <p:cNvPr id="3" name="Content Placeholder 2"/>
          <p:cNvSpPr>
            <a:spLocks noGrp="1"/>
          </p:cNvSpPr>
          <p:nvPr>
            <p:ph idx="1"/>
          </p:nvPr>
        </p:nvSpPr>
        <p:spPr>
          <a:xfrm>
            <a:off x="0" y="685800"/>
            <a:ext cx="8991599" cy="6019800"/>
          </a:xfrm>
        </p:spPr>
        <p:txBody>
          <a:bodyPr/>
          <a:lstStyle/>
          <a:p>
            <a:pPr>
              <a:lnSpc>
                <a:spcPct val="90000"/>
              </a:lnSpc>
            </a:pPr>
            <a:r>
              <a:rPr lang="en-US" dirty="0"/>
              <a:t>Each end of a pre-mRNA molecule is modified in a particular way:</a:t>
            </a:r>
            <a:endParaRPr lang="en-US" dirty="0" smtClean="0"/>
          </a:p>
          <a:p>
            <a:pPr lvl="1">
              <a:lnSpc>
                <a:spcPct val="90000"/>
              </a:lnSpc>
            </a:pPr>
            <a:r>
              <a:rPr lang="en-US" dirty="0" smtClean="0"/>
              <a:t>The 5</a:t>
            </a:r>
            <a:r>
              <a:rPr lang="en-US" dirty="0" smtClean="0">
                <a:latin typeface="Symbol" pitchFamily="18" charset="2"/>
                <a:sym typeface="Symbol" pitchFamily="18" charset="2"/>
              </a:rPr>
              <a:t></a:t>
            </a:r>
            <a:r>
              <a:rPr lang="en-US" dirty="0" smtClean="0"/>
              <a:t> end receives a modified nucleotide </a:t>
            </a:r>
            <a:r>
              <a:rPr lang="en-US" b="1" dirty="0" smtClean="0"/>
              <a:t>5</a:t>
            </a:r>
            <a:r>
              <a:rPr lang="en-US" b="1" dirty="0" smtClean="0">
                <a:latin typeface="Symbol" pitchFamily="18" charset="2"/>
                <a:sym typeface="Symbol" pitchFamily="18" charset="2"/>
              </a:rPr>
              <a:t></a:t>
            </a:r>
            <a:r>
              <a:rPr lang="en-US" b="1" dirty="0" smtClean="0"/>
              <a:t> cap</a:t>
            </a:r>
          </a:p>
          <a:p>
            <a:pPr lvl="1">
              <a:lnSpc>
                <a:spcPct val="90000"/>
              </a:lnSpc>
            </a:pPr>
            <a:r>
              <a:rPr lang="en-US" dirty="0" smtClean="0"/>
              <a:t>The 3</a:t>
            </a:r>
            <a:r>
              <a:rPr lang="en-US" dirty="0" smtClean="0">
                <a:latin typeface="Symbol" pitchFamily="18" charset="2"/>
                <a:sym typeface="Symbol" pitchFamily="18" charset="2"/>
              </a:rPr>
              <a:t></a:t>
            </a:r>
            <a:r>
              <a:rPr lang="en-US" dirty="0" smtClean="0"/>
              <a:t> end gets a </a:t>
            </a:r>
            <a:r>
              <a:rPr lang="en-US" b="1" dirty="0" smtClean="0"/>
              <a:t>poly-A tail</a:t>
            </a:r>
          </a:p>
          <a:p>
            <a:pPr>
              <a:lnSpc>
                <a:spcPct val="90000"/>
              </a:lnSpc>
            </a:pPr>
            <a:r>
              <a:rPr lang="en-US" dirty="0"/>
              <a:t>These modifications share several functions:</a:t>
            </a:r>
          </a:p>
          <a:p>
            <a:pPr lvl="1">
              <a:lnSpc>
                <a:spcPct val="90000"/>
              </a:lnSpc>
            </a:pPr>
            <a:r>
              <a:rPr lang="en-US" dirty="0" smtClean="0"/>
              <a:t>They seem to facilitate the export of mRNA from the nucleus </a:t>
            </a:r>
          </a:p>
          <a:p>
            <a:pPr lvl="1">
              <a:lnSpc>
                <a:spcPct val="90000"/>
              </a:lnSpc>
            </a:pPr>
            <a:r>
              <a:rPr lang="en-US" dirty="0" smtClean="0"/>
              <a:t>They protect mRNA from hydrolytic enzymes in the cytoplasm when it transports there</a:t>
            </a:r>
          </a:p>
          <a:p>
            <a:pPr lvl="1">
              <a:lnSpc>
                <a:spcPct val="90000"/>
              </a:lnSpc>
            </a:pPr>
            <a:r>
              <a:rPr lang="en-US" dirty="0" smtClean="0"/>
              <a:t>They help ribosomes attach to the 5</a:t>
            </a:r>
            <a:r>
              <a:rPr lang="en-US" dirty="0" smtClean="0">
                <a:latin typeface="Symbol" pitchFamily="18" charset="2"/>
                <a:sym typeface="Symbol" pitchFamily="18" charset="2"/>
              </a:rPr>
              <a:t></a:t>
            </a:r>
            <a:r>
              <a:rPr lang="en-US" dirty="0" smtClean="0"/>
              <a:t> end of the properly modified mRNA in the cytoplasm after export from the nucleus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460375" y="1066801"/>
            <a:ext cx="8228013" cy="5245100"/>
          </a:xfrm>
        </p:spPr>
        <p:txBody>
          <a:bodyPr/>
          <a:lstStyle/>
          <a:p>
            <a:r>
              <a:rPr lang="en-US" dirty="0" smtClean="0"/>
              <a:t>4. Once the modifications of the mRNA are completed the mRNA can exit the nucleus and enter the cytoplasm. Chaperone proteins help take the mRNA to the small subunit of a ribosome.  The 5’ cap assists the mRNA to attach to the small subunit of the ribosome.</a:t>
            </a:r>
          </a:p>
          <a:p>
            <a:r>
              <a:rPr lang="en-US" dirty="0" smtClean="0"/>
              <a:t>5. The small subunit of the ribosome acts as a construction table for the newly forming polypeptide to be made.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8226425" cy="533400"/>
          </a:xfrm>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6. The small subunit of the ribosome slides underneath the m-RNA from the 5’ to 3’ direction. This small subunit is acting like a reader – moving underneath the various nitrogenous bases in an orderly manner. Eventually it will reach codons – regions that code for amino acids.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br>
              <a:rPr lang="en-US" dirty="0" smtClean="0"/>
            </a:br>
            <a:r>
              <a:rPr lang="en-US" dirty="0" smtClean="0"/>
              <a:t/>
            </a:r>
            <a:br>
              <a:rPr lang="en-US" dirty="0" smtClean="0"/>
            </a:br>
            <a:r>
              <a:rPr lang="en-US" dirty="0" smtClean="0">
                <a:solidFill>
                  <a:schemeClr val="tx1"/>
                </a:solidFill>
              </a:rPr>
              <a:t>Translation step – converting nucleotide language into protein/amino acid language</a:t>
            </a:r>
            <a:endParaRPr lang="en-US" dirty="0">
              <a:solidFill>
                <a:schemeClr val="tx1"/>
              </a:solidFill>
            </a:endParaRPr>
          </a:p>
        </p:txBody>
      </p:sp>
      <p:sp>
        <p:nvSpPr>
          <p:cNvPr id="3" name="Content Placeholder 2"/>
          <p:cNvSpPr>
            <a:spLocks noGrp="1"/>
          </p:cNvSpPr>
          <p:nvPr>
            <p:ph idx="1"/>
          </p:nvPr>
        </p:nvSpPr>
        <p:spPr>
          <a:xfrm>
            <a:off x="460375" y="2362200"/>
            <a:ext cx="8228013" cy="3949700"/>
          </a:xfrm>
        </p:spPr>
        <p:txBody>
          <a:bodyPr/>
          <a:lstStyle/>
          <a:p>
            <a:r>
              <a:rPr lang="en-US" dirty="0" smtClean="0"/>
              <a:t>7. Eventually the small subunit will slide underneath a codon known as the start codon (AUG). This codon says begin making the polypeptide (</a:t>
            </a:r>
            <a:r>
              <a:rPr lang="en-US" dirty="0" smtClean="0">
                <a:solidFill>
                  <a:srgbClr val="C00000"/>
                </a:solidFill>
              </a:rPr>
              <a:t>translation</a:t>
            </a:r>
            <a:r>
              <a:rPr lang="en-US" dirty="0" smtClean="0"/>
              <a:t>).  It codes for the amino acid Methionine.  Thus methionine is placed at the beginning of every polypeptide – but it is removed later if the particular polypeptide does not desire methionine as the first amino acid.</a:t>
            </a:r>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Methionine Placement</a:t>
            </a:r>
            <a:endParaRPr lang="en-US" dirty="0"/>
          </a:p>
        </p:txBody>
      </p:sp>
      <p:sp>
        <p:nvSpPr>
          <p:cNvPr id="3" name="Content Placeholder 2"/>
          <p:cNvSpPr>
            <a:spLocks noGrp="1"/>
          </p:cNvSpPr>
          <p:nvPr>
            <p:ph idx="1"/>
          </p:nvPr>
        </p:nvSpPr>
        <p:spPr>
          <a:xfrm>
            <a:off x="0" y="838200"/>
            <a:ext cx="8915399" cy="5791199"/>
          </a:xfrm>
        </p:spPr>
        <p:txBody>
          <a:bodyPr/>
          <a:lstStyle/>
          <a:p>
            <a:r>
              <a:rPr lang="en-US" dirty="0" smtClean="0"/>
              <a:t>The job of bringing amino acids (like methionine) to the mRNA and ribosome is the responsibility of tRNA – known as transfer RNA.  It is called that because it transfers amino acids to the construction site (mRNA and ribosome). </a:t>
            </a:r>
          </a:p>
          <a:p>
            <a:r>
              <a:rPr lang="en-US" dirty="0" smtClean="0"/>
              <a:t>Molecules </a:t>
            </a:r>
            <a:r>
              <a:rPr lang="en-US" dirty="0"/>
              <a:t>of tRNA are not identical:</a:t>
            </a:r>
          </a:p>
          <a:p>
            <a:pPr lvl="1"/>
            <a:r>
              <a:rPr lang="en-US" dirty="0" smtClean="0"/>
              <a:t>Each carries a specific amino acid on one end (20 different naturally occurring amino acids)</a:t>
            </a:r>
          </a:p>
          <a:p>
            <a:pPr lvl="1"/>
            <a:r>
              <a:rPr lang="en-US" dirty="0" smtClean="0"/>
              <a:t>Each has an </a:t>
            </a:r>
            <a:r>
              <a:rPr lang="en-US" b="1" dirty="0" smtClean="0"/>
              <a:t>anticodon </a:t>
            </a:r>
            <a:r>
              <a:rPr lang="en-US" dirty="0" smtClean="0"/>
              <a:t>on the other end; the anticodon base-pairs with a complementary codon on mRNA</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228600" y="838200"/>
            <a:ext cx="8915399" cy="5714999"/>
          </a:xfrm>
        </p:spPr>
        <p:txBody>
          <a:bodyPr/>
          <a:lstStyle/>
          <a:p>
            <a:r>
              <a:rPr lang="en-US" dirty="0" smtClean="0"/>
              <a:t>8. Immediately after the first amino acid (methionine) is attached to the mRNA which is attached to the small subunit of the ribosome. The large subunit attaches to the small subunit.  Thus now there is a ribosome complex attached to the messenger RNA.</a:t>
            </a:r>
          </a:p>
          <a:p>
            <a:r>
              <a:rPr lang="en-US" dirty="0" smtClean="0"/>
              <a:t>9. The large unit has three sites (grooves) in it. A new amino acid entrance site – termed the A site.  A site for the polypeptide that is be assembled – termed a P site and a site for the exit of the tRNA that brought in the last amino acid before the recent one.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0" y="914400"/>
            <a:ext cx="8991599" cy="5714999"/>
          </a:xfrm>
        </p:spPr>
        <p:txBody>
          <a:bodyPr/>
          <a:lstStyle/>
          <a:p>
            <a:r>
              <a:rPr lang="en-US" dirty="0" smtClean="0"/>
              <a:t>10.  The new tRNA brings in a new amino acid dictated by the next mRNA codon. It sits in the A site (site for new tRNA entrants).  Enzymes in the large subunit of the ribosome cause the new amino acid to join to the already existing polypeptide (which was in the P site). The new tRNA that brought in the new amino acid now holds the entire polypeptide. Since it now holds the entire polypeptide it sits now occupies the P (polypeptide) site. The old t-RNA that occupied the P site is now holding on to nothing and moves to the E site to be ejected (it exits).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152400" y="762001"/>
            <a:ext cx="8991599" cy="5549900"/>
          </a:xfrm>
        </p:spPr>
        <p:txBody>
          <a:bodyPr/>
          <a:lstStyle/>
          <a:p>
            <a:r>
              <a:rPr lang="en-US" dirty="0" smtClean="0"/>
              <a:t>11.  This process continues elongating the newly forming polypeptide – until the ribosome complex slides underneath codons known as </a:t>
            </a:r>
            <a:r>
              <a:rPr lang="en-US" b="1" dirty="0" smtClean="0"/>
              <a:t>termination codons</a:t>
            </a:r>
            <a:r>
              <a:rPr lang="en-US" dirty="0" smtClean="0"/>
              <a:t>.  These codons cause a release factor to be introduced – freeing up the polypeptide. </a:t>
            </a:r>
          </a:p>
          <a:p>
            <a:r>
              <a:rPr lang="en-US" dirty="0" smtClean="0"/>
              <a:t>12. Instead of one polypeptide being made at one time – several are made. How? Once a ribosome has attached to mRNA and started its process of polypeptide synthesis- another ribosome jumps on behind that one and does the same thing – then another and another.  This is termed a polysome.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8154988"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3.34</a:t>
            </a:r>
          </a:p>
        </p:txBody>
      </p:sp>
      <p:pic>
        <p:nvPicPr>
          <p:cNvPr id="44039" name="Picture 7"/>
          <p:cNvPicPr>
            <a:picLocks noChangeAspect="1" noChangeArrowheads="1"/>
          </p:cNvPicPr>
          <p:nvPr/>
        </p:nvPicPr>
        <p:blipFill>
          <a:blip r:embed="rId2" cstate="print"/>
          <a:srcRect l="14812" r="15834"/>
          <a:stretch>
            <a:fillRect/>
          </a:stretch>
        </p:blipFill>
        <p:spPr bwMode="auto">
          <a:xfrm>
            <a:off x="1674813" y="644525"/>
            <a:ext cx="5708650" cy="5900738"/>
          </a:xfrm>
          <a:prstGeom prst="rect">
            <a:avLst/>
          </a:prstGeom>
          <a:noFill/>
        </p:spPr>
      </p:pic>
      <p:sp>
        <p:nvSpPr>
          <p:cNvPr id="44040" name="Freeform 8"/>
          <p:cNvSpPr>
            <a:spLocks/>
          </p:cNvSpPr>
          <p:nvPr/>
        </p:nvSpPr>
        <p:spPr bwMode="auto">
          <a:xfrm>
            <a:off x="4949825" y="739775"/>
            <a:ext cx="1466850" cy="447675"/>
          </a:xfrm>
          <a:custGeom>
            <a:avLst/>
            <a:gdLst/>
            <a:ahLst/>
            <a:cxnLst>
              <a:cxn ang="0">
                <a:pos x="924" y="0"/>
              </a:cxn>
              <a:cxn ang="0">
                <a:pos x="808" y="0"/>
              </a:cxn>
              <a:cxn ang="0">
                <a:pos x="0" y="282"/>
              </a:cxn>
            </a:cxnLst>
            <a:rect l="0" t="0" r="r" b="b"/>
            <a:pathLst>
              <a:path w="924" h="282">
                <a:moveTo>
                  <a:pt x="924" y="0"/>
                </a:moveTo>
                <a:lnTo>
                  <a:pt x="808" y="0"/>
                </a:lnTo>
                <a:lnTo>
                  <a:pt x="0" y="282"/>
                </a:lnTo>
              </a:path>
            </a:pathLst>
          </a:custGeom>
          <a:noFill/>
          <a:ln w="15875">
            <a:solidFill>
              <a:srgbClr val="231F20"/>
            </a:solidFill>
            <a:prstDash val="solid"/>
            <a:round/>
            <a:headEnd/>
            <a:tailEnd/>
          </a:ln>
        </p:spPr>
        <p:txBody>
          <a:bodyPr/>
          <a:lstStyle/>
          <a:p>
            <a:endParaRPr lang="en-US" dirty="0"/>
          </a:p>
        </p:txBody>
      </p:sp>
      <p:sp>
        <p:nvSpPr>
          <p:cNvPr id="44041" name="Freeform 9"/>
          <p:cNvSpPr>
            <a:spLocks/>
          </p:cNvSpPr>
          <p:nvPr/>
        </p:nvSpPr>
        <p:spPr bwMode="auto">
          <a:xfrm>
            <a:off x="4867275" y="4551363"/>
            <a:ext cx="266700" cy="212725"/>
          </a:xfrm>
          <a:custGeom>
            <a:avLst/>
            <a:gdLst/>
            <a:ahLst/>
            <a:cxnLst>
              <a:cxn ang="0">
                <a:pos x="168" y="0"/>
              </a:cxn>
              <a:cxn ang="0">
                <a:pos x="110" y="0"/>
              </a:cxn>
              <a:cxn ang="0">
                <a:pos x="0" y="134"/>
              </a:cxn>
            </a:cxnLst>
            <a:rect l="0" t="0" r="r" b="b"/>
            <a:pathLst>
              <a:path w="168" h="134">
                <a:moveTo>
                  <a:pt x="168" y="0"/>
                </a:moveTo>
                <a:lnTo>
                  <a:pt x="110" y="0"/>
                </a:lnTo>
                <a:lnTo>
                  <a:pt x="0" y="134"/>
                </a:lnTo>
              </a:path>
            </a:pathLst>
          </a:custGeom>
          <a:noFill/>
          <a:ln w="15875">
            <a:solidFill>
              <a:srgbClr val="231F20"/>
            </a:solidFill>
            <a:prstDash val="solid"/>
            <a:round/>
            <a:headEnd/>
            <a:tailEnd/>
          </a:ln>
        </p:spPr>
        <p:txBody>
          <a:bodyPr/>
          <a:lstStyle/>
          <a:p>
            <a:endParaRPr lang="en-US" dirty="0"/>
          </a:p>
        </p:txBody>
      </p:sp>
      <p:sp>
        <p:nvSpPr>
          <p:cNvPr id="44042" name="Freeform 10"/>
          <p:cNvSpPr>
            <a:spLocks/>
          </p:cNvSpPr>
          <p:nvPr/>
        </p:nvSpPr>
        <p:spPr bwMode="auto">
          <a:xfrm>
            <a:off x="3951288" y="5262563"/>
            <a:ext cx="292100" cy="98425"/>
          </a:xfrm>
          <a:custGeom>
            <a:avLst/>
            <a:gdLst/>
            <a:ahLst/>
            <a:cxnLst>
              <a:cxn ang="0">
                <a:pos x="0" y="0"/>
              </a:cxn>
              <a:cxn ang="0">
                <a:pos x="118" y="0"/>
              </a:cxn>
              <a:cxn ang="0">
                <a:pos x="184" y="62"/>
              </a:cxn>
            </a:cxnLst>
            <a:rect l="0" t="0" r="r" b="b"/>
            <a:pathLst>
              <a:path w="184" h="62">
                <a:moveTo>
                  <a:pt x="0" y="0"/>
                </a:moveTo>
                <a:lnTo>
                  <a:pt x="118" y="0"/>
                </a:lnTo>
                <a:lnTo>
                  <a:pt x="184" y="62"/>
                </a:lnTo>
              </a:path>
            </a:pathLst>
          </a:custGeom>
          <a:noFill/>
          <a:ln w="15875">
            <a:solidFill>
              <a:srgbClr val="231F20"/>
            </a:solidFill>
            <a:prstDash val="solid"/>
            <a:round/>
            <a:headEnd/>
            <a:tailEnd/>
          </a:ln>
        </p:spPr>
        <p:txBody>
          <a:bodyPr/>
          <a:lstStyle/>
          <a:p>
            <a:endParaRPr lang="en-US" dirty="0"/>
          </a:p>
        </p:txBody>
      </p:sp>
      <p:sp>
        <p:nvSpPr>
          <p:cNvPr id="44043" name="Freeform 11"/>
          <p:cNvSpPr>
            <a:spLocks/>
          </p:cNvSpPr>
          <p:nvPr/>
        </p:nvSpPr>
        <p:spPr bwMode="auto">
          <a:xfrm>
            <a:off x="4867275" y="3562350"/>
            <a:ext cx="1212850" cy="531813"/>
          </a:xfrm>
          <a:custGeom>
            <a:avLst/>
            <a:gdLst/>
            <a:ahLst/>
            <a:cxnLst>
              <a:cxn ang="0">
                <a:pos x="636" y="0"/>
              </a:cxn>
              <a:cxn ang="0">
                <a:pos x="764" y="309"/>
              </a:cxn>
              <a:cxn ang="0">
                <a:pos x="0" y="335"/>
              </a:cxn>
            </a:cxnLst>
            <a:rect l="0" t="0" r="r" b="b"/>
            <a:pathLst>
              <a:path w="764" h="335">
                <a:moveTo>
                  <a:pt x="636" y="0"/>
                </a:moveTo>
                <a:lnTo>
                  <a:pt x="764" y="309"/>
                </a:lnTo>
                <a:lnTo>
                  <a:pt x="0" y="335"/>
                </a:lnTo>
              </a:path>
            </a:pathLst>
          </a:custGeom>
          <a:noFill/>
          <a:ln w="15875">
            <a:solidFill>
              <a:srgbClr val="231F20"/>
            </a:solidFill>
            <a:prstDash val="solid"/>
            <a:round/>
            <a:headEnd/>
            <a:tailEnd/>
          </a:ln>
        </p:spPr>
        <p:txBody>
          <a:bodyPr/>
          <a:lstStyle/>
          <a:p>
            <a:endParaRPr lang="en-US" dirty="0"/>
          </a:p>
        </p:txBody>
      </p:sp>
      <p:sp>
        <p:nvSpPr>
          <p:cNvPr id="44044" name="Rectangle 12"/>
          <p:cNvSpPr>
            <a:spLocks noChangeArrowheads="1"/>
          </p:cNvSpPr>
          <p:nvPr/>
        </p:nvSpPr>
        <p:spPr bwMode="auto">
          <a:xfrm>
            <a:off x="2563813" y="1958975"/>
            <a:ext cx="1765300" cy="295275"/>
          </a:xfrm>
          <a:prstGeom prst="rect">
            <a:avLst/>
          </a:prstGeom>
          <a:solidFill>
            <a:srgbClr val="FFEEBD"/>
          </a:solidFill>
          <a:ln w="6350">
            <a:solidFill>
              <a:srgbClr val="FFEEBD"/>
            </a:solidFill>
            <a:miter lim="800000"/>
            <a:headEnd/>
            <a:tailEnd/>
          </a:ln>
        </p:spPr>
        <p:txBody>
          <a:bodyPr/>
          <a:lstStyle/>
          <a:p>
            <a:endParaRPr lang="en-US" dirty="0"/>
          </a:p>
        </p:txBody>
      </p:sp>
      <p:sp>
        <p:nvSpPr>
          <p:cNvPr id="44045" name="Rectangle 13"/>
          <p:cNvSpPr>
            <a:spLocks noChangeArrowheads="1"/>
          </p:cNvSpPr>
          <p:nvPr/>
        </p:nvSpPr>
        <p:spPr bwMode="auto">
          <a:xfrm>
            <a:off x="2081213" y="4646613"/>
            <a:ext cx="1504950" cy="266700"/>
          </a:xfrm>
          <a:prstGeom prst="rect">
            <a:avLst/>
          </a:prstGeom>
          <a:solidFill>
            <a:srgbClr val="FFEEBD"/>
          </a:solidFill>
          <a:ln w="6350">
            <a:solidFill>
              <a:srgbClr val="FFEEBD"/>
            </a:solidFill>
            <a:miter lim="800000"/>
            <a:headEnd/>
            <a:tailEnd/>
          </a:ln>
        </p:spPr>
        <p:txBody>
          <a:bodyPr/>
          <a:lstStyle/>
          <a:p>
            <a:endParaRPr lang="en-US" dirty="0"/>
          </a:p>
        </p:txBody>
      </p:sp>
      <p:sp>
        <p:nvSpPr>
          <p:cNvPr id="44046" name="Rectangle 14"/>
          <p:cNvSpPr>
            <a:spLocks noChangeArrowheads="1"/>
          </p:cNvSpPr>
          <p:nvPr/>
        </p:nvSpPr>
        <p:spPr bwMode="auto">
          <a:xfrm>
            <a:off x="6127750" y="3932238"/>
            <a:ext cx="8382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Nuclear</a:t>
            </a:r>
          </a:p>
          <a:p>
            <a:r>
              <a:rPr lang="en-US" sz="1800" b="1" dirty="0">
                <a:solidFill>
                  <a:srgbClr val="231F20"/>
                </a:solidFill>
                <a:latin typeface="Arial" charset="0"/>
              </a:rPr>
              <a:t>pores</a:t>
            </a:r>
            <a:endParaRPr lang="en-US" sz="1800" b="1" dirty="0">
              <a:latin typeface="Arial" charset="0"/>
            </a:endParaRPr>
          </a:p>
        </p:txBody>
      </p:sp>
      <p:sp>
        <p:nvSpPr>
          <p:cNvPr id="44047" name="Rectangle 15"/>
          <p:cNvSpPr>
            <a:spLocks noChangeArrowheads="1"/>
          </p:cNvSpPr>
          <p:nvPr/>
        </p:nvSpPr>
        <p:spPr bwMode="auto">
          <a:xfrm>
            <a:off x="3390900" y="3573463"/>
            <a:ext cx="6985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mRNA</a:t>
            </a:r>
            <a:endParaRPr lang="en-US" sz="1800" b="1" dirty="0">
              <a:latin typeface="Arial" charset="0"/>
            </a:endParaRPr>
          </a:p>
        </p:txBody>
      </p:sp>
      <p:sp>
        <p:nvSpPr>
          <p:cNvPr id="44048" name="Rectangle 16"/>
          <p:cNvSpPr>
            <a:spLocks noChangeArrowheads="1"/>
          </p:cNvSpPr>
          <p:nvPr/>
        </p:nvSpPr>
        <p:spPr bwMode="auto">
          <a:xfrm>
            <a:off x="4946650" y="2792413"/>
            <a:ext cx="11430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Pre-mRNA</a:t>
            </a:r>
            <a:endParaRPr lang="en-US" sz="1800" b="1" dirty="0">
              <a:latin typeface="Arial" charset="0"/>
            </a:endParaRPr>
          </a:p>
        </p:txBody>
      </p:sp>
      <p:sp>
        <p:nvSpPr>
          <p:cNvPr id="44049" name="Rectangle 17"/>
          <p:cNvSpPr>
            <a:spLocks noChangeArrowheads="1"/>
          </p:cNvSpPr>
          <p:nvPr/>
        </p:nvSpPr>
        <p:spPr bwMode="auto">
          <a:xfrm>
            <a:off x="2476500" y="2744788"/>
            <a:ext cx="2006600" cy="322262"/>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charset="0"/>
              </a:rPr>
              <a:t>RNA Processing</a:t>
            </a:r>
            <a:endParaRPr lang="en-US" sz="1800" dirty="0">
              <a:latin typeface="Arial" charset="0"/>
            </a:endParaRPr>
          </a:p>
        </p:txBody>
      </p:sp>
      <p:sp>
        <p:nvSpPr>
          <p:cNvPr id="44050" name="Rectangle 18"/>
          <p:cNvSpPr>
            <a:spLocks noChangeArrowheads="1"/>
          </p:cNvSpPr>
          <p:nvPr/>
        </p:nvSpPr>
        <p:spPr bwMode="auto">
          <a:xfrm>
            <a:off x="2616200" y="1922463"/>
            <a:ext cx="1676400" cy="322262"/>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charset="0"/>
              </a:rPr>
              <a:t>Transcription</a:t>
            </a:r>
            <a:endParaRPr lang="en-US" sz="1800" dirty="0">
              <a:latin typeface="Arial" charset="0"/>
            </a:endParaRPr>
          </a:p>
        </p:txBody>
      </p:sp>
      <p:sp>
        <p:nvSpPr>
          <p:cNvPr id="44051" name="Rectangle 19"/>
          <p:cNvSpPr>
            <a:spLocks noChangeArrowheads="1"/>
          </p:cNvSpPr>
          <p:nvPr/>
        </p:nvSpPr>
        <p:spPr bwMode="auto">
          <a:xfrm>
            <a:off x="2133600" y="4608513"/>
            <a:ext cx="1422400" cy="322262"/>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charset="0"/>
              </a:rPr>
              <a:t>Translation</a:t>
            </a:r>
            <a:endParaRPr lang="en-US" sz="1800" dirty="0">
              <a:latin typeface="Arial" charset="0"/>
            </a:endParaRPr>
          </a:p>
        </p:txBody>
      </p:sp>
      <p:sp>
        <p:nvSpPr>
          <p:cNvPr id="44052" name="Rectangle 20"/>
          <p:cNvSpPr>
            <a:spLocks noChangeArrowheads="1"/>
          </p:cNvSpPr>
          <p:nvPr/>
        </p:nvSpPr>
        <p:spPr bwMode="auto">
          <a:xfrm>
            <a:off x="5038725" y="1798638"/>
            <a:ext cx="4953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DNA</a:t>
            </a:r>
            <a:endParaRPr lang="en-US" sz="1800" b="1" dirty="0">
              <a:latin typeface="Arial" charset="0"/>
            </a:endParaRPr>
          </a:p>
        </p:txBody>
      </p:sp>
      <p:sp>
        <p:nvSpPr>
          <p:cNvPr id="44053" name="Rectangle 21"/>
          <p:cNvSpPr>
            <a:spLocks noChangeArrowheads="1"/>
          </p:cNvSpPr>
          <p:nvPr/>
        </p:nvSpPr>
        <p:spPr bwMode="auto">
          <a:xfrm>
            <a:off x="6451600" y="614363"/>
            <a:ext cx="9906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Nuclear</a:t>
            </a:r>
          </a:p>
          <a:p>
            <a:r>
              <a:rPr lang="en-US" sz="1800" b="1" dirty="0">
                <a:solidFill>
                  <a:srgbClr val="231F20"/>
                </a:solidFill>
                <a:latin typeface="Arial" charset="0"/>
              </a:rPr>
              <a:t>envelope</a:t>
            </a:r>
            <a:endParaRPr lang="en-US" sz="1800" b="1" dirty="0">
              <a:latin typeface="Arial" charset="0"/>
            </a:endParaRPr>
          </a:p>
        </p:txBody>
      </p:sp>
      <p:sp>
        <p:nvSpPr>
          <p:cNvPr id="44054" name="Rectangle 22"/>
          <p:cNvSpPr>
            <a:spLocks noChangeArrowheads="1"/>
          </p:cNvSpPr>
          <p:nvPr/>
        </p:nvSpPr>
        <p:spPr bwMode="auto">
          <a:xfrm>
            <a:off x="5172075" y="4433888"/>
            <a:ext cx="11049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Ribosome</a:t>
            </a:r>
            <a:endParaRPr lang="en-US" sz="1800" b="1" dirty="0">
              <a:latin typeface="Arial" charset="0"/>
            </a:endParaRPr>
          </a:p>
        </p:txBody>
      </p:sp>
      <p:sp>
        <p:nvSpPr>
          <p:cNvPr id="44055" name="Rectangle 23"/>
          <p:cNvSpPr>
            <a:spLocks noChangeArrowheads="1"/>
          </p:cNvSpPr>
          <p:nvPr/>
        </p:nvSpPr>
        <p:spPr bwMode="auto">
          <a:xfrm>
            <a:off x="2616200" y="5122863"/>
            <a:ext cx="12954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Polypeptide</a:t>
            </a:r>
            <a:endParaRPr lang="en-US" sz="1800" b="1" dirty="0">
              <a:latin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a:t>
            </a:r>
            <a:r>
              <a:rPr lang="en-US" dirty="0"/>
              <a:t>1</a:t>
            </a:r>
          </a:p>
        </p:txBody>
      </p:sp>
      <p:sp>
        <p:nvSpPr>
          <p:cNvPr id="3" name="Content Placeholder 2"/>
          <p:cNvSpPr>
            <a:spLocks noGrp="1"/>
          </p:cNvSpPr>
          <p:nvPr>
            <p:ph idx="1"/>
          </p:nvPr>
        </p:nvSpPr>
        <p:spPr>
          <a:xfrm>
            <a:off x="460375" y="762001"/>
            <a:ext cx="8228013" cy="5549900"/>
          </a:xfrm>
        </p:spPr>
        <p:txBody>
          <a:bodyPr/>
          <a:lstStyle/>
          <a:p>
            <a:r>
              <a:rPr lang="en-US" dirty="0" smtClean="0"/>
              <a:t>Find the proper gene for the proper polypeptide among the 23 pairs of genetic material on DNA </a:t>
            </a:r>
            <a:r>
              <a:rPr lang="en-US" dirty="0" smtClean="0">
                <a:solidFill>
                  <a:srgbClr val="FF0000"/>
                </a:solidFill>
              </a:rPr>
              <a:t>(action occurring in the cell nucleus)</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991599" cy="6553199"/>
          </a:xfrm>
        </p:spPr>
        <p:txBody>
          <a:bodyPr/>
          <a:lstStyle/>
          <a:p>
            <a:pPr>
              <a:buNone/>
            </a:pPr>
            <a:r>
              <a:rPr lang="en-US" dirty="0" smtClean="0"/>
              <a:t>Let’s say that insulin (a protein) is low in concentration and more needs to be made (homeostasis). The reading enzyme (RNA Polymerase) must find the proper piece of genetic material among the 23 pairs- go to the right member of the pair (mom vs.dad) for the gene if one is better than the other (recessive vs. dominant). Find the proper gene location (gene loci) on the DNA.  Since the reading enzyme creates mRNA from the 5’ to 3’ end – the DNA is read from 3’ to 5’.  Since DNA is antiparallel in the same gene region are two sides – the reading enzyme must choose the right side – right side “sense strand” wrong side ”non-sense” strand </a:t>
            </a:r>
          </a:p>
          <a:p>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Read the gene’s (DNA) reading frame using the enzyme RNA polymerase – thus making an RNA (mRNA) copy of the DNA – since the action is one nucleotide language (DNA) being copied to another nucleotide language (</a:t>
            </a:r>
            <a:r>
              <a:rPr lang="en-US" b="1" dirty="0" smtClean="0"/>
              <a:t>it is transcription</a:t>
            </a:r>
            <a:r>
              <a:rPr lang="en-US" dirty="0" smtClean="0"/>
              <a:t>) – like recopying your class notes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a:t>Transcription</a:t>
            </a:r>
          </a:p>
        </p:txBody>
      </p:sp>
      <p:sp>
        <p:nvSpPr>
          <p:cNvPr id="47109" name="Rectangle 5"/>
          <p:cNvSpPr>
            <a:spLocks noGrp="1" noChangeArrowheads="1"/>
          </p:cNvSpPr>
          <p:nvPr>
            <p:ph type="body" idx="1"/>
          </p:nvPr>
        </p:nvSpPr>
        <p:spPr/>
        <p:txBody>
          <a:bodyPr/>
          <a:lstStyle/>
          <a:p>
            <a:pPr>
              <a:lnSpc>
                <a:spcPct val="90000"/>
              </a:lnSpc>
            </a:pPr>
            <a:r>
              <a:rPr lang="en-US"/>
              <a:t>Transfers DNA gene base sequence to a complementary base sequence of an mRNA</a:t>
            </a:r>
          </a:p>
          <a:p>
            <a:pPr>
              <a:lnSpc>
                <a:spcPct val="90000"/>
              </a:lnSpc>
            </a:pPr>
            <a:r>
              <a:rPr lang="en-US"/>
              <a:t>Transcription factor</a:t>
            </a:r>
          </a:p>
          <a:p>
            <a:pPr lvl="1">
              <a:lnSpc>
                <a:spcPct val="90000"/>
              </a:lnSpc>
            </a:pPr>
            <a:r>
              <a:rPr lang="en-US"/>
              <a:t>Loosens histones from DNA in area to be transcribed</a:t>
            </a:r>
          </a:p>
          <a:p>
            <a:pPr lvl="1">
              <a:lnSpc>
                <a:spcPct val="90000"/>
              </a:lnSpc>
            </a:pPr>
            <a:r>
              <a:rPr lang="en-US"/>
              <a:t>Binds to promoter, a DNA sequence specifying start site of gene to be transcribed</a:t>
            </a:r>
          </a:p>
          <a:p>
            <a:pPr lvl="1">
              <a:lnSpc>
                <a:spcPct val="90000"/>
              </a:lnSpc>
            </a:pPr>
            <a:r>
              <a:rPr lang="en-US"/>
              <a:t>Mediates the binding of RNA polymerase to promoter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455" name="Picture 7" descr="17_07-TranscriptionStage-U"/>
          <p:cNvPicPr>
            <a:picLocks noChangeAspect="1" noChangeArrowheads="1"/>
          </p:cNvPicPr>
          <p:nvPr/>
        </p:nvPicPr>
        <p:blipFill>
          <a:blip r:embed="rId3" cstate="print"/>
          <a:srcRect/>
          <a:stretch>
            <a:fillRect/>
          </a:stretch>
        </p:blipFill>
        <p:spPr bwMode="auto">
          <a:xfrm>
            <a:off x="296863" y="373063"/>
            <a:ext cx="8548687" cy="6188075"/>
          </a:xfrm>
          <a:prstGeom prst="rect">
            <a:avLst/>
          </a:prstGeom>
          <a:noFill/>
        </p:spPr>
      </p:pic>
      <p:sp>
        <p:nvSpPr>
          <p:cNvPr id="744456" name="Oval 8"/>
          <p:cNvSpPr>
            <a:spLocks noChangeArrowheads="1"/>
          </p:cNvSpPr>
          <p:nvPr/>
        </p:nvSpPr>
        <p:spPr bwMode="auto">
          <a:xfrm>
            <a:off x="2247900" y="4826000"/>
            <a:ext cx="165100" cy="165100"/>
          </a:xfrm>
          <a:prstGeom prst="ellipse">
            <a:avLst/>
          </a:prstGeom>
          <a:solidFill>
            <a:srgbClr val="0092CA"/>
          </a:solidFill>
          <a:ln w="9525">
            <a:noFill/>
            <a:round/>
            <a:headEnd/>
            <a:tailEnd/>
          </a:ln>
          <a:effectLst/>
        </p:spPr>
        <p:txBody>
          <a:bodyPr wrap="none" anchor="ctr"/>
          <a:lstStyle/>
          <a:p>
            <a:endParaRPr lang="en-US"/>
          </a:p>
        </p:txBody>
      </p:sp>
      <p:sp>
        <p:nvSpPr>
          <p:cNvPr id="744457" name="Oval 9"/>
          <p:cNvSpPr>
            <a:spLocks noChangeArrowheads="1"/>
          </p:cNvSpPr>
          <p:nvPr/>
        </p:nvSpPr>
        <p:spPr bwMode="auto">
          <a:xfrm>
            <a:off x="2241550" y="3054350"/>
            <a:ext cx="165100" cy="165100"/>
          </a:xfrm>
          <a:prstGeom prst="ellipse">
            <a:avLst/>
          </a:prstGeom>
          <a:solidFill>
            <a:srgbClr val="0092CA"/>
          </a:solidFill>
          <a:ln w="9525">
            <a:noFill/>
            <a:round/>
            <a:headEnd/>
            <a:tailEnd/>
          </a:ln>
          <a:effectLst/>
        </p:spPr>
        <p:txBody>
          <a:bodyPr wrap="none" anchor="ctr"/>
          <a:lstStyle/>
          <a:p>
            <a:endParaRPr lang="en-US"/>
          </a:p>
        </p:txBody>
      </p:sp>
      <p:sp>
        <p:nvSpPr>
          <p:cNvPr id="744458" name="Oval 10"/>
          <p:cNvSpPr>
            <a:spLocks noChangeArrowheads="1"/>
          </p:cNvSpPr>
          <p:nvPr/>
        </p:nvSpPr>
        <p:spPr bwMode="auto">
          <a:xfrm>
            <a:off x="2241550" y="1562100"/>
            <a:ext cx="165100" cy="165100"/>
          </a:xfrm>
          <a:prstGeom prst="ellipse">
            <a:avLst/>
          </a:prstGeom>
          <a:solidFill>
            <a:srgbClr val="0092CA"/>
          </a:solidFill>
          <a:ln w="9525">
            <a:noFill/>
            <a:round/>
            <a:headEnd/>
            <a:tailEnd/>
          </a:ln>
          <a:effectLst/>
        </p:spPr>
        <p:txBody>
          <a:bodyPr wrap="none" anchor="ctr"/>
          <a:lstStyle/>
          <a:p>
            <a:endParaRPr lang="en-US"/>
          </a:p>
        </p:txBody>
      </p:sp>
      <p:sp>
        <p:nvSpPr>
          <p:cNvPr id="744459" name="Rectangle 11"/>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17-7</a:t>
            </a:r>
          </a:p>
        </p:txBody>
      </p:sp>
      <p:sp>
        <p:nvSpPr>
          <p:cNvPr id="744460" name="Text Box 12"/>
          <p:cNvSpPr txBox="1">
            <a:spLocks noChangeArrowheads="1"/>
          </p:cNvSpPr>
          <p:nvPr/>
        </p:nvSpPr>
        <p:spPr bwMode="auto">
          <a:xfrm>
            <a:off x="663575" y="374650"/>
            <a:ext cx="696913" cy="1857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Promoter</a:t>
            </a:r>
          </a:p>
        </p:txBody>
      </p:sp>
      <p:sp>
        <p:nvSpPr>
          <p:cNvPr id="744461" name="Text Box 13"/>
          <p:cNvSpPr txBox="1">
            <a:spLocks noChangeArrowheads="1"/>
          </p:cNvSpPr>
          <p:nvPr/>
        </p:nvSpPr>
        <p:spPr bwMode="auto">
          <a:xfrm>
            <a:off x="1643063" y="409575"/>
            <a:ext cx="1314450" cy="1984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Transcription unit</a:t>
            </a:r>
          </a:p>
        </p:txBody>
      </p:sp>
      <p:sp>
        <p:nvSpPr>
          <p:cNvPr id="744462" name="Text Box 14"/>
          <p:cNvSpPr txBox="1">
            <a:spLocks noChangeArrowheads="1"/>
          </p:cNvSpPr>
          <p:nvPr/>
        </p:nvSpPr>
        <p:spPr bwMode="auto">
          <a:xfrm>
            <a:off x="1254125" y="1152525"/>
            <a:ext cx="777875" cy="1682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Start point</a:t>
            </a:r>
          </a:p>
        </p:txBody>
      </p:sp>
      <p:sp>
        <p:nvSpPr>
          <p:cNvPr id="744463" name="Text Box 15"/>
          <p:cNvSpPr txBox="1">
            <a:spLocks noChangeArrowheads="1"/>
          </p:cNvSpPr>
          <p:nvPr/>
        </p:nvSpPr>
        <p:spPr bwMode="auto">
          <a:xfrm>
            <a:off x="2160588" y="1055688"/>
            <a:ext cx="341312" cy="1682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DNA</a:t>
            </a:r>
          </a:p>
        </p:txBody>
      </p:sp>
      <p:sp>
        <p:nvSpPr>
          <p:cNvPr id="744464" name="Text Box 16"/>
          <p:cNvSpPr txBox="1">
            <a:spLocks noChangeArrowheads="1"/>
          </p:cNvSpPr>
          <p:nvPr/>
        </p:nvSpPr>
        <p:spPr bwMode="auto">
          <a:xfrm>
            <a:off x="409575" y="1363663"/>
            <a:ext cx="1247775" cy="1682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RNA polymerase</a:t>
            </a:r>
          </a:p>
        </p:txBody>
      </p:sp>
      <p:sp>
        <p:nvSpPr>
          <p:cNvPr id="744465" name="Text Box 17"/>
          <p:cNvSpPr txBox="1">
            <a:spLocks noChangeArrowheads="1"/>
          </p:cNvSpPr>
          <p:nvPr/>
        </p:nvSpPr>
        <p:spPr bwMode="auto">
          <a:xfrm>
            <a:off x="330200" y="82073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66" name="Text Box 18"/>
          <p:cNvSpPr txBox="1">
            <a:spLocks noChangeArrowheads="1"/>
          </p:cNvSpPr>
          <p:nvPr/>
        </p:nvSpPr>
        <p:spPr bwMode="auto">
          <a:xfrm>
            <a:off x="3983038" y="968375"/>
            <a:ext cx="13493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67" name="Text Box 19"/>
          <p:cNvSpPr txBox="1">
            <a:spLocks noChangeArrowheads="1"/>
          </p:cNvSpPr>
          <p:nvPr/>
        </p:nvSpPr>
        <p:spPr bwMode="auto">
          <a:xfrm>
            <a:off x="338138" y="968375"/>
            <a:ext cx="13493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68" name="Text Box 20"/>
          <p:cNvSpPr txBox="1">
            <a:spLocks noChangeArrowheads="1"/>
          </p:cNvSpPr>
          <p:nvPr/>
        </p:nvSpPr>
        <p:spPr bwMode="auto">
          <a:xfrm>
            <a:off x="3989388" y="820738"/>
            <a:ext cx="134937"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69" name="Line 21"/>
          <p:cNvSpPr>
            <a:spLocks noChangeShapeType="1"/>
          </p:cNvSpPr>
          <p:nvPr/>
        </p:nvSpPr>
        <p:spPr bwMode="auto">
          <a:xfrm>
            <a:off x="998538" y="555625"/>
            <a:ext cx="4762" cy="368300"/>
          </a:xfrm>
          <a:prstGeom prst="line">
            <a:avLst/>
          </a:prstGeom>
          <a:noFill/>
          <a:ln w="25400">
            <a:solidFill>
              <a:schemeClr val="tx1"/>
            </a:solidFill>
            <a:round/>
            <a:headEnd/>
            <a:tailEnd/>
          </a:ln>
          <a:effectLst/>
        </p:spPr>
        <p:txBody>
          <a:bodyPr wrap="none" anchor="ctr"/>
          <a:lstStyle/>
          <a:p>
            <a:endParaRPr lang="en-US"/>
          </a:p>
        </p:txBody>
      </p:sp>
      <p:sp>
        <p:nvSpPr>
          <p:cNvPr id="744470" name="Line 22"/>
          <p:cNvSpPr>
            <a:spLocks noChangeShapeType="1"/>
          </p:cNvSpPr>
          <p:nvPr/>
        </p:nvSpPr>
        <p:spPr bwMode="auto">
          <a:xfrm flipH="1">
            <a:off x="1023938" y="1211263"/>
            <a:ext cx="0" cy="173037"/>
          </a:xfrm>
          <a:prstGeom prst="line">
            <a:avLst/>
          </a:prstGeom>
          <a:noFill/>
          <a:ln w="25400">
            <a:solidFill>
              <a:schemeClr val="tx1"/>
            </a:solidFill>
            <a:round/>
            <a:headEnd/>
            <a:tailEnd/>
          </a:ln>
          <a:effectLst/>
        </p:spPr>
        <p:txBody>
          <a:bodyPr wrap="none" anchor="ctr"/>
          <a:lstStyle/>
          <a:p>
            <a:endParaRPr lang="en-US"/>
          </a:p>
        </p:txBody>
      </p:sp>
      <p:sp>
        <p:nvSpPr>
          <p:cNvPr id="744471" name="Line 23"/>
          <p:cNvSpPr>
            <a:spLocks noChangeShapeType="1"/>
          </p:cNvSpPr>
          <p:nvPr/>
        </p:nvSpPr>
        <p:spPr bwMode="auto">
          <a:xfrm>
            <a:off x="1084263" y="1062038"/>
            <a:ext cx="160337" cy="165100"/>
          </a:xfrm>
          <a:prstGeom prst="line">
            <a:avLst/>
          </a:prstGeom>
          <a:noFill/>
          <a:ln w="25400">
            <a:solidFill>
              <a:schemeClr val="tx1"/>
            </a:solidFill>
            <a:round/>
            <a:headEnd type="stealth" w="sm" len="sm"/>
            <a:tailEnd/>
          </a:ln>
          <a:effectLst/>
        </p:spPr>
        <p:txBody>
          <a:bodyPr wrap="none" anchor="ctr"/>
          <a:lstStyle/>
          <a:p>
            <a:endParaRPr lang="en-US"/>
          </a:p>
        </p:txBody>
      </p:sp>
      <p:sp>
        <p:nvSpPr>
          <p:cNvPr id="744472" name="Text Box 24"/>
          <p:cNvSpPr txBox="1">
            <a:spLocks noChangeArrowheads="1"/>
          </p:cNvSpPr>
          <p:nvPr/>
        </p:nvSpPr>
        <p:spPr bwMode="auto">
          <a:xfrm>
            <a:off x="2498725" y="1547813"/>
            <a:ext cx="657225" cy="17462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Initiation</a:t>
            </a:r>
          </a:p>
        </p:txBody>
      </p:sp>
      <p:sp>
        <p:nvSpPr>
          <p:cNvPr id="744473" name="Text Box 25"/>
          <p:cNvSpPr txBox="1">
            <a:spLocks noChangeArrowheads="1"/>
          </p:cNvSpPr>
          <p:nvPr/>
        </p:nvSpPr>
        <p:spPr bwMode="auto">
          <a:xfrm>
            <a:off x="2287588" y="1558925"/>
            <a:ext cx="77787" cy="147638"/>
          </a:xfrm>
          <a:prstGeom prst="rect">
            <a:avLst/>
          </a:prstGeom>
          <a:noFill/>
          <a:ln w="9525">
            <a:noFill/>
            <a:miter lim="800000"/>
            <a:headEnd/>
            <a:tailEnd/>
          </a:ln>
          <a:effectLst/>
        </p:spPr>
        <p:txBody>
          <a:bodyPr wrap="none" lIns="0" tIns="0" rIns="0" bIns="0"/>
          <a:lstStyle/>
          <a:p>
            <a:r>
              <a:rPr kumimoji="0" lang="en-US" sz="1100" b="1">
                <a:solidFill>
                  <a:schemeClr val="bg1"/>
                </a:solidFill>
                <a:ea typeface="ヒラギノ角ゴ Pro W3" pitchFamily="48" charset="-128"/>
              </a:rPr>
              <a:t>1</a:t>
            </a:r>
          </a:p>
        </p:txBody>
      </p:sp>
      <p:sp>
        <p:nvSpPr>
          <p:cNvPr id="744474" name="Text Box 26"/>
          <p:cNvSpPr txBox="1">
            <a:spLocks noChangeArrowheads="1"/>
          </p:cNvSpPr>
          <p:nvPr/>
        </p:nvSpPr>
        <p:spPr bwMode="auto">
          <a:xfrm>
            <a:off x="2287588" y="3051175"/>
            <a:ext cx="77787" cy="147638"/>
          </a:xfrm>
          <a:prstGeom prst="rect">
            <a:avLst/>
          </a:prstGeom>
          <a:noFill/>
          <a:ln w="9525">
            <a:noFill/>
            <a:miter lim="800000"/>
            <a:headEnd/>
            <a:tailEnd/>
          </a:ln>
          <a:effectLst/>
        </p:spPr>
        <p:txBody>
          <a:bodyPr wrap="none" lIns="0" tIns="0" rIns="0" bIns="0"/>
          <a:lstStyle/>
          <a:p>
            <a:r>
              <a:rPr kumimoji="0" lang="en-US" sz="1100" b="1">
                <a:solidFill>
                  <a:schemeClr val="bg1"/>
                </a:solidFill>
                <a:ea typeface="ヒラギノ角ゴ Pro W3" pitchFamily="48" charset="-128"/>
              </a:rPr>
              <a:t>2</a:t>
            </a:r>
          </a:p>
        </p:txBody>
      </p:sp>
      <p:sp>
        <p:nvSpPr>
          <p:cNvPr id="744475" name="Text Box 27"/>
          <p:cNvSpPr txBox="1">
            <a:spLocks noChangeArrowheads="1"/>
          </p:cNvSpPr>
          <p:nvPr/>
        </p:nvSpPr>
        <p:spPr bwMode="auto">
          <a:xfrm>
            <a:off x="2293938" y="4816475"/>
            <a:ext cx="77787" cy="147638"/>
          </a:xfrm>
          <a:prstGeom prst="rect">
            <a:avLst/>
          </a:prstGeom>
          <a:noFill/>
          <a:ln w="9525">
            <a:noFill/>
            <a:miter lim="800000"/>
            <a:headEnd/>
            <a:tailEnd/>
          </a:ln>
          <a:effectLst/>
        </p:spPr>
        <p:txBody>
          <a:bodyPr wrap="none" lIns="0" tIns="0" rIns="0" bIns="0"/>
          <a:lstStyle/>
          <a:p>
            <a:r>
              <a:rPr kumimoji="0" lang="en-US" sz="1100" b="1">
                <a:solidFill>
                  <a:schemeClr val="bg1"/>
                </a:solidFill>
                <a:ea typeface="ヒラギノ角ゴ Pro W3" pitchFamily="48" charset="-128"/>
              </a:rPr>
              <a:t>3</a:t>
            </a:r>
          </a:p>
        </p:txBody>
      </p:sp>
      <p:sp>
        <p:nvSpPr>
          <p:cNvPr id="744476" name="Text Box 28"/>
          <p:cNvSpPr txBox="1">
            <a:spLocks noChangeArrowheads="1"/>
          </p:cNvSpPr>
          <p:nvPr/>
        </p:nvSpPr>
        <p:spPr bwMode="auto">
          <a:xfrm>
            <a:off x="330200" y="21351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77" name="Text Box 29"/>
          <p:cNvSpPr txBox="1">
            <a:spLocks noChangeArrowheads="1"/>
          </p:cNvSpPr>
          <p:nvPr/>
        </p:nvSpPr>
        <p:spPr bwMode="auto">
          <a:xfrm>
            <a:off x="3994150" y="228123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78" name="Text Box 30"/>
          <p:cNvSpPr txBox="1">
            <a:spLocks noChangeArrowheads="1"/>
          </p:cNvSpPr>
          <p:nvPr/>
        </p:nvSpPr>
        <p:spPr bwMode="auto">
          <a:xfrm>
            <a:off x="338138" y="228282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79" name="Text Box 31"/>
          <p:cNvSpPr txBox="1">
            <a:spLocks noChangeArrowheads="1"/>
          </p:cNvSpPr>
          <p:nvPr/>
        </p:nvSpPr>
        <p:spPr bwMode="auto">
          <a:xfrm>
            <a:off x="3995738" y="2136775"/>
            <a:ext cx="13493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80" name="Text Box 32"/>
          <p:cNvSpPr txBox="1">
            <a:spLocks noChangeArrowheads="1"/>
          </p:cNvSpPr>
          <p:nvPr/>
        </p:nvSpPr>
        <p:spPr bwMode="auto">
          <a:xfrm>
            <a:off x="320675" y="2614613"/>
            <a:ext cx="708025" cy="3841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Unwound</a:t>
            </a:r>
          </a:p>
          <a:p>
            <a:r>
              <a:rPr kumimoji="0" lang="en-US" sz="1200" b="1">
                <a:ea typeface="ヒラギノ角ゴ Pro W3" pitchFamily="48" charset="-128"/>
              </a:rPr>
              <a:t>DNA</a:t>
            </a:r>
          </a:p>
        </p:txBody>
      </p:sp>
      <p:sp>
        <p:nvSpPr>
          <p:cNvPr id="744481" name="Text Box 33"/>
          <p:cNvSpPr txBox="1">
            <a:spLocks noChangeArrowheads="1"/>
          </p:cNvSpPr>
          <p:nvPr/>
        </p:nvSpPr>
        <p:spPr bwMode="auto">
          <a:xfrm>
            <a:off x="1330325" y="2500313"/>
            <a:ext cx="708025" cy="3841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RNA</a:t>
            </a:r>
          </a:p>
          <a:p>
            <a:pPr>
              <a:lnSpc>
                <a:spcPct val="80000"/>
              </a:lnSpc>
            </a:pPr>
            <a:r>
              <a:rPr kumimoji="0" lang="en-US" sz="1200" b="1">
                <a:ea typeface="ヒラギノ角ゴ Pro W3" pitchFamily="48" charset="-128"/>
              </a:rPr>
              <a:t>transcript</a:t>
            </a:r>
          </a:p>
        </p:txBody>
      </p:sp>
      <p:sp>
        <p:nvSpPr>
          <p:cNvPr id="744482" name="Text Box 34"/>
          <p:cNvSpPr txBox="1">
            <a:spLocks noChangeArrowheads="1"/>
          </p:cNvSpPr>
          <p:nvPr/>
        </p:nvSpPr>
        <p:spPr bwMode="auto">
          <a:xfrm>
            <a:off x="2308225" y="2455863"/>
            <a:ext cx="1177925" cy="3587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Template strand</a:t>
            </a:r>
          </a:p>
          <a:p>
            <a:r>
              <a:rPr kumimoji="0" lang="en-US" sz="1200" b="1">
                <a:ea typeface="ヒラギノ角ゴ Pro W3" pitchFamily="48" charset="-128"/>
              </a:rPr>
              <a:t>of DNA</a:t>
            </a:r>
          </a:p>
        </p:txBody>
      </p:sp>
      <p:sp>
        <p:nvSpPr>
          <p:cNvPr id="744483" name="Text Box 35"/>
          <p:cNvSpPr txBox="1">
            <a:spLocks noChangeArrowheads="1"/>
          </p:cNvSpPr>
          <p:nvPr/>
        </p:nvSpPr>
        <p:spPr bwMode="auto">
          <a:xfrm>
            <a:off x="2498725" y="3040063"/>
            <a:ext cx="841375" cy="1936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Elongation</a:t>
            </a:r>
          </a:p>
        </p:txBody>
      </p:sp>
      <p:sp>
        <p:nvSpPr>
          <p:cNvPr id="744484" name="Line 36"/>
          <p:cNvSpPr>
            <a:spLocks noChangeShapeType="1"/>
          </p:cNvSpPr>
          <p:nvPr/>
        </p:nvSpPr>
        <p:spPr bwMode="auto">
          <a:xfrm flipH="1">
            <a:off x="793750" y="2411413"/>
            <a:ext cx="122238" cy="242887"/>
          </a:xfrm>
          <a:prstGeom prst="line">
            <a:avLst/>
          </a:prstGeom>
          <a:noFill/>
          <a:ln w="25400">
            <a:solidFill>
              <a:schemeClr val="tx1"/>
            </a:solidFill>
            <a:round/>
            <a:headEnd/>
            <a:tailEnd/>
          </a:ln>
          <a:effectLst/>
        </p:spPr>
        <p:txBody>
          <a:bodyPr wrap="none" anchor="ctr"/>
          <a:lstStyle/>
          <a:p>
            <a:endParaRPr lang="en-US"/>
          </a:p>
        </p:txBody>
      </p:sp>
      <p:sp>
        <p:nvSpPr>
          <p:cNvPr id="744485" name="Line 37"/>
          <p:cNvSpPr>
            <a:spLocks noChangeShapeType="1"/>
          </p:cNvSpPr>
          <p:nvPr/>
        </p:nvSpPr>
        <p:spPr bwMode="auto">
          <a:xfrm>
            <a:off x="1181100" y="2349500"/>
            <a:ext cx="123825" cy="223838"/>
          </a:xfrm>
          <a:prstGeom prst="line">
            <a:avLst/>
          </a:prstGeom>
          <a:noFill/>
          <a:ln w="25400">
            <a:solidFill>
              <a:schemeClr val="tx1"/>
            </a:solidFill>
            <a:round/>
            <a:headEnd/>
            <a:tailEnd/>
          </a:ln>
          <a:effectLst/>
        </p:spPr>
        <p:txBody>
          <a:bodyPr wrap="none" anchor="ctr"/>
          <a:lstStyle/>
          <a:p>
            <a:endParaRPr lang="en-US"/>
          </a:p>
        </p:txBody>
      </p:sp>
      <p:sp>
        <p:nvSpPr>
          <p:cNvPr id="744486" name="Line 38"/>
          <p:cNvSpPr>
            <a:spLocks noChangeShapeType="1"/>
          </p:cNvSpPr>
          <p:nvPr/>
        </p:nvSpPr>
        <p:spPr bwMode="auto">
          <a:xfrm>
            <a:off x="2343150" y="2374900"/>
            <a:ext cx="0" cy="88900"/>
          </a:xfrm>
          <a:prstGeom prst="line">
            <a:avLst/>
          </a:prstGeom>
          <a:noFill/>
          <a:ln w="25400">
            <a:solidFill>
              <a:schemeClr val="tx1"/>
            </a:solidFill>
            <a:round/>
            <a:headEnd/>
            <a:tailEnd/>
          </a:ln>
          <a:effectLst/>
        </p:spPr>
        <p:txBody>
          <a:bodyPr wrap="none" anchor="ctr"/>
          <a:lstStyle/>
          <a:p>
            <a:endParaRPr lang="en-US"/>
          </a:p>
        </p:txBody>
      </p:sp>
      <p:sp>
        <p:nvSpPr>
          <p:cNvPr id="744487" name="Text Box 39"/>
          <p:cNvSpPr txBox="1">
            <a:spLocks noChangeArrowheads="1"/>
          </p:cNvSpPr>
          <p:nvPr/>
        </p:nvSpPr>
        <p:spPr bwMode="auto">
          <a:xfrm>
            <a:off x="815975" y="3554413"/>
            <a:ext cx="708025" cy="3841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Rewound</a:t>
            </a:r>
          </a:p>
          <a:p>
            <a:r>
              <a:rPr kumimoji="0" lang="en-US" sz="1200" b="1">
                <a:ea typeface="ヒラギノ角ゴ Pro W3" pitchFamily="48" charset="-128"/>
              </a:rPr>
              <a:t>DNA</a:t>
            </a:r>
          </a:p>
        </p:txBody>
      </p:sp>
      <p:sp>
        <p:nvSpPr>
          <p:cNvPr id="744488" name="Text Box 40"/>
          <p:cNvSpPr txBox="1">
            <a:spLocks noChangeArrowheads="1"/>
          </p:cNvSpPr>
          <p:nvPr/>
        </p:nvSpPr>
        <p:spPr bwMode="auto">
          <a:xfrm>
            <a:off x="323850" y="39639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89" name="Text Box 41"/>
          <p:cNvSpPr txBox="1">
            <a:spLocks noChangeArrowheads="1"/>
          </p:cNvSpPr>
          <p:nvPr/>
        </p:nvSpPr>
        <p:spPr bwMode="auto">
          <a:xfrm>
            <a:off x="958850" y="424973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90" name="Text Box 42"/>
          <p:cNvSpPr txBox="1">
            <a:spLocks noChangeArrowheads="1"/>
          </p:cNvSpPr>
          <p:nvPr/>
        </p:nvSpPr>
        <p:spPr bwMode="auto">
          <a:xfrm>
            <a:off x="3987800" y="41036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91" name="Text Box 43"/>
          <p:cNvSpPr txBox="1">
            <a:spLocks noChangeArrowheads="1"/>
          </p:cNvSpPr>
          <p:nvPr/>
        </p:nvSpPr>
        <p:spPr bwMode="auto">
          <a:xfrm>
            <a:off x="4940300" y="44084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92" name="Text Box 44"/>
          <p:cNvSpPr txBox="1">
            <a:spLocks noChangeArrowheads="1"/>
          </p:cNvSpPr>
          <p:nvPr/>
        </p:nvSpPr>
        <p:spPr bwMode="auto">
          <a:xfrm>
            <a:off x="4940300" y="367823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493" name="Text Box 45"/>
          <p:cNvSpPr txBox="1">
            <a:spLocks noChangeArrowheads="1"/>
          </p:cNvSpPr>
          <p:nvPr/>
        </p:nvSpPr>
        <p:spPr bwMode="auto">
          <a:xfrm>
            <a:off x="338138" y="411162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94" name="Text Box 46"/>
          <p:cNvSpPr txBox="1">
            <a:spLocks noChangeArrowheads="1"/>
          </p:cNvSpPr>
          <p:nvPr/>
        </p:nvSpPr>
        <p:spPr bwMode="auto">
          <a:xfrm>
            <a:off x="3989388" y="395287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95" name="Text Box 47"/>
          <p:cNvSpPr txBox="1">
            <a:spLocks noChangeArrowheads="1"/>
          </p:cNvSpPr>
          <p:nvPr/>
        </p:nvSpPr>
        <p:spPr bwMode="auto">
          <a:xfrm>
            <a:off x="2662238" y="404177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96" name="Text Box 48"/>
          <p:cNvSpPr txBox="1">
            <a:spLocks noChangeArrowheads="1"/>
          </p:cNvSpPr>
          <p:nvPr/>
        </p:nvSpPr>
        <p:spPr bwMode="auto">
          <a:xfrm>
            <a:off x="4948238" y="298767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497" name="Text Box 49"/>
          <p:cNvSpPr txBox="1">
            <a:spLocks noChangeArrowheads="1"/>
          </p:cNvSpPr>
          <p:nvPr/>
        </p:nvSpPr>
        <p:spPr bwMode="auto">
          <a:xfrm>
            <a:off x="815975" y="4525963"/>
            <a:ext cx="708025" cy="3841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RNA</a:t>
            </a:r>
          </a:p>
          <a:p>
            <a:r>
              <a:rPr kumimoji="0" lang="en-US" sz="1200" b="1">
                <a:ea typeface="ヒラギノ角ゴ Pro W3" pitchFamily="48" charset="-128"/>
              </a:rPr>
              <a:t>transcript</a:t>
            </a:r>
          </a:p>
        </p:txBody>
      </p:sp>
      <p:sp>
        <p:nvSpPr>
          <p:cNvPr id="744498" name="Line 50"/>
          <p:cNvSpPr>
            <a:spLocks noChangeShapeType="1"/>
          </p:cNvSpPr>
          <p:nvPr/>
        </p:nvSpPr>
        <p:spPr bwMode="auto">
          <a:xfrm>
            <a:off x="1181100" y="3829050"/>
            <a:ext cx="158750" cy="234950"/>
          </a:xfrm>
          <a:prstGeom prst="line">
            <a:avLst/>
          </a:prstGeom>
          <a:noFill/>
          <a:ln w="25400">
            <a:solidFill>
              <a:schemeClr val="tx1"/>
            </a:solidFill>
            <a:round/>
            <a:headEnd/>
            <a:tailEnd/>
          </a:ln>
          <a:effectLst/>
        </p:spPr>
        <p:txBody>
          <a:bodyPr wrap="none" anchor="ctr"/>
          <a:lstStyle/>
          <a:p>
            <a:endParaRPr lang="en-US"/>
          </a:p>
        </p:txBody>
      </p:sp>
      <p:sp>
        <p:nvSpPr>
          <p:cNvPr id="744499" name="Line 51"/>
          <p:cNvSpPr>
            <a:spLocks noChangeShapeType="1"/>
          </p:cNvSpPr>
          <p:nvPr/>
        </p:nvSpPr>
        <p:spPr bwMode="auto">
          <a:xfrm flipV="1">
            <a:off x="1162050" y="4362450"/>
            <a:ext cx="177800" cy="247650"/>
          </a:xfrm>
          <a:prstGeom prst="line">
            <a:avLst/>
          </a:prstGeom>
          <a:noFill/>
          <a:ln w="25400">
            <a:solidFill>
              <a:schemeClr val="tx1"/>
            </a:solidFill>
            <a:round/>
            <a:headEnd/>
            <a:tailEnd/>
          </a:ln>
          <a:effectLst/>
        </p:spPr>
        <p:txBody>
          <a:bodyPr wrap="none" anchor="ctr"/>
          <a:lstStyle/>
          <a:p>
            <a:endParaRPr lang="en-US"/>
          </a:p>
        </p:txBody>
      </p:sp>
      <p:sp>
        <p:nvSpPr>
          <p:cNvPr id="744500" name="Text Box 52"/>
          <p:cNvSpPr txBox="1">
            <a:spLocks noChangeArrowheads="1"/>
          </p:cNvSpPr>
          <p:nvPr/>
        </p:nvSpPr>
        <p:spPr bwMode="auto">
          <a:xfrm>
            <a:off x="2479675" y="4811713"/>
            <a:ext cx="904875" cy="1936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Termination</a:t>
            </a:r>
          </a:p>
        </p:txBody>
      </p:sp>
      <p:sp>
        <p:nvSpPr>
          <p:cNvPr id="744501" name="Text Box 53"/>
          <p:cNvSpPr txBox="1">
            <a:spLocks noChangeArrowheads="1"/>
          </p:cNvSpPr>
          <p:nvPr/>
        </p:nvSpPr>
        <p:spPr bwMode="auto">
          <a:xfrm>
            <a:off x="323850" y="53355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502" name="Text Box 54"/>
          <p:cNvSpPr txBox="1">
            <a:spLocks noChangeArrowheads="1"/>
          </p:cNvSpPr>
          <p:nvPr/>
        </p:nvSpPr>
        <p:spPr bwMode="auto">
          <a:xfrm>
            <a:off x="3987800" y="548163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503" name="Text Box 55"/>
          <p:cNvSpPr txBox="1">
            <a:spLocks noChangeArrowheads="1"/>
          </p:cNvSpPr>
          <p:nvPr/>
        </p:nvSpPr>
        <p:spPr bwMode="auto">
          <a:xfrm>
            <a:off x="331788" y="548322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504" name="Text Box 56"/>
          <p:cNvSpPr txBox="1">
            <a:spLocks noChangeArrowheads="1"/>
          </p:cNvSpPr>
          <p:nvPr/>
        </p:nvSpPr>
        <p:spPr bwMode="auto">
          <a:xfrm>
            <a:off x="3995738" y="533082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505" name="Text Box 57"/>
          <p:cNvSpPr txBox="1">
            <a:spLocks noChangeArrowheads="1"/>
          </p:cNvSpPr>
          <p:nvPr/>
        </p:nvSpPr>
        <p:spPr bwMode="auto">
          <a:xfrm>
            <a:off x="3690938" y="5711825"/>
            <a:ext cx="11588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a:t>
            </a:r>
          </a:p>
        </p:txBody>
      </p:sp>
      <p:sp>
        <p:nvSpPr>
          <p:cNvPr id="744506" name="Text Box 58"/>
          <p:cNvSpPr txBox="1">
            <a:spLocks noChangeArrowheads="1"/>
          </p:cNvSpPr>
          <p:nvPr/>
        </p:nvSpPr>
        <p:spPr bwMode="auto">
          <a:xfrm>
            <a:off x="965200" y="5703888"/>
            <a:ext cx="134938" cy="160337"/>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5</a:t>
            </a:r>
          </a:p>
        </p:txBody>
      </p:sp>
      <p:sp>
        <p:nvSpPr>
          <p:cNvPr id="744507" name="Text Box 59"/>
          <p:cNvSpPr txBox="1">
            <a:spLocks noChangeArrowheads="1"/>
          </p:cNvSpPr>
          <p:nvPr/>
        </p:nvSpPr>
        <p:spPr bwMode="auto">
          <a:xfrm>
            <a:off x="1470025" y="5840413"/>
            <a:ext cx="1952625" cy="2063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Completed RNA transcript</a:t>
            </a:r>
          </a:p>
        </p:txBody>
      </p:sp>
      <p:sp>
        <p:nvSpPr>
          <p:cNvPr id="744508" name="Text Box 60"/>
          <p:cNvSpPr txBox="1">
            <a:spLocks noChangeArrowheads="1"/>
          </p:cNvSpPr>
          <p:nvPr/>
        </p:nvSpPr>
        <p:spPr bwMode="auto">
          <a:xfrm>
            <a:off x="5483225" y="5046663"/>
            <a:ext cx="892175" cy="33972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Newly made</a:t>
            </a:r>
          </a:p>
          <a:p>
            <a:r>
              <a:rPr kumimoji="0" lang="en-US" sz="1200" b="1">
                <a:ea typeface="ヒラギノ角ゴ Pro W3" pitchFamily="48" charset="-128"/>
              </a:rPr>
              <a:t>RNA</a:t>
            </a:r>
          </a:p>
        </p:txBody>
      </p:sp>
      <p:sp>
        <p:nvSpPr>
          <p:cNvPr id="744509" name="Text Box 61"/>
          <p:cNvSpPr txBox="1">
            <a:spLocks noChangeArrowheads="1"/>
          </p:cNvSpPr>
          <p:nvPr/>
        </p:nvSpPr>
        <p:spPr bwMode="auto">
          <a:xfrm>
            <a:off x="7699375" y="4672013"/>
            <a:ext cx="1057275" cy="32702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Template</a:t>
            </a:r>
          </a:p>
          <a:p>
            <a:r>
              <a:rPr kumimoji="0" lang="en-US" sz="1200" b="1">
                <a:ea typeface="ヒラギノ角ゴ Pro W3" pitchFamily="48" charset="-128"/>
              </a:rPr>
              <a:t>strand of DNA</a:t>
            </a:r>
          </a:p>
        </p:txBody>
      </p:sp>
      <p:sp>
        <p:nvSpPr>
          <p:cNvPr id="744510" name="Text Box 62"/>
          <p:cNvSpPr txBox="1">
            <a:spLocks noChangeArrowheads="1"/>
          </p:cNvSpPr>
          <p:nvPr/>
        </p:nvSpPr>
        <p:spPr bwMode="auto">
          <a:xfrm>
            <a:off x="6137275" y="4411663"/>
            <a:ext cx="1184275" cy="447675"/>
          </a:xfrm>
          <a:prstGeom prst="rect">
            <a:avLst/>
          </a:prstGeom>
          <a:noFill/>
          <a:ln w="9525">
            <a:noFill/>
            <a:miter lim="800000"/>
            <a:headEnd/>
            <a:tailEnd/>
          </a:ln>
          <a:effectLst/>
        </p:spPr>
        <p:txBody>
          <a:bodyPr wrap="none" lIns="0" tIns="0" rIns="0" bIns="0"/>
          <a:lstStyle/>
          <a:p>
            <a:pPr>
              <a:lnSpc>
                <a:spcPct val="80000"/>
              </a:lnSpc>
            </a:pPr>
            <a:r>
              <a:rPr kumimoji="0" lang="en-US" sz="1200" b="1">
                <a:ea typeface="ヒラギノ角ゴ Pro W3" pitchFamily="48" charset="-128"/>
              </a:rPr>
              <a:t>Direction of</a:t>
            </a:r>
          </a:p>
          <a:p>
            <a:pPr>
              <a:lnSpc>
                <a:spcPct val="80000"/>
              </a:lnSpc>
            </a:pPr>
            <a:r>
              <a:rPr kumimoji="0" lang="en-US" sz="1200" b="1">
                <a:ea typeface="ヒラギノ角ゴ Pro W3" pitchFamily="48" charset="-128"/>
              </a:rPr>
              <a:t>transcription</a:t>
            </a:r>
          </a:p>
          <a:p>
            <a:pPr>
              <a:lnSpc>
                <a:spcPct val="80000"/>
              </a:lnSpc>
            </a:pPr>
            <a:r>
              <a:rPr kumimoji="0" lang="en-US" sz="1200" b="1">
                <a:ea typeface="ヒラギノ角ゴ Pro W3" pitchFamily="48" charset="-128"/>
              </a:rPr>
              <a:t>(“downstream”)</a:t>
            </a:r>
          </a:p>
        </p:txBody>
      </p:sp>
      <p:sp>
        <p:nvSpPr>
          <p:cNvPr id="744511" name="Line 63"/>
          <p:cNvSpPr>
            <a:spLocks noChangeShapeType="1"/>
          </p:cNvSpPr>
          <p:nvPr/>
        </p:nvSpPr>
        <p:spPr bwMode="auto">
          <a:xfrm>
            <a:off x="5264150" y="4914900"/>
            <a:ext cx="190500" cy="209550"/>
          </a:xfrm>
          <a:prstGeom prst="line">
            <a:avLst/>
          </a:prstGeom>
          <a:noFill/>
          <a:ln w="25400">
            <a:solidFill>
              <a:schemeClr val="tx1"/>
            </a:solidFill>
            <a:round/>
            <a:headEnd/>
            <a:tailEnd/>
          </a:ln>
          <a:effectLst/>
        </p:spPr>
        <p:txBody>
          <a:bodyPr wrap="none" anchor="ctr"/>
          <a:lstStyle/>
          <a:p>
            <a:endParaRPr lang="en-US"/>
          </a:p>
        </p:txBody>
      </p:sp>
      <p:sp>
        <p:nvSpPr>
          <p:cNvPr id="744512" name="Line 64"/>
          <p:cNvSpPr>
            <a:spLocks noChangeShapeType="1"/>
          </p:cNvSpPr>
          <p:nvPr/>
        </p:nvSpPr>
        <p:spPr bwMode="auto">
          <a:xfrm>
            <a:off x="7702550" y="4146550"/>
            <a:ext cx="304800" cy="565150"/>
          </a:xfrm>
          <a:prstGeom prst="line">
            <a:avLst/>
          </a:prstGeom>
          <a:noFill/>
          <a:ln w="25400">
            <a:solidFill>
              <a:schemeClr val="tx1"/>
            </a:solidFill>
            <a:round/>
            <a:headEnd/>
            <a:tailEnd/>
          </a:ln>
          <a:effectLst/>
        </p:spPr>
        <p:txBody>
          <a:bodyPr wrap="none" anchor="ctr"/>
          <a:lstStyle/>
          <a:p>
            <a:endParaRPr lang="en-US"/>
          </a:p>
        </p:txBody>
      </p:sp>
      <p:sp>
        <p:nvSpPr>
          <p:cNvPr id="744513" name="Text Box 65"/>
          <p:cNvSpPr txBox="1">
            <a:spLocks noChangeArrowheads="1"/>
          </p:cNvSpPr>
          <p:nvPr/>
        </p:nvSpPr>
        <p:spPr bwMode="auto">
          <a:xfrm>
            <a:off x="6726238" y="3121025"/>
            <a:ext cx="439737" cy="160338"/>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3 end</a:t>
            </a:r>
          </a:p>
        </p:txBody>
      </p:sp>
      <p:sp>
        <p:nvSpPr>
          <p:cNvPr id="744514" name="Line 66"/>
          <p:cNvSpPr>
            <a:spLocks noChangeShapeType="1"/>
          </p:cNvSpPr>
          <p:nvPr/>
        </p:nvSpPr>
        <p:spPr bwMode="auto">
          <a:xfrm>
            <a:off x="7061200" y="3282950"/>
            <a:ext cx="146050" cy="152400"/>
          </a:xfrm>
          <a:prstGeom prst="line">
            <a:avLst/>
          </a:prstGeom>
          <a:noFill/>
          <a:ln w="25400">
            <a:solidFill>
              <a:schemeClr val="tx1"/>
            </a:solidFill>
            <a:round/>
            <a:headEnd/>
            <a:tailEnd/>
          </a:ln>
          <a:effectLst/>
        </p:spPr>
        <p:txBody>
          <a:bodyPr wrap="none" anchor="ctr"/>
          <a:lstStyle/>
          <a:p>
            <a:endParaRPr lang="en-US"/>
          </a:p>
        </p:txBody>
      </p:sp>
      <p:sp>
        <p:nvSpPr>
          <p:cNvPr id="744515" name="Text Box 67"/>
          <p:cNvSpPr txBox="1">
            <a:spLocks noChangeArrowheads="1"/>
          </p:cNvSpPr>
          <p:nvPr/>
        </p:nvSpPr>
        <p:spPr bwMode="auto">
          <a:xfrm>
            <a:off x="6130925" y="2195513"/>
            <a:ext cx="860425" cy="3841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RNA</a:t>
            </a:r>
          </a:p>
          <a:p>
            <a:r>
              <a:rPr kumimoji="0" lang="en-US" sz="1200" b="1">
                <a:ea typeface="ヒラギノ角ゴ Pro W3" pitchFamily="48" charset="-128"/>
              </a:rPr>
              <a:t>polymerase</a:t>
            </a:r>
          </a:p>
        </p:txBody>
      </p:sp>
      <p:sp>
        <p:nvSpPr>
          <p:cNvPr id="744516" name="Text Box 68"/>
          <p:cNvSpPr txBox="1">
            <a:spLocks noChangeArrowheads="1"/>
          </p:cNvSpPr>
          <p:nvPr/>
        </p:nvSpPr>
        <p:spPr bwMode="auto">
          <a:xfrm>
            <a:off x="7508875" y="2036763"/>
            <a:ext cx="1266825" cy="16827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RNA nucleotides</a:t>
            </a:r>
          </a:p>
        </p:txBody>
      </p:sp>
      <p:sp>
        <p:nvSpPr>
          <p:cNvPr id="744517" name="Text Box 69"/>
          <p:cNvSpPr txBox="1">
            <a:spLocks noChangeArrowheads="1"/>
          </p:cNvSpPr>
          <p:nvPr/>
        </p:nvSpPr>
        <p:spPr bwMode="auto">
          <a:xfrm>
            <a:off x="6594475" y="1554163"/>
            <a:ext cx="1076325" cy="36512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Nontemplate</a:t>
            </a:r>
          </a:p>
          <a:p>
            <a:r>
              <a:rPr kumimoji="0" lang="en-US" sz="1200" b="1">
                <a:ea typeface="ヒラギノ角ゴ Pro W3" pitchFamily="48" charset="-128"/>
              </a:rPr>
              <a:t>strand of DNA</a:t>
            </a:r>
          </a:p>
        </p:txBody>
      </p:sp>
      <p:sp>
        <p:nvSpPr>
          <p:cNvPr id="744518" name="Text Box 70"/>
          <p:cNvSpPr txBox="1">
            <a:spLocks noChangeArrowheads="1"/>
          </p:cNvSpPr>
          <p:nvPr/>
        </p:nvSpPr>
        <p:spPr bwMode="auto">
          <a:xfrm>
            <a:off x="5153025" y="1585913"/>
            <a:ext cx="809625" cy="174625"/>
          </a:xfrm>
          <a:prstGeom prst="rect">
            <a:avLst/>
          </a:prstGeom>
          <a:noFill/>
          <a:ln w="9525">
            <a:noFill/>
            <a:miter lim="800000"/>
            <a:headEnd/>
            <a:tailEnd/>
          </a:ln>
          <a:effectLst/>
        </p:spPr>
        <p:txBody>
          <a:bodyPr wrap="none" lIns="0" tIns="0" rIns="0" bIns="0"/>
          <a:lstStyle/>
          <a:p>
            <a:r>
              <a:rPr kumimoji="0" lang="en-US" sz="1200" b="1">
                <a:ea typeface="ヒラギノ角ゴ Pro W3" pitchFamily="48" charset="-128"/>
              </a:rPr>
              <a:t>Elongation</a:t>
            </a:r>
          </a:p>
        </p:txBody>
      </p:sp>
      <p:sp>
        <p:nvSpPr>
          <p:cNvPr id="744519" name="Line 71"/>
          <p:cNvSpPr>
            <a:spLocks noChangeShapeType="1"/>
          </p:cNvSpPr>
          <p:nvPr/>
        </p:nvSpPr>
        <p:spPr bwMode="auto">
          <a:xfrm>
            <a:off x="7092950" y="1905000"/>
            <a:ext cx="412750" cy="838200"/>
          </a:xfrm>
          <a:prstGeom prst="line">
            <a:avLst/>
          </a:prstGeom>
          <a:noFill/>
          <a:ln w="25400">
            <a:solidFill>
              <a:schemeClr val="tx1"/>
            </a:solidFill>
            <a:round/>
            <a:headEnd/>
            <a:tailEnd/>
          </a:ln>
          <a:effectLst/>
        </p:spPr>
        <p:txBody>
          <a:bodyPr wrap="none" anchor="ctr"/>
          <a:lstStyle/>
          <a:p>
            <a:endParaRPr lang="en-US"/>
          </a:p>
        </p:txBody>
      </p:sp>
      <p:sp>
        <p:nvSpPr>
          <p:cNvPr id="744520" name="Line 72"/>
          <p:cNvSpPr>
            <a:spLocks noChangeShapeType="1"/>
          </p:cNvSpPr>
          <p:nvPr/>
        </p:nvSpPr>
        <p:spPr bwMode="auto">
          <a:xfrm flipH="1">
            <a:off x="7353300" y="2216150"/>
            <a:ext cx="685800" cy="1092200"/>
          </a:xfrm>
          <a:prstGeom prst="line">
            <a:avLst/>
          </a:prstGeom>
          <a:noFill/>
          <a:ln w="25400">
            <a:solidFill>
              <a:schemeClr val="tx1"/>
            </a:solidFill>
            <a:round/>
            <a:headEnd/>
            <a:tailEnd/>
          </a:ln>
          <a:effectLst/>
        </p:spPr>
        <p:txBody>
          <a:bodyPr wrap="none" anchor="ctr"/>
          <a:lstStyle/>
          <a:p>
            <a:endParaRPr lang="en-US"/>
          </a:p>
        </p:txBody>
      </p:sp>
      <p:sp>
        <p:nvSpPr>
          <p:cNvPr id="744521" name="Line 73"/>
          <p:cNvSpPr>
            <a:spLocks noChangeShapeType="1"/>
          </p:cNvSpPr>
          <p:nvPr/>
        </p:nvSpPr>
        <p:spPr bwMode="auto">
          <a:xfrm flipH="1">
            <a:off x="7594600" y="2203450"/>
            <a:ext cx="444500" cy="1016000"/>
          </a:xfrm>
          <a:prstGeom prst="line">
            <a:avLst/>
          </a:prstGeom>
          <a:noFill/>
          <a:ln w="25400">
            <a:solidFill>
              <a:schemeClr val="tx1"/>
            </a:solidFill>
            <a:round/>
            <a:headEnd/>
            <a:tailEnd/>
          </a:ln>
          <a:effectLst/>
        </p:spPr>
        <p:txBody>
          <a:bodyPr wrap="none" anchor="ctr"/>
          <a:lstStyle/>
          <a:p>
            <a:endParaRPr lang="en-US"/>
          </a:p>
        </p:txBody>
      </p:sp>
      <p:sp>
        <p:nvSpPr>
          <p:cNvPr id="744522" name="Line 74"/>
          <p:cNvSpPr>
            <a:spLocks noChangeShapeType="1"/>
          </p:cNvSpPr>
          <p:nvPr/>
        </p:nvSpPr>
        <p:spPr bwMode="auto">
          <a:xfrm>
            <a:off x="8032750" y="2216150"/>
            <a:ext cx="190500" cy="711200"/>
          </a:xfrm>
          <a:prstGeom prst="line">
            <a:avLst/>
          </a:prstGeom>
          <a:noFill/>
          <a:ln w="25400">
            <a:solidFill>
              <a:schemeClr val="tx1"/>
            </a:solidFill>
            <a:round/>
            <a:headEnd/>
            <a:tailEnd/>
          </a:ln>
          <a:effectLst/>
        </p:spPr>
        <p:txBody>
          <a:bodyPr wrap="none" anchor="ctr"/>
          <a:lstStyle/>
          <a:p>
            <a:endParaRPr lang="en-US"/>
          </a:p>
        </p:txBody>
      </p:sp>
      <p:sp>
        <p:nvSpPr>
          <p:cNvPr id="744523" name="AutoShape 75"/>
          <p:cNvSpPr>
            <a:spLocks/>
          </p:cNvSpPr>
          <p:nvPr/>
        </p:nvSpPr>
        <p:spPr bwMode="auto">
          <a:xfrm rot="5400000">
            <a:off x="2286794" y="-618331"/>
            <a:ext cx="152400" cy="2586038"/>
          </a:xfrm>
          <a:prstGeom prst="leftBrace">
            <a:avLst>
              <a:gd name="adj1" fmla="val 141406"/>
              <a:gd name="adj2" fmla="val 53037"/>
            </a:avLst>
          </a:prstGeom>
          <a:noFill/>
          <a:ln w="25400">
            <a:solidFill>
              <a:schemeClr val="tx1"/>
            </a:solidFill>
            <a:round/>
            <a:headEnd/>
            <a:tailEnd/>
          </a:ln>
          <a:effectLst/>
        </p:spPr>
        <p:txBody>
          <a:bodyPr wrap="none" anchor="ctr"/>
          <a:lstStyle/>
          <a:p>
            <a:endParaRPr lang="en-US"/>
          </a:p>
        </p:txBody>
      </p:sp>
      <p:sp>
        <p:nvSpPr>
          <p:cNvPr id="744524" name="Line 76"/>
          <p:cNvSpPr>
            <a:spLocks noChangeShapeType="1"/>
          </p:cNvSpPr>
          <p:nvPr/>
        </p:nvSpPr>
        <p:spPr bwMode="auto">
          <a:xfrm>
            <a:off x="1069975" y="741363"/>
            <a:ext cx="1588" cy="147637"/>
          </a:xfrm>
          <a:prstGeom prst="line">
            <a:avLst/>
          </a:prstGeom>
          <a:noFill/>
          <a:ln w="25400">
            <a:solidFill>
              <a:schemeClr val="tx1"/>
            </a:solidFill>
            <a:round/>
            <a:headEnd/>
            <a:tailEnd/>
          </a:ln>
          <a:effectLst/>
        </p:spPr>
        <p:txBody>
          <a:bodyPr wrap="none" anchor="ctr"/>
          <a:lstStyle/>
          <a:p>
            <a:endParaRPr lang="en-US"/>
          </a:p>
        </p:txBody>
      </p:sp>
      <p:sp>
        <p:nvSpPr>
          <p:cNvPr id="744525" name="Line 77"/>
          <p:cNvSpPr>
            <a:spLocks noChangeShapeType="1"/>
          </p:cNvSpPr>
          <p:nvPr/>
        </p:nvSpPr>
        <p:spPr bwMode="auto">
          <a:xfrm>
            <a:off x="3657600" y="741363"/>
            <a:ext cx="0" cy="142875"/>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1</a:t>
            </a:r>
          </a:p>
        </p:txBody>
      </p:sp>
      <p:pic>
        <p:nvPicPr>
          <p:cNvPr id="78851" name="Picture 3" descr="figure_03_35_1"/>
          <p:cNvPicPr>
            <a:picLocks noChangeAspect="1" noChangeArrowheads="1"/>
          </p:cNvPicPr>
          <p:nvPr/>
        </p:nvPicPr>
        <p:blipFill>
          <a:blip r:embed="rId2" cstate="print"/>
          <a:srcRect t="30186"/>
          <a:stretch>
            <a:fillRect/>
          </a:stretch>
        </p:blipFill>
        <p:spPr bwMode="auto">
          <a:xfrm>
            <a:off x="411163" y="1476375"/>
            <a:ext cx="8320087" cy="4097338"/>
          </a:xfrm>
          <a:prstGeom prst="rect">
            <a:avLst/>
          </a:prstGeom>
          <a:noFill/>
        </p:spPr>
      </p:pic>
      <p:sp>
        <p:nvSpPr>
          <p:cNvPr id="78852" name="Line 4"/>
          <p:cNvSpPr>
            <a:spLocks noChangeShapeType="1"/>
          </p:cNvSpPr>
          <p:nvPr/>
        </p:nvSpPr>
        <p:spPr bwMode="auto">
          <a:xfrm>
            <a:off x="2038350" y="3140075"/>
            <a:ext cx="1588" cy="361950"/>
          </a:xfrm>
          <a:prstGeom prst="line">
            <a:avLst/>
          </a:prstGeom>
          <a:noFill/>
          <a:ln w="22225">
            <a:solidFill>
              <a:srgbClr val="000000"/>
            </a:solidFill>
            <a:round/>
            <a:headEnd/>
            <a:tailEnd/>
          </a:ln>
        </p:spPr>
        <p:txBody>
          <a:bodyPr/>
          <a:lstStyle/>
          <a:p>
            <a:endParaRPr lang="en-US"/>
          </a:p>
        </p:txBody>
      </p:sp>
      <p:sp>
        <p:nvSpPr>
          <p:cNvPr id="78853" name="Line 5"/>
          <p:cNvSpPr>
            <a:spLocks noChangeShapeType="1"/>
          </p:cNvSpPr>
          <p:nvPr/>
        </p:nvSpPr>
        <p:spPr bwMode="auto">
          <a:xfrm flipV="1">
            <a:off x="4906963" y="2554288"/>
            <a:ext cx="1587" cy="334962"/>
          </a:xfrm>
          <a:prstGeom prst="line">
            <a:avLst/>
          </a:prstGeom>
          <a:noFill/>
          <a:ln w="22225">
            <a:solidFill>
              <a:srgbClr val="000000"/>
            </a:solidFill>
            <a:round/>
            <a:headEnd/>
            <a:tailEnd/>
          </a:ln>
        </p:spPr>
        <p:txBody>
          <a:bodyPr/>
          <a:lstStyle/>
          <a:p>
            <a:endParaRPr lang="en-US"/>
          </a:p>
        </p:txBody>
      </p:sp>
      <p:sp>
        <p:nvSpPr>
          <p:cNvPr id="78854" name="Line 6"/>
          <p:cNvSpPr>
            <a:spLocks noChangeShapeType="1"/>
          </p:cNvSpPr>
          <p:nvPr/>
        </p:nvSpPr>
        <p:spPr bwMode="auto">
          <a:xfrm flipV="1">
            <a:off x="4906963" y="3140075"/>
            <a:ext cx="1587" cy="361950"/>
          </a:xfrm>
          <a:prstGeom prst="line">
            <a:avLst/>
          </a:prstGeom>
          <a:noFill/>
          <a:ln w="22225">
            <a:solidFill>
              <a:srgbClr val="000000"/>
            </a:solidFill>
            <a:round/>
            <a:headEnd/>
            <a:tailEnd/>
          </a:ln>
        </p:spPr>
        <p:txBody>
          <a:bodyPr/>
          <a:lstStyle/>
          <a:p>
            <a:endParaRPr lang="en-US"/>
          </a:p>
        </p:txBody>
      </p:sp>
      <p:sp>
        <p:nvSpPr>
          <p:cNvPr id="78855" name="Line 7"/>
          <p:cNvSpPr>
            <a:spLocks noChangeShapeType="1"/>
          </p:cNvSpPr>
          <p:nvPr/>
        </p:nvSpPr>
        <p:spPr bwMode="auto">
          <a:xfrm flipV="1">
            <a:off x="7932738" y="3140075"/>
            <a:ext cx="1587" cy="361950"/>
          </a:xfrm>
          <a:prstGeom prst="line">
            <a:avLst/>
          </a:prstGeom>
          <a:noFill/>
          <a:ln w="22225">
            <a:solidFill>
              <a:srgbClr val="000000"/>
            </a:solidFill>
            <a:round/>
            <a:headEnd/>
            <a:tailEnd/>
          </a:ln>
        </p:spPr>
        <p:txBody>
          <a:bodyPr/>
          <a:lstStyle/>
          <a:p>
            <a:endParaRPr lang="en-US"/>
          </a:p>
        </p:txBody>
      </p:sp>
      <p:sp>
        <p:nvSpPr>
          <p:cNvPr id="78856" name="Rectangle 8"/>
          <p:cNvSpPr>
            <a:spLocks noChangeArrowheads="1"/>
          </p:cNvSpPr>
          <p:nvPr/>
        </p:nvSpPr>
        <p:spPr bwMode="auto">
          <a:xfrm>
            <a:off x="1916113" y="1495425"/>
            <a:ext cx="1935162"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RNA polymerase</a:t>
            </a:r>
            <a:endParaRPr lang="en-US" sz="1800" b="1">
              <a:latin typeface="Arial" charset="0"/>
            </a:endParaRPr>
          </a:p>
        </p:txBody>
      </p:sp>
      <p:sp>
        <p:nvSpPr>
          <p:cNvPr id="78857" name="Rectangle 9"/>
          <p:cNvSpPr>
            <a:spLocks noChangeArrowheads="1"/>
          </p:cNvSpPr>
          <p:nvPr/>
        </p:nvSpPr>
        <p:spPr bwMode="auto">
          <a:xfrm>
            <a:off x="576263" y="2584450"/>
            <a:ext cx="523875"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DNA</a:t>
            </a:r>
            <a:endParaRPr lang="en-US" sz="1800" b="1">
              <a:latin typeface="Arial" charset="0"/>
            </a:endParaRPr>
          </a:p>
        </p:txBody>
      </p:sp>
      <p:sp>
        <p:nvSpPr>
          <p:cNvPr id="78858" name="Rectangle 10"/>
          <p:cNvSpPr>
            <a:spLocks noChangeArrowheads="1"/>
          </p:cNvSpPr>
          <p:nvPr/>
        </p:nvSpPr>
        <p:spPr bwMode="auto">
          <a:xfrm>
            <a:off x="4094163" y="2244725"/>
            <a:ext cx="1638300"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Coding strand</a:t>
            </a:r>
            <a:endParaRPr lang="en-US" sz="1800" b="1">
              <a:latin typeface="Arial" charset="0"/>
            </a:endParaRPr>
          </a:p>
        </p:txBody>
      </p:sp>
      <p:sp>
        <p:nvSpPr>
          <p:cNvPr id="78859" name="Rectangle 11"/>
          <p:cNvSpPr>
            <a:spLocks noChangeArrowheads="1"/>
          </p:cNvSpPr>
          <p:nvPr/>
        </p:nvSpPr>
        <p:spPr bwMode="auto">
          <a:xfrm>
            <a:off x="4052888" y="3521075"/>
            <a:ext cx="1868487"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Template strand</a:t>
            </a:r>
            <a:endParaRPr lang="en-US" sz="1800" b="1">
              <a:latin typeface="Arial" charset="0"/>
            </a:endParaRPr>
          </a:p>
        </p:txBody>
      </p:sp>
      <p:sp>
        <p:nvSpPr>
          <p:cNvPr id="78860" name="Rectangle 12"/>
          <p:cNvSpPr>
            <a:spLocks noChangeArrowheads="1"/>
          </p:cNvSpPr>
          <p:nvPr/>
        </p:nvSpPr>
        <p:spPr bwMode="auto">
          <a:xfrm>
            <a:off x="1573213" y="3560763"/>
            <a:ext cx="1073150" cy="520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b="1">
                <a:solidFill>
                  <a:srgbClr val="000000"/>
                </a:solidFill>
                <a:latin typeface="Arial" charset="0"/>
              </a:rPr>
              <a:t>Promoter</a:t>
            </a:r>
            <a:br>
              <a:rPr lang="en-US" sz="1900" b="1">
                <a:solidFill>
                  <a:srgbClr val="000000"/>
                </a:solidFill>
                <a:latin typeface="Arial" charset="0"/>
              </a:rPr>
            </a:br>
            <a:r>
              <a:rPr lang="en-US" sz="1900" b="1">
                <a:solidFill>
                  <a:srgbClr val="000000"/>
                </a:solidFill>
                <a:latin typeface="Arial" charset="0"/>
              </a:rPr>
              <a:t>region</a:t>
            </a:r>
            <a:endParaRPr lang="en-US" sz="1800" b="1">
              <a:latin typeface="Arial" charset="0"/>
            </a:endParaRPr>
          </a:p>
        </p:txBody>
      </p:sp>
      <p:sp>
        <p:nvSpPr>
          <p:cNvPr id="78861" name="Rectangle 13"/>
          <p:cNvSpPr>
            <a:spLocks noChangeArrowheads="1"/>
          </p:cNvSpPr>
          <p:nvPr/>
        </p:nvSpPr>
        <p:spPr bwMode="auto">
          <a:xfrm>
            <a:off x="7313613" y="3552825"/>
            <a:ext cx="1382712" cy="520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b="1">
                <a:solidFill>
                  <a:srgbClr val="000000"/>
                </a:solidFill>
                <a:latin typeface="Arial" charset="0"/>
              </a:rPr>
              <a:t>Termination</a:t>
            </a:r>
            <a:br>
              <a:rPr lang="en-US" sz="1900" b="1">
                <a:solidFill>
                  <a:srgbClr val="000000"/>
                </a:solidFill>
                <a:latin typeface="Arial" charset="0"/>
              </a:rPr>
            </a:br>
            <a:r>
              <a:rPr lang="en-US" sz="1900" b="1">
                <a:solidFill>
                  <a:srgbClr val="000000"/>
                </a:solidFill>
                <a:latin typeface="Arial" charset="0"/>
              </a:rPr>
              <a:t>signal</a:t>
            </a:r>
            <a:endParaRPr lang="en-US" sz="1800" b="1">
              <a:latin typeface="Arial" charset="0"/>
            </a:endParaRPr>
          </a:p>
        </p:txBody>
      </p:sp>
      <p:sp>
        <p:nvSpPr>
          <p:cNvPr id="78862" name="Rectangle 14"/>
          <p:cNvSpPr>
            <a:spLocks noChangeArrowheads="1"/>
          </p:cNvSpPr>
          <p:nvPr/>
        </p:nvSpPr>
        <p:spPr bwMode="auto">
          <a:xfrm>
            <a:off x="465138" y="4770438"/>
            <a:ext cx="8089900" cy="827087"/>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a:solidFill>
                  <a:srgbClr val="0092C8"/>
                </a:solidFill>
                <a:latin typeface="Arial Black" charset="0"/>
              </a:rPr>
              <a:t>     Initiation:</a:t>
            </a:r>
            <a:r>
              <a:rPr lang="en-US" sz="1900" b="1">
                <a:solidFill>
                  <a:srgbClr val="0092C8"/>
                </a:solidFill>
                <a:latin typeface="Arial" charset="0"/>
              </a:rPr>
              <a:t> With the help of transcription factors, RNA</a:t>
            </a:r>
            <a:br>
              <a:rPr lang="en-US" sz="1900" b="1">
                <a:solidFill>
                  <a:srgbClr val="0092C8"/>
                </a:solidFill>
                <a:latin typeface="Arial" charset="0"/>
              </a:rPr>
            </a:br>
            <a:r>
              <a:rPr lang="en-US" sz="1900" b="1">
                <a:solidFill>
                  <a:srgbClr val="0092C8"/>
                </a:solidFill>
                <a:latin typeface="Arial" charset="0"/>
              </a:rPr>
              <a:t>polymerase binds to the promoter, pries apart the two DNA strands,</a:t>
            </a:r>
            <a:br>
              <a:rPr lang="en-US" sz="1900" b="1">
                <a:solidFill>
                  <a:srgbClr val="0092C8"/>
                </a:solidFill>
                <a:latin typeface="Arial" charset="0"/>
              </a:rPr>
            </a:br>
            <a:r>
              <a:rPr lang="en-US" sz="1900" b="1">
                <a:solidFill>
                  <a:srgbClr val="0092C8"/>
                </a:solidFill>
                <a:latin typeface="Arial" charset="0"/>
              </a:rPr>
              <a:t>and initiates mRNA synthesis at the start point on the template strand.</a:t>
            </a:r>
            <a:endParaRPr lang="en-US" sz="1800">
              <a:latin typeface="Arial Black" charset="0"/>
            </a:endParaRPr>
          </a:p>
        </p:txBody>
      </p:sp>
      <p:sp>
        <p:nvSpPr>
          <p:cNvPr id="78863" name="Oval 15"/>
          <p:cNvSpPr>
            <a:spLocks noChangeAspect="1" noChangeArrowheads="1"/>
          </p:cNvSpPr>
          <p:nvPr/>
        </p:nvSpPr>
        <p:spPr bwMode="auto">
          <a:xfrm>
            <a:off x="465138" y="4718050"/>
            <a:ext cx="333375" cy="333375"/>
          </a:xfrm>
          <a:prstGeom prst="ellipse">
            <a:avLst/>
          </a:prstGeom>
          <a:solidFill>
            <a:schemeClr val="bg1"/>
          </a:solidFill>
          <a:ln w="22225">
            <a:solidFill>
              <a:srgbClr val="0092C8"/>
            </a:solidFill>
            <a:round/>
            <a:headEnd/>
            <a:tailEnd/>
          </a:ln>
          <a:effectLst/>
        </p:spPr>
        <p:txBody>
          <a:bodyPr wrap="none" anchor="ctr"/>
          <a:lstStyle/>
          <a:p>
            <a:pPr algn="ctr"/>
            <a:r>
              <a:rPr lang="en-US" sz="2000" b="1">
                <a:solidFill>
                  <a:srgbClr val="0092C8"/>
                </a:solidFill>
                <a:latin typeface="Arial Black" charset="0"/>
              </a:rPr>
              <a:t>1</a:t>
            </a:r>
            <a:endParaRPr lang="en-US" sz="900">
              <a:latin typeface="Arial Black"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r>
              <a:rPr lang="en-US"/>
              <a:t>Transcription</a:t>
            </a:r>
          </a:p>
        </p:txBody>
      </p:sp>
      <p:sp>
        <p:nvSpPr>
          <p:cNvPr id="49157" name="Rectangle 5"/>
          <p:cNvSpPr>
            <a:spLocks noGrp="1" noChangeArrowheads="1"/>
          </p:cNvSpPr>
          <p:nvPr>
            <p:ph type="body" idx="1"/>
          </p:nvPr>
        </p:nvSpPr>
        <p:spPr/>
        <p:txBody>
          <a:bodyPr/>
          <a:lstStyle/>
          <a:p>
            <a:r>
              <a:rPr lang="en-US"/>
              <a:t>RNA polymerase</a:t>
            </a:r>
          </a:p>
          <a:p>
            <a:pPr lvl="1"/>
            <a:r>
              <a:rPr lang="en-US"/>
              <a:t>Enzyme that oversees synthesis of mRNA</a:t>
            </a:r>
          </a:p>
          <a:p>
            <a:pPr lvl="1"/>
            <a:r>
              <a:rPr lang="en-US"/>
              <a:t>Unwinds DNA template</a:t>
            </a:r>
          </a:p>
          <a:p>
            <a:pPr lvl="1"/>
            <a:r>
              <a:rPr lang="en-US"/>
              <a:t>Adds complementary RNA nucleotides on DNA template and joins them together</a:t>
            </a:r>
          </a:p>
          <a:p>
            <a:pPr lvl="1"/>
            <a:r>
              <a:rPr lang="en-US"/>
              <a:t>Stops when it reaches termination signal</a:t>
            </a:r>
          </a:p>
          <a:p>
            <a:pPr lvl="1"/>
            <a:r>
              <a:rPr lang="en-US"/>
              <a:t>mRNA pulls off the DNA template, is further processed by enzymes, and enters cytosol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2</a:t>
            </a:r>
          </a:p>
        </p:txBody>
      </p:sp>
      <p:pic>
        <p:nvPicPr>
          <p:cNvPr id="79875" name="Picture 3" descr="figure_03_35_2"/>
          <p:cNvPicPr>
            <a:picLocks noChangeAspect="1" noChangeArrowheads="1"/>
          </p:cNvPicPr>
          <p:nvPr/>
        </p:nvPicPr>
        <p:blipFill>
          <a:blip r:embed="rId2" cstate="print"/>
          <a:srcRect/>
          <a:stretch>
            <a:fillRect/>
          </a:stretch>
        </p:blipFill>
        <p:spPr bwMode="auto">
          <a:xfrm>
            <a:off x="423863" y="493713"/>
            <a:ext cx="8294687" cy="5868987"/>
          </a:xfrm>
          <a:prstGeom prst="rect">
            <a:avLst/>
          </a:prstGeom>
          <a:noFill/>
        </p:spPr>
      </p:pic>
      <p:sp>
        <p:nvSpPr>
          <p:cNvPr id="79876" name="Freeform 4"/>
          <p:cNvSpPr>
            <a:spLocks/>
          </p:cNvSpPr>
          <p:nvPr/>
        </p:nvSpPr>
        <p:spPr bwMode="auto">
          <a:xfrm>
            <a:off x="2613025" y="1766888"/>
            <a:ext cx="498475" cy="609600"/>
          </a:xfrm>
          <a:custGeom>
            <a:avLst/>
            <a:gdLst/>
            <a:ahLst/>
            <a:cxnLst>
              <a:cxn ang="0">
                <a:pos x="0" y="0"/>
              </a:cxn>
              <a:cxn ang="0">
                <a:pos x="246" y="384"/>
              </a:cxn>
              <a:cxn ang="0">
                <a:pos x="314" y="384"/>
              </a:cxn>
            </a:cxnLst>
            <a:rect l="0" t="0" r="r" b="b"/>
            <a:pathLst>
              <a:path w="314" h="384">
                <a:moveTo>
                  <a:pt x="0" y="0"/>
                </a:moveTo>
                <a:lnTo>
                  <a:pt x="246" y="384"/>
                </a:lnTo>
                <a:lnTo>
                  <a:pt x="314" y="384"/>
                </a:lnTo>
              </a:path>
            </a:pathLst>
          </a:custGeom>
          <a:noFill/>
          <a:ln w="22225">
            <a:solidFill>
              <a:srgbClr val="000000"/>
            </a:solidFill>
            <a:prstDash val="solid"/>
            <a:round/>
            <a:headEnd/>
            <a:tailEnd/>
          </a:ln>
        </p:spPr>
        <p:txBody>
          <a:bodyPr/>
          <a:lstStyle/>
          <a:p>
            <a:endParaRPr lang="en-US"/>
          </a:p>
        </p:txBody>
      </p:sp>
      <p:sp>
        <p:nvSpPr>
          <p:cNvPr id="79877" name="Line 5"/>
          <p:cNvSpPr>
            <a:spLocks noChangeShapeType="1"/>
          </p:cNvSpPr>
          <p:nvPr/>
        </p:nvSpPr>
        <p:spPr bwMode="auto">
          <a:xfrm flipV="1">
            <a:off x="6005513" y="1700213"/>
            <a:ext cx="1587" cy="371475"/>
          </a:xfrm>
          <a:prstGeom prst="line">
            <a:avLst/>
          </a:prstGeom>
          <a:noFill/>
          <a:ln w="22225">
            <a:solidFill>
              <a:srgbClr val="000000"/>
            </a:solidFill>
            <a:round/>
            <a:headEnd/>
            <a:tailEnd/>
          </a:ln>
        </p:spPr>
        <p:txBody>
          <a:bodyPr/>
          <a:lstStyle/>
          <a:p>
            <a:endParaRPr lang="en-US"/>
          </a:p>
        </p:txBody>
      </p:sp>
      <p:sp>
        <p:nvSpPr>
          <p:cNvPr id="79878" name="Line 6"/>
          <p:cNvSpPr>
            <a:spLocks noChangeShapeType="1"/>
          </p:cNvSpPr>
          <p:nvPr/>
        </p:nvSpPr>
        <p:spPr bwMode="auto">
          <a:xfrm>
            <a:off x="2457450" y="5695950"/>
            <a:ext cx="1588" cy="390525"/>
          </a:xfrm>
          <a:prstGeom prst="line">
            <a:avLst/>
          </a:prstGeom>
          <a:noFill/>
          <a:ln w="22225">
            <a:solidFill>
              <a:srgbClr val="000000"/>
            </a:solidFill>
            <a:round/>
            <a:headEnd/>
            <a:tailEnd/>
          </a:ln>
        </p:spPr>
        <p:txBody>
          <a:bodyPr/>
          <a:lstStyle/>
          <a:p>
            <a:endParaRPr lang="en-US"/>
          </a:p>
        </p:txBody>
      </p:sp>
      <p:sp>
        <p:nvSpPr>
          <p:cNvPr id="79879" name="Rectangle 7"/>
          <p:cNvSpPr>
            <a:spLocks noChangeArrowheads="1"/>
          </p:cNvSpPr>
          <p:nvPr/>
        </p:nvSpPr>
        <p:spPr bwMode="auto">
          <a:xfrm>
            <a:off x="3182938" y="2222500"/>
            <a:ext cx="777875"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mRNA</a:t>
            </a:r>
            <a:endParaRPr lang="en-US" sz="1800" b="1">
              <a:latin typeface="Arial" charset="0"/>
            </a:endParaRPr>
          </a:p>
        </p:txBody>
      </p:sp>
      <p:sp>
        <p:nvSpPr>
          <p:cNvPr id="79880" name="Rectangle 8"/>
          <p:cNvSpPr>
            <a:spLocks noChangeArrowheads="1"/>
          </p:cNvSpPr>
          <p:nvPr/>
        </p:nvSpPr>
        <p:spPr bwMode="auto">
          <a:xfrm>
            <a:off x="5132388" y="2089150"/>
            <a:ext cx="1960562"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Template strand</a:t>
            </a:r>
            <a:endParaRPr lang="en-US" sz="1800" b="1">
              <a:latin typeface="Arial" charset="0"/>
            </a:endParaRPr>
          </a:p>
        </p:txBody>
      </p:sp>
      <p:sp>
        <p:nvSpPr>
          <p:cNvPr id="79881" name="Rectangle 9"/>
          <p:cNvSpPr>
            <a:spLocks noChangeArrowheads="1"/>
          </p:cNvSpPr>
          <p:nvPr/>
        </p:nvSpPr>
        <p:spPr bwMode="auto">
          <a:xfrm>
            <a:off x="1557338" y="6086475"/>
            <a:ext cx="2017712"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mRNA transcript</a:t>
            </a:r>
            <a:endParaRPr lang="en-US" sz="1800" b="1">
              <a:latin typeface="Arial" charset="0"/>
            </a:endParaRPr>
          </a:p>
        </p:txBody>
      </p:sp>
      <p:sp>
        <p:nvSpPr>
          <p:cNvPr id="79882" name="Rectangle 10"/>
          <p:cNvSpPr>
            <a:spLocks noChangeArrowheads="1"/>
          </p:cNvSpPr>
          <p:nvPr/>
        </p:nvSpPr>
        <p:spPr bwMode="auto">
          <a:xfrm>
            <a:off x="338138" y="3292475"/>
            <a:ext cx="8401050" cy="871538"/>
          </a:xfrm>
          <a:prstGeom prst="rect">
            <a:avLst/>
          </a:prstGeom>
          <a:noFill/>
          <a:ln w="9525">
            <a:noFill/>
            <a:miter lim="800000"/>
            <a:headEnd/>
            <a:tailEnd/>
          </a:ln>
        </p:spPr>
        <p:txBody>
          <a:bodyPr wrap="none" lIns="0" tIns="0" rIns="0" bIns="0">
            <a:spAutoFit/>
          </a:bodyPr>
          <a:lstStyle/>
          <a:p>
            <a:pPr eaLnBrk="1" hangingPunct="1">
              <a:lnSpc>
                <a:spcPct val="90000"/>
              </a:lnSpc>
            </a:pPr>
            <a:r>
              <a:rPr lang="en-US" sz="2000">
                <a:solidFill>
                  <a:srgbClr val="0092C8"/>
                </a:solidFill>
                <a:latin typeface="Arial Black" charset="0"/>
              </a:rPr>
              <a:t>     Elongation:</a:t>
            </a:r>
            <a:r>
              <a:rPr lang="en-US" sz="2000" b="1">
                <a:solidFill>
                  <a:srgbClr val="0092C8"/>
                </a:solidFill>
                <a:latin typeface="Arial" charset="0"/>
              </a:rPr>
              <a:t> As the RNA polymerase moves along the template</a:t>
            </a:r>
            <a:br>
              <a:rPr lang="en-US" sz="2000" b="1">
                <a:solidFill>
                  <a:srgbClr val="0092C8"/>
                </a:solidFill>
                <a:latin typeface="Arial" charset="0"/>
              </a:rPr>
            </a:br>
            <a:r>
              <a:rPr lang="en-US" sz="2000" b="1">
                <a:solidFill>
                  <a:srgbClr val="0092C8"/>
                </a:solidFill>
                <a:latin typeface="Arial" charset="0"/>
              </a:rPr>
              <a:t>strand, elongating the mRNA transcript one base at a time, it unwinds</a:t>
            </a:r>
            <a:br>
              <a:rPr lang="en-US" sz="2000" b="1">
                <a:solidFill>
                  <a:srgbClr val="0092C8"/>
                </a:solidFill>
                <a:latin typeface="Arial" charset="0"/>
              </a:rPr>
            </a:br>
            <a:r>
              <a:rPr lang="en-US" sz="2000" b="1">
                <a:solidFill>
                  <a:srgbClr val="0092C8"/>
                </a:solidFill>
                <a:latin typeface="Arial" charset="0"/>
              </a:rPr>
              <a:t>the DNA double helix before it and rewinds the double helix behind it.</a:t>
            </a:r>
            <a:endParaRPr lang="en-US" sz="1800">
              <a:latin typeface="Arial Black" charset="0"/>
            </a:endParaRPr>
          </a:p>
        </p:txBody>
      </p:sp>
      <p:sp>
        <p:nvSpPr>
          <p:cNvPr id="79883" name="Oval 11"/>
          <p:cNvSpPr>
            <a:spLocks noChangeAspect="1" noChangeArrowheads="1"/>
          </p:cNvSpPr>
          <p:nvPr/>
        </p:nvSpPr>
        <p:spPr bwMode="auto">
          <a:xfrm>
            <a:off x="338138" y="3238500"/>
            <a:ext cx="342900" cy="342900"/>
          </a:xfrm>
          <a:prstGeom prst="ellipse">
            <a:avLst/>
          </a:prstGeom>
          <a:solidFill>
            <a:schemeClr val="bg1"/>
          </a:solidFill>
          <a:ln w="22225">
            <a:solidFill>
              <a:srgbClr val="0092C8"/>
            </a:solidFill>
            <a:round/>
            <a:headEnd/>
            <a:tailEnd/>
          </a:ln>
          <a:effectLst/>
        </p:spPr>
        <p:txBody>
          <a:bodyPr wrap="none" anchor="ctr"/>
          <a:lstStyle/>
          <a:p>
            <a:pPr algn="ctr"/>
            <a:r>
              <a:rPr lang="en-US" sz="2000" b="1">
                <a:solidFill>
                  <a:srgbClr val="0092C8"/>
                </a:solidFill>
                <a:latin typeface="Arial Black" charset="0"/>
              </a:rPr>
              <a:t>2</a:t>
            </a:r>
            <a:endParaRPr lang="en-US" sz="900">
              <a:latin typeface="Arial Black"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8154988"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3.35</a:t>
            </a:r>
          </a:p>
        </p:txBody>
      </p:sp>
      <p:pic>
        <p:nvPicPr>
          <p:cNvPr id="51206" name="Picture 6" descr="figure_03_35_0"/>
          <p:cNvPicPr>
            <a:picLocks noChangeAspect="1" noChangeArrowheads="1"/>
          </p:cNvPicPr>
          <p:nvPr/>
        </p:nvPicPr>
        <p:blipFill>
          <a:blip r:embed="rId2" cstate="print"/>
          <a:srcRect/>
          <a:stretch>
            <a:fillRect/>
          </a:stretch>
        </p:blipFill>
        <p:spPr bwMode="auto">
          <a:xfrm>
            <a:off x="455613" y="554038"/>
            <a:ext cx="8231187" cy="5938837"/>
          </a:xfrm>
          <a:prstGeom prst="rect">
            <a:avLst/>
          </a:prstGeom>
          <a:noFill/>
        </p:spPr>
      </p:pic>
      <p:sp>
        <p:nvSpPr>
          <p:cNvPr id="51209" name="Line 9"/>
          <p:cNvSpPr>
            <a:spLocks noChangeShapeType="1"/>
          </p:cNvSpPr>
          <p:nvPr/>
        </p:nvSpPr>
        <p:spPr bwMode="auto">
          <a:xfrm flipH="1" flipV="1">
            <a:off x="5089525" y="3543300"/>
            <a:ext cx="187325" cy="304800"/>
          </a:xfrm>
          <a:prstGeom prst="line">
            <a:avLst/>
          </a:prstGeom>
          <a:noFill/>
          <a:ln w="22225">
            <a:solidFill>
              <a:srgbClr val="FFFFFF"/>
            </a:solidFill>
            <a:round/>
            <a:headEnd/>
            <a:tailEnd/>
          </a:ln>
        </p:spPr>
        <p:txBody>
          <a:bodyPr/>
          <a:lstStyle/>
          <a:p>
            <a:endParaRPr lang="en-US"/>
          </a:p>
        </p:txBody>
      </p:sp>
      <p:sp>
        <p:nvSpPr>
          <p:cNvPr id="51210" name="Line 10"/>
          <p:cNvSpPr>
            <a:spLocks noChangeShapeType="1"/>
          </p:cNvSpPr>
          <p:nvPr/>
        </p:nvSpPr>
        <p:spPr bwMode="auto">
          <a:xfrm flipV="1">
            <a:off x="7353300" y="3594100"/>
            <a:ext cx="381000" cy="269875"/>
          </a:xfrm>
          <a:prstGeom prst="line">
            <a:avLst/>
          </a:prstGeom>
          <a:noFill/>
          <a:ln w="22225">
            <a:solidFill>
              <a:srgbClr val="FFFFFF"/>
            </a:solidFill>
            <a:round/>
            <a:headEnd/>
            <a:tailEnd/>
          </a:ln>
        </p:spPr>
        <p:txBody>
          <a:bodyPr/>
          <a:lstStyle/>
          <a:p>
            <a:endParaRPr lang="en-US"/>
          </a:p>
        </p:txBody>
      </p:sp>
      <p:sp>
        <p:nvSpPr>
          <p:cNvPr id="51211" name="Line 11"/>
          <p:cNvSpPr>
            <a:spLocks noChangeShapeType="1"/>
          </p:cNvSpPr>
          <p:nvPr/>
        </p:nvSpPr>
        <p:spPr bwMode="auto">
          <a:xfrm flipV="1">
            <a:off x="6305550" y="3227388"/>
            <a:ext cx="1588" cy="152400"/>
          </a:xfrm>
          <a:prstGeom prst="line">
            <a:avLst/>
          </a:prstGeom>
          <a:noFill/>
          <a:ln w="22225">
            <a:solidFill>
              <a:srgbClr val="FFFFFF"/>
            </a:solidFill>
            <a:round/>
            <a:headEnd/>
            <a:tailEnd/>
          </a:ln>
        </p:spPr>
        <p:txBody>
          <a:bodyPr/>
          <a:lstStyle/>
          <a:p>
            <a:endParaRPr lang="en-US"/>
          </a:p>
        </p:txBody>
      </p:sp>
      <p:sp>
        <p:nvSpPr>
          <p:cNvPr id="51212" name="Line 12"/>
          <p:cNvSpPr>
            <a:spLocks noChangeShapeType="1"/>
          </p:cNvSpPr>
          <p:nvPr/>
        </p:nvSpPr>
        <p:spPr bwMode="auto">
          <a:xfrm>
            <a:off x="6813550" y="3752850"/>
            <a:ext cx="149225" cy="130175"/>
          </a:xfrm>
          <a:prstGeom prst="line">
            <a:avLst/>
          </a:prstGeom>
          <a:noFill/>
          <a:ln w="22225">
            <a:solidFill>
              <a:srgbClr val="FFFFFF"/>
            </a:solidFill>
            <a:round/>
            <a:headEnd/>
            <a:tailEnd/>
          </a:ln>
        </p:spPr>
        <p:txBody>
          <a:bodyPr/>
          <a:lstStyle/>
          <a:p>
            <a:endParaRPr lang="en-US"/>
          </a:p>
        </p:txBody>
      </p:sp>
      <p:sp>
        <p:nvSpPr>
          <p:cNvPr id="51213" name="Line 13"/>
          <p:cNvSpPr>
            <a:spLocks noChangeShapeType="1"/>
          </p:cNvSpPr>
          <p:nvPr/>
        </p:nvSpPr>
        <p:spPr bwMode="auto">
          <a:xfrm flipH="1" flipV="1">
            <a:off x="6816725" y="3765550"/>
            <a:ext cx="12700" cy="254000"/>
          </a:xfrm>
          <a:prstGeom prst="line">
            <a:avLst/>
          </a:prstGeom>
          <a:noFill/>
          <a:ln w="22225">
            <a:solidFill>
              <a:srgbClr val="FFFFFF"/>
            </a:solidFill>
            <a:round/>
            <a:headEnd/>
            <a:tailEnd/>
          </a:ln>
        </p:spPr>
        <p:txBody>
          <a:bodyPr/>
          <a:lstStyle/>
          <a:p>
            <a:endParaRPr lang="en-US"/>
          </a:p>
        </p:txBody>
      </p:sp>
      <p:sp>
        <p:nvSpPr>
          <p:cNvPr id="51214" name="Line 14"/>
          <p:cNvSpPr>
            <a:spLocks noChangeShapeType="1"/>
          </p:cNvSpPr>
          <p:nvPr/>
        </p:nvSpPr>
        <p:spPr bwMode="auto">
          <a:xfrm>
            <a:off x="6702425" y="3756025"/>
            <a:ext cx="120650" cy="1588"/>
          </a:xfrm>
          <a:prstGeom prst="line">
            <a:avLst/>
          </a:prstGeom>
          <a:noFill/>
          <a:ln w="22225">
            <a:solidFill>
              <a:srgbClr val="FFFFFF"/>
            </a:solidFill>
            <a:round/>
            <a:headEnd/>
            <a:tailEnd/>
          </a:ln>
        </p:spPr>
        <p:txBody>
          <a:bodyPr/>
          <a:lstStyle/>
          <a:p>
            <a:endParaRPr lang="en-US"/>
          </a:p>
        </p:txBody>
      </p:sp>
      <p:sp>
        <p:nvSpPr>
          <p:cNvPr id="51215" name="Freeform 15"/>
          <p:cNvSpPr>
            <a:spLocks/>
          </p:cNvSpPr>
          <p:nvPr/>
        </p:nvSpPr>
        <p:spPr bwMode="auto">
          <a:xfrm>
            <a:off x="7026275" y="4346575"/>
            <a:ext cx="485775" cy="263525"/>
          </a:xfrm>
          <a:custGeom>
            <a:avLst/>
            <a:gdLst/>
            <a:ahLst/>
            <a:cxnLst>
              <a:cxn ang="0">
                <a:pos x="0" y="0"/>
              </a:cxn>
              <a:cxn ang="0">
                <a:pos x="182" y="166"/>
              </a:cxn>
              <a:cxn ang="0">
                <a:pos x="306" y="166"/>
              </a:cxn>
            </a:cxnLst>
            <a:rect l="0" t="0" r="r" b="b"/>
            <a:pathLst>
              <a:path w="306" h="166">
                <a:moveTo>
                  <a:pt x="0" y="0"/>
                </a:moveTo>
                <a:lnTo>
                  <a:pt x="182" y="166"/>
                </a:lnTo>
                <a:lnTo>
                  <a:pt x="306" y="166"/>
                </a:lnTo>
              </a:path>
            </a:pathLst>
          </a:custGeom>
          <a:noFill/>
          <a:ln w="22225">
            <a:solidFill>
              <a:srgbClr val="FFFFFF"/>
            </a:solidFill>
            <a:prstDash val="solid"/>
            <a:round/>
            <a:headEnd/>
            <a:tailEnd/>
          </a:ln>
        </p:spPr>
        <p:txBody>
          <a:bodyPr/>
          <a:lstStyle/>
          <a:p>
            <a:endParaRPr lang="en-US"/>
          </a:p>
        </p:txBody>
      </p:sp>
      <p:sp>
        <p:nvSpPr>
          <p:cNvPr id="51216" name="Line 16"/>
          <p:cNvSpPr>
            <a:spLocks noChangeShapeType="1"/>
          </p:cNvSpPr>
          <p:nvPr/>
        </p:nvSpPr>
        <p:spPr bwMode="auto">
          <a:xfrm>
            <a:off x="1681163" y="1271588"/>
            <a:ext cx="1587" cy="158750"/>
          </a:xfrm>
          <a:prstGeom prst="line">
            <a:avLst/>
          </a:prstGeom>
          <a:noFill/>
          <a:ln w="9525">
            <a:solidFill>
              <a:srgbClr val="000000"/>
            </a:solidFill>
            <a:round/>
            <a:headEnd/>
            <a:tailEnd/>
          </a:ln>
        </p:spPr>
        <p:txBody>
          <a:bodyPr/>
          <a:lstStyle/>
          <a:p>
            <a:endParaRPr lang="en-US"/>
          </a:p>
        </p:txBody>
      </p:sp>
      <p:sp>
        <p:nvSpPr>
          <p:cNvPr id="51217" name="Line 17"/>
          <p:cNvSpPr>
            <a:spLocks noChangeShapeType="1"/>
          </p:cNvSpPr>
          <p:nvPr/>
        </p:nvSpPr>
        <p:spPr bwMode="auto">
          <a:xfrm flipV="1">
            <a:off x="2932113" y="1017588"/>
            <a:ext cx="1587" cy="146050"/>
          </a:xfrm>
          <a:prstGeom prst="line">
            <a:avLst/>
          </a:prstGeom>
          <a:noFill/>
          <a:ln w="9525">
            <a:solidFill>
              <a:srgbClr val="000000"/>
            </a:solidFill>
            <a:round/>
            <a:headEnd/>
            <a:tailEnd/>
          </a:ln>
        </p:spPr>
        <p:txBody>
          <a:bodyPr/>
          <a:lstStyle/>
          <a:p>
            <a:endParaRPr lang="en-US"/>
          </a:p>
        </p:txBody>
      </p:sp>
      <p:sp>
        <p:nvSpPr>
          <p:cNvPr id="51218" name="Line 18"/>
          <p:cNvSpPr>
            <a:spLocks noChangeShapeType="1"/>
          </p:cNvSpPr>
          <p:nvPr/>
        </p:nvSpPr>
        <p:spPr bwMode="auto">
          <a:xfrm flipV="1">
            <a:off x="2932113" y="1271588"/>
            <a:ext cx="1587" cy="158750"/>
          </a:xfrm>
          <a:prstGeom prst="line">
            <a:avLst/>
          </a:prstGeom>
          <a:noFill/>
          <a:ln w="9525">
            <a:solidFill>
              <a:srgbClr val="000000"/>
            </a:solidFill>
            <a:round/>
            <a:headEnd/>
            <a:tailEnd/>
          </a:ln>
        </p:spPr>
        <p:txBody>
          <a:bodyPr/>
          <a:lstStyle/>
          <a:p>
            <a:endParaRPr lang="en-US"/>
          </a:p>
        </p:txBody>
      </p:sp>
      <p:sp>
        <p:nvSpPr>
          <p:cNvPr id="51219" name="Line 19"/>
          <p:cNvSpPr>
            <a:spLocks noChangeShapeType="1"/>
          </p:cNvSpPr>
          <p:nvPr/>
        </p:nvSpPr>
        <p:spPr bwMode="auto">
          <a:xfrm flipV="1">
            <a:off x="4252913" y="1271588"/>
            <a:ext cx="1587" cy="158750"/>
          </a:xfrm>
          <a:prstGeom prst="line">
            <a:avLst/>
          </a:prstGeom>
          <a:noFill/>
          <a:ln w="9525">
            <a:solidFill>
              <a:srgbClr val="000000"/>
            </a:solidFill>
            <a:round/>
            <a:headEnd/>
            <a:tailEnd/>
          </a:ln>
        </p:spPr>
        <p:txBody>
          <a:bodyPr/>
          <a:lstStyle/>
          <a:p>
            <a:endParaRPr lang="en-US"/>
          </a:p>
        </p:txBody>
      </p:sp>
      <p:sp>
        <p:nvSpPr>
          <p:cNvPr id="51220" name="Line 20"/>
          <p:cNvSpPr>
            <a:spLocks noChangeShapeType="1"/>
          </p:cNvSpPr>
          <p:nvPr/>
        </p:nvSpPr>
        <p:spPr bwMode="auto">
          <a:xfrm flipV="1">
            <a:off x="3443288" y="2725738"/>
            <a:ext cx="1587" cy="158750"/>
          </a:xfrm>
          <a:prstGeom prst="line">
            <a:avLst/>
          </a:prstGeom>
          <a:noFill/>
          <a:ln w="9525">
            <a:solidFill>
              <a:srgbClr val="000000"/>
            </a:solidFill>
            <a:round/>
            <a:headEnd/>
            <a:tailEnd/>
          </a:ln>
        </p:spPr>
        <p:txBody>
          <a:bodyPr/>
          <a:lstStyle/>
          <a:p>
            <a:endParaRPr lang="en-US"/>
          </a:p>
        </p:txBody>
      </p:sp>
      <p:sp>
        <p:nvSpPr>
          <p:cNvPr id="51221" name="Freeform 21"/>
          <p:cNvSpPr>
            <a:spLocks/>
          </p:cNvSpPr>
          <p:nvPr/>
        </p:nvSpPr>
        <p:spPr bwMode="auto">
          <a:xfrm>
            <a:off x="2001838" y="2754313"/>
            <a:ext cx="209550" cy="260350"/>
          </a:xfrm>
          <a:custGeom>
            <a:avLst/>
            <a:gdLst/>
            <a:ahLst/>
            <a:cxnLst>
              <a:cxn ang="0">
                <a:pos x="0" y="0"/>
              </a:cxn>
              <a:cxn ang="0">
                <a:pos x="104" y="164"/>
              </a:cxn>
              <a:cxn ang="0">
                <a:pos x="132" y="164"/>
              </a:cxn>
            </a:cxnLst>
            <a:rect l="0" t="0" r="r" b="b"/>
            <a:pathLst>
              <a:path w="132" h="164">
                <a:moveTo>
                  <a:pt x="0" y="0"/>
                </a:moveTo>
                <a:lnTo>
                  <a:pt x="104" y="164"/>
                </a:lnTo>
                <a:lnTo>
                  <a:pt x="132" y="164"/>
                </a:lnTo>
              </a:path>
            </a:pathLst>
          </a:custGeom>
          <a:noFill/>
          <a:ln w="9525">
            <a:solidFill>
              <a:srgbClr val="000000"/>
            </a:solidFill>
            <a:prstDash val="solid"/>
            <a:round/>
            <a:headEnd/>
            <a:tailEnd/>
          </a:ln>
        </p:spPr>
        <p:txBody>
          <a:bodyPr/>
          <a:lstStyle/>
          <a:p>
            <a:endParaRPr lang="en-US"/>
          </a:p>
        </p:txBody>
      </p:sp>
      <p:sp>
        <p:nvSpPr>
          <p:cNvPr id="51222" name="Line 22"/>
          <p:cNvSpPr>
            <a:spLocks noChangeShapeType="1"/>
          </p:cNvSpPr>
          <p:nvPr/>
        </p:nvSpPr>
        <p:spPr bwMode="auto">
          <a:xfrm>
            <a:off x="1935163" y="4425950"/>
            <a:ext cx="1587" cy="165100"/>
          </a:xfrm>
          <a:prstGeom prst="line">
            <a:avLst/>
          </a:prstGeom>
          <a:noFill/>
          <a:ln w="9525">
            <a:solidFill>
              <a:srgbClr val="000000"/>
            </a:solidFill>
            <a:round/>
            <a:headEnd/>
            <a:tailEnd/>
          </a:ln>
        </p:spPr>
        <p:txBody>
          <a:bodyPr/>
          <a:lstStyle/>
          <a:p>
            <a:endParaRPr lang="en-US"/>
          </a:p>
        </p:txBody>
      </p:sp>
      <p:sp>
        <p:nvSpPr>
          <p:cNvPr id="51223" name="Line 23"/>
          <p:cNvSpPr>
            <a:spLocks noChangeShapeType="1"/>
          </p:cNvSpPr>
          <p:nvPr/>
        </p:nvSpPr>
        <p:spPr bwMode="auto">
          <a:xfrm>
            <a:off x="2490788" y="5870575"/>
            <a:ext cx="1587" cy="165100"/>
          </a:xfrm>
          <a:prstGeom prst="line">
            <a:avLst/>
          </a:prstGeom>
          <a:noFill/>
          <a:ln w="9525">
            <a:solidFill>
              <a:srgbClr val="000000"/>
            </a:solidFill>
            <a:round/>
            <a:headEnd/>
            <a:tailEnd/>
          </a:ln>
        </p:spPr>
        <p:txBody>
          <a:bodyPr/>
          <a:lstStyle/>
          <a:p>
            <a:endParaRPr lang="en-US"/>
          </a:p>
        </p:txBody>
      </p:sp>
      <p:sp>
        <p:nvSpPr>
          <p:cNvPr id="51224" name="Freeform 24"/>
          <p:cNvSpPr>
            <a:spLocks/>
          </p:cNvSpPr>
          <p:nvPr/>
        </p:nvSpPr>
        <p:spPr bwMode="auto">
          <a:xfrm>
            <a:off x="5089525" y="3494088"/>
            <a:ext cx="187325" cy="354012"/>
          </a:xfrm>
          <a:custGeom>
            <a:avLst/>
            <a:gdLst/>
            <a:ahLst/>
            <a:cxnLst>
              <a:cxn ang="0">
                <a:pos x="118" y="223"/>
              </a:cxn>
              <a:cxn ang="0">
                <a:pos x="0" y="31"/>
              </a:cxn>
              <a:cxn ang="0">
                <a:pos x="0" y="0"/>
              </a:cxn>
            </a:cxnLst>
            <a:rect l="0" t="0" r="r" b="b"/>
            <a:pathLst>
              <a:path w="118" h="223">
                <a:moveTo>
                  <a:pt x="118" y="223"/>
                </a:moveTo>
                <a:lnTo>
                  <a:pt x="0" y="31"/>
                </a:lnTo>
                <a:lnTo>
                  <a:pt x="0" y="0"/>
                </a:lnTo>
              </a:path>
            </a:pathLst>
          </a:custGeom>
          <a:noFill/>
          <a:ln w="9525">
            <a:solidFill>
              <a:srgbClr val="000000"/>
            </a:solidFill>
            <a:prstDash val="solid"/>
            <a:round/>
            <a:headEnd/>
            <a:tailEnd/>
          </a:ln>
        </p:spPr>
        <p:txBody>
          <a:bodyPr/>
          <a:lstStyle/>
          <a:p>
            <a:endParaRPr lang="en-US"/>
          </a:p>
        </p:txBody>
      </p:sp>
      <p:sp>
        <p:nvSpPr>
          <p:cNvPr id="51225" name="Freeform 25"/>
          <p:cNvSpPr>
            <a:spLocks/>
          </p:cNvSpPr>
          <p:nvPr/>
        </p:nvSpPr>
        <p:spPr bwMode="auto">
          <a:xfrm>
            <a:off x="7353300" y="3540125"/>
            <a:ext cx="381000" cy="323850"/>
          </a:xfrm>
          <a:custGeom>
            <a:avLst/>
            <a:gdLst/>
            <a:ahLst/>
            <a:cxnLst>
              <a:cxn ang="0">
                <a:pos x="0" y="204"/>
              </a:cxn>
              <a:cxn ang="0">
                <a:pos x="240" y="34"/>
              </a:cxn>
              <a:cxn ang="0">
                <a:pos x="240" y="0"/>
              </a:cxn>
            </a:cxnLst>
            <a:rect l="0" t="0" r="r" b="b"/>
            <a:pathLst>
              <a:path w="240" h="204">
                <a:moveTo>
                  <a:pt x="0" y="204"/>
                </a:moveTo>
                <a:lnTo>
                  <a:pt x="240" y="34"/>
                </a:lnTo>
                <a:lnTo>
                  <a:pt x="240" y="0"/>
                </a:lnTo>
              </a:path>
            </a:pathLst>
          </a:custGeom>
          <a:noFill/>
          <a:ln w="9525">
            <a:solidFill>
              <a:srgbClr val="000000"/>
            </a:solidFill>
            <a:prstDash val="solid"/>
            <a:round/>
            <a:headEnd/>
            <a:tailEnd/>
          </a:ln>
        </p:spPr>
        <p:txBody>
          <a:bodyPr/>
          <a:lstStyle/>
          <a:p>
            <a:endParaRPr lang="en-US"/>
          </a:p>
        </p:txBody>
      </p:sp>
      <p:sp>
        <p:nvSpPr>
          <p:cNvPr id="51226" name="Line 26"/>
          <p:cNvSpPr>
            <a:spLocks noChangeShapeType="1"/>
          </p:cNvSpPr>
          <p:nvPr/>
        </p:nvSpPr>
        <p:spPr bwMode="auto">
          <a:xfrm flipV="1">
            <a:off x="6305550" y="3227388"/>
            <a:ext cx="1588" cy="152400"/>
          </a:xfrm>
          <a:prstGeom prst="line">
            <a:avLst/>
          </a:prstGeom>
          <a:noFill/>
          <a:ln w="9525">
            <a:solidFill>
              <a:srgbClr val="000000"/>
            </a:solidFill>
            <a:round/>
            <a:headEnd/>
            <a:tailEnd/>
          </a:ln>
        </p:spPr>
        <p:txBody>
          <a:bodyPr/>
          <a:lstStyle/>
          <a:p>
            <a:endParaRPr lang="en-US"/>
          </a:p>
        </p:txBody>
      </p:sp>
      <p:sp>
        <p:nvSpPr>
          <p:cNvPr id="51227" name="Line 27"/>
          <p:cNvSpPr>
            <a:spLocks noChangeShapeType="1"/>
          </p:cNvSpPr>
          <p:nvPr/>
        </p:nvSpPr>
        <p:spPr bwMode="auto">
          <a:xfrm>
            <a:off x="6819900" y="3756025"/>
            <a:ext cx="142875" cy="127000"/>
          </a:xfrm>
          <a:prstGeom prst="line">
            <a:avLst/>
          </a:prstGeom>
          <a:noFill/>
          <a:ln w="9525">
            <a:solidFill>
              <a:srgbClr val="000000"/>
            </a:solidFill>
            <a:round/>
            <a:headEnd/>
            <a:tailEnd/>
          </a:ln>
        </p:spPr>
        <p:txBody>
          <a:bodyPr/>
          <a:lstStyle/>
          <a:p>
            <a:endParaRPr lang="en-US"/>
          </a:p>
        </p:txBody>
      </p:sp>
      <p:sp>
        <p:nvSpPr>
          <p:cNvPr id="51228" name="Line 28"/>
          <p:cNvSpPr>
            <a:spLocks noChangeShapeType="1"/>
          </p:cNvSpPr>
          <p:nvPr/>
        </p:nvSpPr>
        <p:spPr bwMode="auto">
          <a:xfrm flipH="1" flipV="1">
            <a:off x="6816725" y="3752850"/>
            <a:ext cx="12700" cy="266700"/>
          </a:xfrm>
          <a:prstGeom prst="line">
            <a:avLst/>
          </a:prstGeom>
          <a:noFill/>
          <a:ln w="9525">
            <a:solidFill>
              <a:srgbClr val="000000"/>
            </a:solidFill>
            <a:round/>
            <a:headEnd/>
            <a:tailEnd/>
          </a:ln>
        </p:spPr>
        <p:txBody>
          <a:bodyPr/>
          <a:lstStyle/>
          <a:p>
            <a:endParaRPr lang="en-US"/>
          </a:p>
        </p:txBody>
      </p:sp>
      <p:sp>
        <p:nvSpPr>
          <p:cNvPr id="51229" name="Line 29"/>
          <p:cNvSpPr>
            <a:spLocks noChangeShapeType="1"/>
          </p:cNvSpPr>
          <p:nvPr/>
        </p:nvSpPr>
        <p:spPr bwMode="auto">
          <a:xfrm>
            <a:off x="6702425" y="3756025"/>
            <a:ext cx="120650" cy="1588"/>
          </a:xfrm>
          <a:prstGeom prst="line">
            <a:avLst/>
          </a:prstGeom>
          <a:noFill/>
          <a:ln w="9525">
            <a:solidFill>
              <a:srgbClr val="000000"/>
            </a:solidFill>
            <a:round/>
            <a:headEnd/>
            <a:tailEnd/>
          </a:ln>
        </p:spPr>
        <p:txBody>
          <a:bodyPr/>
          <a:lstStyle/>
          <a:p>
            <a:endParaRPr lang="en-US"/>
          </a:p>
        </p:txBody>
      </p:sp>
      <p:sp>
        <p:nvSpPr>
          <p:cNvPr id="51230" name="Freeform 30"/>
          <p:cNvSpPr>
            <a:spLocks/>
          </p:cNvSpPr>
          <p:nvPr/>
        </p:nvSpPr>
        <p:spPr bwMode="auto">
          <a:xfrm>
            <a:off x="7026275" y="4346575"/>
            <a:ext cx="485775" cy="263525"/>
          </a:xfrm>
          <a:custGeom>
            <a:avLst/>
            <a:gdLst/>
            <a:ahLst/>
            <a:cxnLst>
              <a:cxn ang="0">
                <a:pos x="0" y="0"/>
              </a:cxn>
              <a:cxn ang="0">
                <a:pos x="182" y="166"/>
              </a:cxn>
              <a:cxn ang="0">
                <a:pos x="306" y="166"/>
              </a:cxn>
            </a:cxnLst>
            <a:rect l="0" t="0" r="r" b="b"/>
            <a:pathLst>
              <a:path w="306" h="166">
                <a:moveTo>
                  <a:pt x="0" y="0"/>
                </a:moveTo>
                <a:lnTo>
                  <a:pt x="182" y="166"/>
                </a:lnTo>
                <a:lnTo>
                  <a:pt x="306" y="166"/>
                </a:lnTo>
              </a:path>
            </a:pathLst>
          </a:custGeom>
          <a:noFill/>
          <a:ln w="9525">
            <a:solidFill>
              <a:srgbClr val="000000"/>
            </a:solidFill>
            <a:prstDash val="solid"/>
            <a:round/>
            <a:headEnd/>
            <a:tailEnd/>
          </a:ln>
        </p:spPr>
        <p:txBody>
          <a:bodyPr/>
          <a:lstStyle/>
          <a:p>
            <a:endParaRPr lang="en-US"/>
          </a:p>
        </p:txBody>
      </p:sp>
      <p:sp>
        <p:nvSpPr>
          <p:cNvPr id="51231" name="Freeform 31"/>
          <p:cNvSpPr>
            <a:spLocks/>
          </p:cNvSpPr>
          <p:nvPr/>
        </p:nvSpPr>
        <p:spPr bwMode="auto">
          <a:xfrm>
            <a:off x="5889625" y="4454525"/>
            <a:ext cx="809625" cy="79375"/>
          </a:xfrm>
          <a:custGeom>
            <a:avLst/>
            <a:gdLst/>
            <a:ahLst/>
            <a:cxnLst>
              <a:cxn ang="0">
                <a:pos x="0" y="0"/>
              </a:cxn>
              <a:cxn ang="0">
                <a:pos x="0" y="50"/>
              </a:cxn>
              <a:cxn ang="0">
                <a:pos x="510" y="50"/>
              </a:cxn>
              <a:cxn ang="0">
                <a:pos x="510" y="2"/>
              </a:cxn>
            </a:cxnLst>
            <a:rect l="0" t="0" r="r" b="b"/>
            <a:pathLst>
              <a:path w="510" h="50">
                <a:moveTo>
                  <a:pt x="0" y="0"/>
                </a:moveTo>
                <a:lnTo>
                  <a:pt x="0" y="50"/>
                </a:lnTo>
                <a:lnTo>
                  <a:pt x="510" y="50"/>
                </a:lnTo>
                <a:lnTo>
                  <a:pt x="510" y="2"/>
                </a:lnTo>
              </a:path>
            </a:pathLst>
          </a:custGeom>
          <a:noFill/>
          <a:ln w="22225">
            <a:solidFill>
              <a:srgbClr val="FFFFFF"/>
            </a:solidFill>
            <a:prstDash val="solid"/>
            <a:round/>
            <a:headEnd/>
            <a:tailEnd/>
          </a:ln>
        </p:spPr>
        <p:txBody>
          <a:bodyPr/>
          <a:lstStyle/>
          <a:p>
            <a:endParaRPr lang="en-US"/>
          </a:p>
        </p:txBody>
      </p:sp>
      <p:sp>
        <p:nvSpPr>
          <p:cNvPr id="51232" name="Line 32"/>
          <p:cNvSpPr>
            <a:spLocks noChangeShapeType="1"/>
          </p:cNvSpPr>
          <p:nvPr/>
        </p:nvSpPr>
        <p:spPr bwMode="auto">
          <a:xfrm flipV="1">
            <a:off x="6283325" y="4533900"/>
            <a:ext cx="1588" cy="60325"/>
          </a:xfrm>
          <a:prstGeom prst="line">
            <a:avLst/>
          </a:prstGeom>
          <a:noFill/>
          <a:ln w="22225">
            <a:solidFill>
              <a:srgbClr val="FFFFFF"/>
            </a:solidFill>
            <a:round/>
            <a:headEnd/>
            <a:tailEnd/>
          </a:ln>
        </p:spPr>
        <p:txBody>
          <a:bodyPr/>
          <a:lstStyle/>
          <a:p>
            <a:endParaRPr lang="en-US"/>
          </a:p>
        </p:txBody>
      </p:sp>
      <p:sp>
        <p:nvSpPr>
          <p:cNvPr id="51233" name="Line 33"/>
          <p:cNvSpPr>
            <a:spLocks noChangeShapeType="1"/>
          </p:cNvSpPr>
          <p:nvPr/>
        </p:nvSpPr>
        <p:spPr bwMode="auto">
          <a:xfrm flipV="1">
            <a:off x="6283325" y="4533900"/>
            <a:ext cx="1588" cy="60325"/>
          </a:xfrm>
          <a:prstGeom prst="line">
            <a:avLst/>
          </a:prstGeom>
          <a:noFill/>
          <a:ln w="9525">
            <a:solidFill>
              <a:srgbClr val="000000"/>
            </a:solidFill>
            <a:round/>
            <a:headEnd/>
            <a:tailEnd/>
          </a:ln>
        </p:spPr>
        <p:txBody>
          <a:bodyPr/>
          <a:lstStyle/>
          <a:p>
            <a:endParaRPr lang="en-US"/>
          </a:p>
        </p:txBody>
      </p:sp>
      <p:sp>
        <p:nvSpPr>
          <p:cNvPr id="51234" name="Freeform 34"/>
          <p:cNvSpPr>
            <a:spLocks/>
          </p:cNvSpPr>
          <p:nvPr/>
        </p:nvSpPr>
        <p:spPr bwMode="auto">
          <a:xfrm>
            <a:off x="6800850" y="4794250"/>
            <a:ext cx="406400" cy="200025"/>
          </a:xfrm>
          <a:custGeom>
            <a:avLst/>
            <a:gdLst/>
            <a:ahLst/>
            <a:cxnLst>
              <a:cxn ang="0">
                <a:pos x="0" y="0"/>
              </a:cxn>
              <a:cxn ang="0">
                <a:pos x="124" y="126"/>
              </a:cxn>
              <a:cxn ang="0">
                <a:pos x="256" y="126"/>
              </a:cxn>
            </a:cxnLst>
            <a:rect l="0" t="0" r="r" b="b"/>
            <a:pathLst>
              <a:path w="256" h="126">
                <a:moveTo>
                  <a:pt x="0" y="0"/>
                </a:moveTo>
                <a:lnTo>
                  <a:pt x="124" y="126"/>
                </a:lnTo>
                <a:lnTo>
                  <a:pt x="256" y="126"/>
                </a:lnTo>
              </a:path>
            </a:pathLst>
          </a:custGeom>
          <a:noFill/>
          <a:ln w="22225">
            <a:solidFill>
              <a:srgbClr val="FFFFFF"/>
            </a:solidFill>
            <a:prstDash val="solid"/>
            <a:round/>
            <a:headEnd/>
            <a:tailEnd/>
          </a:ln>
        </p:spPr>
        <p:txBody>
          <a:bodyPr/>
          <a:lstStyle/>
          <a:p>
            <a:endParaRPr lang="en-US"/>
          </a:p>
        </p:txBody>
      </p:sp>
      <p:sp>
        <p:nvSpPr>
          <p:cNvPr id="51235" name="Freeform 35"/>
          <p:cNvSpPr>
            <a:spLocks/>
          </p:cNvSpPr>
          <p:nvPr/>
        </p:nvSpPr>
        <p:spPr bwMode="auto">
          <a:xfrm>
            <a:off x="6800850" y="4794250"/>
            <a:ext cx="406400" cy="200025"/>
          </a:xfrm>
          <a:custGeom>
            <a:avLst/>
            <a:gdLst/>
            <a:ahLst/>
            <a:cxnLst>
              <a:cxn ang="0">
                <a:pos x="0" y="0"/>
              </a:cxn>
              <a:cxn ang="0">
                <a:pos x="124" y="126"/>
              </a:cxn>
              <a:cxn ang="0">
                <a:pos x="256" y="126"/>
              </a:cxn>
            </a:cxnLst>
            <a:rect l="0" t="0" r="r" b="b"/>
            <a:pathLst>
              <a:path w="256" h="126">
                <a:moveTo>
                  <a:pt x="0" y="0"/>
                </a:moveTo>
                <a:lnTo>
                  <a:pt x="124" y="126"/>
                </a:lnTo>
                <a:lnTo>
                  <a:pt x="256" y="126"/>
                </a:lnTo>
              </a:path>
            </a:pathLst>
          </a:custGeom>
          <a:noFill/>
          <a:ln w="9525">
            <a:solidFill>
              <a:srgbClr val="000000"/>
            </a:solidFill>
            <a:prstDash val="solid"/>
            <a:round/>
            <a:headEnd/>
            <a:tailEnd/>
          </a:ln>
        </p:spPr>
        <p:txBody>
          <a:bodyPr/>
          <a:lstStyle/>
          <a:p>
            <a:endParaRPr lang="en-US"/>
          </a:p>
        </p:txBody>
      </p:sp>
      <p:sp>
        <p:nvSpPr>
          <p:cNvPr id="51236" name="Rectangle 36"/>
          <p:cNvSpPr>
            <a:spLocks noChangeArrowheads="1"/>
          </p:cNvSpPr>
          <p:nvPr/>
        </p:nvSpPr>
        <p:spPr bwMode="auto">
          <a:xfrm>
            <a:off x="1628775" y="561975"/>
            <a:ext cx="815975"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RNA polymerase</a:t>
            </a:r>
            <a:endParaRPr lang="en-US" sz="1800" b="1">
              <a:latin typeface="Arial" charset="0"/>
            </a:endParaRPr>
          </a:p>
        </p:txBody>
      </p:sp>
      <p:sp>
        <p:nvSpPr>
          <p:cNvPr id="51237" name="Rectangle 37"/>
          <p:cNvSpPr>
            <a:spLocks noChangeArrowheads="1"/>
          </p:cNvSpPr>
          <p:nvPr/>
        </p:nvSpPr>
        <p:spPr bwMode="auto">
          <a:xfrm>
            <a:off x="4600575" y="6172200"/>
            <a:ext cx="815975"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RNA polymerase</a:t>
            </a:r>
            <a:endParaRPr lang="en-US" sz="1800" b="1">
              <a:latin typeface="Arial" charset="0"/>
            </a:endParaRPr>
          </a:p>
        </p:txBody>
      </p:sp>
      <p:sp>
        <p:nvSpPr>
          <p:cNvPr id="51238" name="Rectangle 38"/>
          <p:cNvSpPr>
            <a:spLocks noChangeArrowheads="1"/>
          </p:cNvSpPr>
          <p:nvPr/>
        </p:nvSpPr>
        <p:spPr bwMode="auto">
          <a:xfrm>
            <a:off x="7232650" y="4940300"/>
            <a:ext cx="568325"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RNA</a:t>
            </a:r>
            <a:br>
              <a:rPr lang="en-US" sz="800" b="1">
                <a:solidFill>
                  <a:srgbClr val="000000"/>
                </a:solidFill>
                <a:latin typeface="Arial" charset="0"/>
              </a:rPr>
            </a:br>
            <a:r>
              <a:rPr lang="en-US" sz="800" b="1">
                <a:solidFill>
                  <a:srgbClr val="000000"/>
                </a:solidFill>
                <a:latin typeface="Arial" charset="0"/>
              </a:rPr>
              <a:t>polymerase</a:t>
            </a:r>
            <a:endParaRPr lang="en-US" sz="1800" b="1">
              <a:latin typeface="Arial" charset="0"/>
            </a:endParaRPr>
          </a:p>
        </p:txBody>
      </p:sp>
      <p:sp>
        <p:nvSpPr>
          <p:cNvPr id="51239" name="Rectangle 39"/>
          <p:cNvSpPr>
            <a:spLocks noChangeArrowheads="1"/>
          </p:cNvSpPr>
          <p:nvPr/>
        </p:nvSpPr>
        <p:spPr bwMode="auto">
          <a:xfrm>
            <a:off x="1044575" y="1038225"/>
            <a:ext cx="219075"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DNA</a:t>
            </a:r>
            <a:endParaRPr lang="en-US" sz="1800" b="1">
              <a:latin typeface="Arial" charset="0"/>
            </a:endParaRPr>
          </a:p>
        </p:txBody>
      </p:sp>
      <p:sp>
        <p:nvSpPr>
          <p:cNvPr id="51240" name="Rectangle 40"/>
          <p:cNvSpPr>
            <a:spLocks noChangeArrowheads="1"/>
          </p:cNvSpPr>
          <p:nvPr/>
        </p:nvSpPr>
        <p:spPr bwMode="auto">
          <a:xfrm>
            <a:off x="2590800" y="879475"/>
            <a:ext cx="688975"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Coding strand</a:t>
            </a:r>
            <a:endParaRPr lang="en-US" sz="1800" b="1">
              <a:latin typeface="Arial" charset="0"/>
            </a:endParaRPr>
          </a:p>
        </p:txBody>
      </p:sp>
      <p:sp>
        <p:nvSpPr>
          <p:cNvPr id="51241" name="Rectangle 41"/>
          <p:cNvSpPr>
            <a:spLocks noChangeArrowheads="1"/>
          </p:cNvSpPr>
          <p:nvPr/>
        </p:nvSpPr>
        <p:spPr bwMode="auto">
          <a:xfrm>
            <a:off x="2562225" y="1447800"/>
            <a:ext cx="787400"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Template strand</a:t>
            </a:r>
            <a:endParaRPr lang="en-US" sz="1800" b="1">
              <a:latin typeface="Arial" charset="0"/>
            </a:endParaRPr>
          </a:p>
        </p:txBody>
      </p:sp>
      <p:sp>
        <p:nvSpPr>
          <p:cNvPr id="51242" name="Rectangle 42"/>
          <p:cNvSpPr>
            <a:spLocks noChangeArrowheads="1"/>
          </p:cNvSpPr>
          <p:nvPr/>
        </p:nvSpPr>
        <p:spPr bwMode="auto">
          <a:xfrm>
            <a:off x="1479550" y="1447800"/>
            <a:ext cx="452438"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Promoter</a:t>
            </a:r>
            <a:br>
              <a:rPr lang="en-US" sz="800" b="1">
                <a:solidFill>
                  <a:srgbClr val="000000"/>
                </a:solidFill>
                <a:latin typeface="Arial" charset="0"/>
              </a:rPr>
            </a:br>
            <a:r>
              <a:rPr lang="en-US" sz="800" b="1">
                <a:solidFill>
                  <a:srgbClr val="000000"/>
                </a:solidFill>
                <a:latin typeface="Arial" charset="0"/>
              </a:rPr>
              <a:t>region</a:t>
            </a:r>
            <a:endParaRPr lang="en-US" sz="1800" b="1">
              <a:latin typeface="Arial" charset="0"/>
            </a:endParaRPr>
          </a:p>
        </p:txBody>
      </p:sp>
      <p:sp>
        <p:nvSpPr>
          <p:cNvPr id="51243" name="Rectangle 43"/>
          <p:cNvSpPr>
            <a:spLocks noChangeArrowheads="1"/>
          </p:cNvSpPr>
          <p:nvPr/>
        </p:nvSpPr>
        <p:spPr bwMode="auto">
          <a:xfrm>
            <a:off x="3984625" y="1444625"/>
            <a:ext cx="538163" cy="244475"/>
          </a:xfrm>
          <a:prstGeom prst="rect">
            <a:avLst/>
          </a:prstGeom>
          <a:noFill/>
          <a:ln w="9525">
            <a:noFill/>
            <a:miter lim="800000"/>
            <a:headEnd/>
            <a:tailEnd/>
          </a:ln>
        </p:spPr>
        <p:txBody>
          <a:bodyPr wrap="none" lIns="0" tIns="0" rIns="0" bIns="0">
            <a:spAutoFit/>
          </a:bodyPr>
          <a:lstStyle/>
          <a:p>
            <a:pPr eaLnBrk="1" hangingPunct="1"/>
            <a:r>
              <a:rPr lang="en-US" sz="800">
                <a:solidFill>
                  <a:srgbClr val="000000"/>
                </a:solidFill>
                <a:latin typeface="Arial Bold" pitchFamily="1" charset="0"/>
              </a:rPr>
              <a:t>Termination</a:t>
            </a:r>
            <a:br>
              <a:rPr lang="en-US" sz="800">
                <a:solidFill>
                  <a:srgbClr val="000000"/>
                </a:solidFill>
                <a:latin typeface="Arial Bold" pitchFamily="1" charset="0"/>
              </a:rPr>
            </a:br>
            <a:r>
              <a:rPr lang="en-US" sz="800" b="1">
                <a:solidFill>
                  <a:srgbClr val="000000"/>
                </a:solidFill>
                <a:latin typeface="Arial" charset="0"/>
              </a:rPr>
              <a:t>signal</a:t>
            </a:r>
            <a:endParaRPr lang="en-US" sz="1800">
              <a:latin typeface="Arial" charset="0"/>
            </a:endParaRPr>
          </a:p>
        </p:txBody>
      </p:sp>
      <p:sp>
        <p:nvSpPr>
          <p:cNvPr id="51244" name="Rectangle 44"/>
          <p:cNvSpPr>
            <a:spLocks noChangeArrowheads="1"/>
          </p:cNvSpPr>
          <p:nvPr/>
        </p:nvSpPr>
        <p:spPr bwMode="auto">
          <a:xfrm>
            <a:off x="2244725" y="2955925"/>
            <a:ext cx="309563"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mRNA</a:t>
            </a:r>
            <a:endParaRPr lang="en-US" sz="1800" b="1">
              <a:latin typeface="Arial" charset="0"/>
            </a:endParaRPr>
          </a:p>
        </p:txBody>
      </p:sp>
      <p:sp>
        <p:nvSpPr>
          <p:cNvPr id="51245" name="Rectangle 45"/>
          <p:cNvSpPr>
            <a:spLocks noChangeArrowheads="1"/>
          </p:cNvSpPr>
          <p:nvPr/>
        </p:nvSpPr>
        <p:spPr bwMode="auto">
          <a:xfrm>
            <a:off x="4816475" y="4683125"/>
            <a:ext cx="309563"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mRNA</a:t>
            </a:r>
            <a:endParaRPr lang="en-US" sz="1800" b="1">
              <a:latin typeface="Arial" charset="0"/>
            </a:endParaRPr>
          </a:p>
        </p:txBody>
      </p:sp>
      <p:sp>
        <p:nvSpPr>
          <p:cNvPr id="51246" name="Rectangle 46"/>
          <p:cNvSpPr>
            <a:spLocks noChangeArrowheads="1"/>
          </p:cNvSpPr>
          <p:nvPr/>
        </p:nvSpPr>
        <p:spPr bwMode="auto">
          <a:xfrm>
            <a:off x="3073400" y="2898775"/>
            <a:ext cx="787400"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Template strand</a:t>
            </a:r>
            <a:endParaRPr lang="en-US" sz="1800" b="1">
              <a:latin typeface="Arial" charset="0"/>
            </a:endParaRPr>
          </a:p>
        </p:txBody>
      </p:sp>
      <p:sp>
        <p:nvSpPr>
          <p:cNvPr id="51247" name="Rectangle 47"/>
          <p:cNvSpPr>
            <a:spLocks noChangeArrowheads="1"/>
          </p:cNvSpPr>
          <p:nvPr/>
        </p:nvSpPr>
        <p:spPr bwMode="auto">
          <a:xfrm>
            <a:off x="1552575" y="4597400"/>
            <a:ext cx="808038"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mRNA transcript</a:t>
            </a:r>
            <a:endParaRPr lang="en-US" sz="1800" b="1">
              <a:latin typeface="Arial" charset="0"/>
            </a:endParaRPr>
          </a:p>
        </p:txBody>
      </p:sp>
      <p:sp>
        <p:nvSpPr>
          <p:cNvPr id="51248" name="Rectangle 48"/>
          <p:cNvSpPr>
            <a:spLocks noChangeArrowheads="1"/>
          </p:cNvSpPr>
          <p:nvPr/>
        </p:nvSpPr>
        <p:spPr bwMode="auto">
          <a:xfrm>
            <a:off x="1835150" y="6054725"/>
            <a:ext cx="1362075"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Completed mRNA transcript</a:t>
            </a:r>
            <a:endParaRPr lang="en-US" sz="1800" b="1">
              <a:latin typeface="Arial" charset="0"/>
            </a:endParaRPr>
          </a:p>
        </p:txBody>
      </p:sp>
      <p:sp>
        <p:nvSpPr>
          <p:cNvPr id="51249" name="Rectangle 49"/>
          <p:cNvSpPr>
            <a:spLocks noChangeArrowheads="1"/>
          </p:cNvSpPr>
          <p:nvPr/>
        </p:nvSpPr>
        <p:spPr bwMode="auto">
          <a:xfrm>
            <a:off x="4826000" y="3248025"/>
            <a:ext cx="514350"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Rewinding</a:t>
            </a:r>
            <a:br>
              <a:rPr lang="en-US" sz="800" b="1">
                <a:solidFill>
                  <a:srgbClr val="000000"/>
                </a:solidFill>
                <a:latin typeface="Arial" charset="0"/>
              </a:rPr>
            </a:br>
            <a:r>
              <a:rPr lang="en-US" sz="800" b="1">
                <a:solidFill>
                  <a:srgbClr val="000000"/>
                </a:solidFill>
                <a:latin typeface="Arial" charset="0"/>
              </a:rPr>
              <a:t>of DNA</a:t>
            </a:r>
            <a:endParaRPr lang="en-US" sz="1800" b="1">
              <a:latin typeface="Arial" charset="0"/>
            </a:endParaRPr>
          </a:p>
        </p:txBody>
      </p:sp>
      <p:sp>
        <p:nvSpPr>
          <p:cNvPr id="51250" name="Rectangle 50"/>
          <p:cNvSpPr>
            <a:spLocks noChangeArrowheads="1"/>
          </p:cNvSpPr>
          <p:nvPr/>
        </p:nvSpPr>
        <p:spPr bwMode="auto">
          <a:xfrm>
            <a:off x="5775325" y="3105150"/>
            <a:ext cx="1060450"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Coding strand of DNA</a:t>
            </a:r>
            <a:endParaRPr lang="en-US" sz="1800" b="1">
              <a:latin typeface="Arial" charset="0"/>
            </a:endParaRPr>
          </a:p>
        </p:txBody>
      </p:sp>
      <p:sp>
        <p:nvSpPr>
          <p:cNvPr id="51251" name="Rectangle 51"/>
          <p:cNvSpPr>
            <a:spLocks noChangeArrowheads="1"/>
          </p:cNvSpPr>
          <p:nvPr/>
        </p:nvSpPr>
        <p:spPr bwMode="auto">
          <a:xfrm>
            <a:off x="5727700" y="4613275"/>
            <a:ext cx="1150938"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DNA-RNA hybrid region</a:t>
            </a:r>
            <a:endParaRPr lang="en-US" sz="1800" b="1">
              <a:latin typeface="Arial" charset="0"/>
            </a:endParaRPr>
          </a:p>
        </p:txBody>
      </p:sp>
      <p:sp>
        <p:nvSpPr>
          <p:cNvPr id="51252" name="Rectangle 52"/>
          <p:cNvSpPr>
            <a:spLocks noChangeArrowheads="1"/>
          </p:cNvSpPr>
          <p:nvPr/>
        </p:nvSpPr>
        <p:spPr bwMode="auto">
          <a:xfrm>
            <a:off x="4752975" y="5378450"/>
            <a:ext cx="3287713" cy="387350"/>
          </a:xfrm>
          <a:prstGeom prst="rect">
            <a:avLst/>
          </a:prstGeom>
          <a:noFill/>
          <a:ln w="9525">
            <a:noFill/>
            <a:miter lim="800000"/>
            <a:headEnd/>
            <a:tailEnd/>
          </a:ln>
        </p:spPr>
        <p:txBody>
          <a:bodyPr wrap="none" lIns="0" tIns="0" rIns="0" bIns="0">
            <a:spAutoFit/>
          </a:bodyPr>
          <a:lstStyle/>
          <a:p>
            <a:pPr eaLnBrk="1" hangingPunct="1"/>
            <a:r>
              <a:rPr lang="en-US" sz="800">
                <a:solidFill>
                  <a:srgbClr val="000000"/>
                </a:solidFill>
                <a:latin typeface="Arial Black" charset="0"/>
              </a:rPr>
              <a:t>The DNA-RNA hybrid: </a:t>
            </a:r>
            <a:r>
              <a:rPr lang="en-US" sz="800" b="1">
                <a:solidFill>
                  <a:srgbClr val="000000"/>
                </a:solidFill>
                <a:latin typeface="Arial" charset="0"/>
              </a:rPr>
              <a:t>At any given moment, 16</a:t>
            </a:r>
            <a:r>
              <a:rPr lang="en-US" sz="800" b="1">
                <a:solidFill>
                  <a:srgbClr val="000000"/>
                </a:solidFill>
                <a:latin typeface="Arial" charset="0"/>
                <a:ea typeface="ヒラギノ角ゴ ProN W3" pitchFamily="1" charset="-128"/>
              </a:rPr>
              <a:t>–</a:t>
            </a:r>
            <a:r>
              <a:rPr lang="en-US" sz="800" b="1">
                <a:solidFill>
                  <a:srgbClr val="000000"/>
                </a:solidFill>
                <a:latin typeface="Arial" charset="0"/>
              </a:rPr>
              <a:t>18 base pairs of</a:t>
            </a:r>
            <a:br>
              <a:rPr lang="en-US" sz="800" b="1">
                <a:solidFill>
                  <a:srgbClr val="000000"/>
                </a:solidFill>
                <a:latin typeface="Arial" charset="0"/>
              </a:rPr>
            </a:br>
            <a:r>
              <a:rPr lang="en-US" sz="800" b="1">
                <a:solidFill>
                  <a:srgbClr val="000000"/>
                </a:solidFill>
                <a:latin typeface="Arial" charset="0"/>
              </a:rPr>
              <a:t>DNA are unwound and the most recently made RNA is still bound to</a:t>
            </a:r>
            <a:br>
              <a:rPr lang="en-US" sz="800" b="1">
                <a:solidFill>
                  <a:srgbClr val="000000"/>
                </a:solidFill>
                <a:latin typeface="Arial" charset="0"/>
              </a:rPr>
            </a:br>
            <a:r>
              <a:rPr lang="en-US" sz="800" b="1">
                <a:solidFill>
                  <a:srgbClr val="000000"/>
                </a:solidFill>
                <a:latin typeface="Arial" charset="0"/>
              </a:rPr>
              <a:t>DNA. This small region is called the DNA-RNA hybrid.</a:t>
            </a:r>
            <a:endParaRPr lang="en-US" sz="1800">
              <a:latin typeface="Arial Black" charset="0"/>
            </a:endParaRPr>
          </a:p>
        </p:txBody>
      </p:sp>
      <p:sp>
        <p:nvSpPr>
          <p:cNvPr id="51253" name="Rectangle 53"/>
          <p:cNvSpPr>
            <a:spLocks noChangeArrowheads="1"/>
          </p:cNvSpPr>
          <p:nvPr/>
        </p:nvSpPr>
        <p:spPr bwMode="auto">
          <a:xfrm>
            <a:off x="7537450" y="4549775"/>
            <a:ext cx="447675"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Template</a:t>
            </a:r>
            <a:br>
              <a:rPr lang="en-US" sz="800" b="1">
                <a:solidFill>
                  <a:srgbClr val="000000"/>
                </a:solidFill>
                <a:latin typeface="Arial" charset="0"/>
              </a:rPr>
            </a:br>
            <a:r>
              <a:rPr lang="en-US" sz="800" b="1">
                <a:solidFill>
                  <a:srgbClr val="000000"/>
                </a:solidFill>
                <a:latin typeface="Arial" charset="0"/>
              </a:rPr>
              <a:t>strand</a:t>
            </a:r>
            <a:endParaRPr lang="en-US" sz="1800" b="1">
              <a:latin typeface="Arial" charset="0"/>
            </a:endParaRPr>
          </a:p>
        </p:txBody>
      </p:sp>
      <p:sp>
        <p:nvSpPr>
          <p:cNvPr id="51254" name="Rectangle 54"/>
          <p:cNvSpPr>
            <a:spLocks noChangeArrowheads="1"/>
          </p:cNvSpPr>
          <p:nvPr/>
        </p:nvSpPr>
        <p:spPr bwMode="auto">
          <a:xfrm>
            <a:off x="7502525" y="3302000"/>
            <a:ext cx="519113"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Unwinding</a:t>
            </a:r>
            <a:br>
              <a:rPr lang="en-US" sz="800" b="1">
                <a:solidFill>
                  <a:srgbClr val="000000"/>
                </a:solidFill>
                <a:latin typeface="Arial" charset="0"/>
              </a:rPr>
            </a:br>
            <a:r>
              <a:rPr lang="en-US" sz="800" b="1">
                <a:solidFill>
                  <a:srgbClr val="000000"/>
                </a:solidFill>
                <a:latin typeface="Arial" charset="0"/>
              </a:rPr>
              <a:t>of DNA</a:t>
            </a:r>
            <a:endParaRPr lang="en-US" sz="1800" b="1">
              <a:latin typeface="Arial" charset="0"/>
            </a:endParaRPr>
          </a:p>
        </p:txBody>
      </p:sp>
      <p:sp>
        <p:nvSpPr>
          <p:cNvPr id="51255" name="Rectangle 55"/>
          <p:cNvSpPr>
            <a:spLocks noChangeArrowheads="1"/>
          </p:cNvSpPr>
          <p:nvPr/>
        </p:nvSpPr>
        <p:spPr bwMode="auto">
          <a:xfrm>
            <a:off x="5870575" y="3695700"/>
            <a:ext cx="814388" cy="122238"/>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RNA nucleotides</a:t>
            </a:r>
            <a:endParaRPr lang="en-US" sz="1800" b="1">
              <a:latin typeface="Arial" charset="0"/>
            </a:endParaRPr>
          </a:p>
        </p:txBody>
      </p:sp>
      <p:sp>
        <p:nvSpPr>
          <p:cNvPr id="51256" name="Rectangle 56"/>
          <p:cNvSpPr>
            <a:spLocks noChangeArrowheads="1"/>
          </p:cNvSpPr>
          <p:nvPr/>
        </p:nvSpPr>
        <p:spPr bwMode="auto">
          <a:xfrm>
            <a:off x="5648325" y="3848100"/>
            <a:ext cx="622300" cy="244475"/>
          </a:xfrm>
          <a:prstGeom prst="rect">
            <a:avLst/>
          </a:prstGeom>
          <a:noFill/>
          <a:ln w="9525">
            <a:noFill/>
            <a:miter lim="800000"/>
            <a:headEnd/>
            <a:tailEnd/>
          </a:ln>
        </p:spPr>
        <p:txBody>
          <a:bodyPr wrap="none" lIns="0" tIns="0" rIns="0" bIns="0">
            <a:spAutoFit/>
          </a:bodyPr>
          <a:lstStyle/>
          <a:p>
            <a:pPr eaLnBrk="1" hangingPunct="1"/>
            <a:r>
              <a:rPr lang="en-US" sz="800" b="1">
                <a:solidFill>
                  <a:srgbClr val="000000"/>
                </a:solidFill>
                <a:latin typeface="Arial" charset="0"/>
              </a:rPr>
              <a:t>Direction of</a:t>
            </a:r>
            <a:br>
              <a:rPr lang="en-US" sz="800" b="1">
                <a:solidFill>
                  <a:srgbClr val="000000"/>
                </a:solidFill>
                <a:latin typeface="Arial" charset="0"/>
              </a:rPr>
            </a:br>
            <a:r>
              <a:rPr lang="en-US" sz="800" b="1">
                <a:solidFill>
                  <a:srgbClr val="000000"/>
                </a:solidFill>
                <a:latin typeface="Arial" charset="0"/>
              </a:rPr>
              <a:t>transcription</a:t>
            </a:r>
            <a:endParaRPr lang="en-US" sz="1800" b="1">
              <a:latin typeface="Arial" charset="0"/>
            </a:endParaRPr>
          </a:p>
        </p:txBody>
      </p:sp>
      <p:sp>
        <p:nvSpPr>
          <p:cNvPr id="51257" name="Rectangle 57"/>
          <p:cNvSpPr>
            <a:spLocks noChangeArrowheads="1"/>
          </p:cNvSpPr>
          <p:nvPr/>
        </p:nvSpPr>
        <p:spPr bwMode="auto">
          <a:xfrm>
            <a:off x="996950" y="1968500"/>
            <a:ext cx="3408363" cy="387350"/>
          </a:xfrm>
          <a:prstGeom prst="rect">
            <a:avLst/>
          </a:prstGeom>
          <a:noFill/>
          <a:ln w="9525">
            <a:noFill/>
            <a:miter lim="800000"/>
            <a:headEnd/>
            <a:tailEnd/>
          </a:ln>
        </p:spPr>
        <p:txBody>
          <a:bodyPr wrap="none" lIns="0" tIns="0" rIns="0" bIns="0">
            <a:spAutoFit/>
          </a:bodyPr>
          <a:lstStyle/>
          <a:p>
            <a:pPr eaLnBrk="1" hangingPunct="1"/>
            <a:r>
              <a:rPr lang="en-US" sz="800">
                <a:solidFill>
                  <a:srgbClr val="0092C8"/>
                </a:solidFill>
                <a:latin typeface="Arial Black" charset="0"/>
              </a:rPr>
              <a:t>      Initiation:</a:t>
            </a:r>
            <a:r>
              <a:rPr lang="en-US" sz="800" b="1">
                <a:solidFill>
                  <a:srgbClr val="0092C8"/>
                </a:solidFill>
                <a:latin typeface="Arial" charset="0"/>
              </a:rPr>
              <a:t> With the help of transcription factors, RNA</a:t>
            </a:r>
            <a:br>
              <a:rPr lang="en-US" sz="800" b="1">
                <a:solidFill>
                  <a:srgbClr val="0092C8"/>
                </a:solidFill>
                <a:latin typeface="Arial" charset="0"/>
              </a:rPr>
            </a:br>
            <a:r>
              <a:rPr lang="en-US" sz="800" b="1">
                <a:solidFill>
                  <a:srgbClr val="0092C8"/>
                </a:solidFill>
                <a:latin typeface="Arial" charset="0"/>
              </a:rPr>
              <a:t>polymerase binds to the promoter, pries apart the two DNA strands,</a:t>
            </a:r>
            <a:br>
              <a:rPr lang="en-US" sz="800" b="1">
                <a:solidFill>
                  <a:srgbClr val="0092C8"/>
                </a:solidFill>
                <a:latin typeface="Arial" charset="0"/>
              </a:rPr>
            </a:br>
            <a:r>
              <a:rPr lang="en-US" sz="800" b="1">
                <a:solidFill>
                  <a:srgbClr val="0092C8"/>
                </a:solidFill>
                <a:latin typeface="Arial" charset="0"/>
              </a:rPr>
              <a:t>and initiates mRNA synthesis at the start point on the template strand.</a:t>
            </a:r>
            <a:endParaRPr lang="en-US" sz="1800">
              <a:latin typeface="Arial Black" charset="0"/>
            </a:endParaRPr>
          </a:p>
        </p:txBody>
      </p:sp>
      <p:sp>
        <p:nvSpPr>
          <p:cNvPr id="51258" name="Rectangle 58"/>
          <p:cNvSpPr>
            <a:spLocks noChangeArrowheads="1"/>
          </p:cNvSpPr>
          <p:nvPr/>
        </p:nvSpPr>
        <p:spPr bwMode="auto">
          <a:xfrm>
            <a:off x="996950" y="5060950"/>
            <a:ext cx="3390900" cy="387350"/>
          </a:xfrm>
          <a:prstGeom prst="rect">
            <a:avLst/>
          </a:prstGeom>
          <a:noFill/>
          <a:ln w="9525">
            <a:noFill/>
            <a:miter lim="800000"/>
            <a:headEnd/>
            <a:tailEnd/>
          </a:ln>
        </p:spPr>
        <p:txBody>
          <a:bodyPr wrap="none" lIns="0" tIns="0" rIns="0" bIns="0">
            <a:spAutoFit/>
          </a:bodyPr>
          <a:lstStyle/>
          <a:p>
            <a:pPr eaLnBrk="1" hangingPunct="1"/>
            <a:r>
              <a:rPr lang="en-US" sz="800">
                <a:solidFill>
                  <a:srgbClr val="0092C8"/>
                </a:solidFill>
                <a:latin typeface="Arial Black" charset="0"/>
              </a:rPr>
              <a:t>      Termination: </a:t>
            </a:r>
            <a:r>
              <a:rPr lang="en-US" sz="800" b="1">
                <a:solidFill>
                  <a:srgbClr val="0092C8"/>
                </a:solidFill>
                <a:latin typeface="Arial" charset="0"/>
              </a:rPr>
              <a:t>mRNA synthesis ends when the termination signal</a:t>
            </a:r>
            <a:br>
              <a:rPr lang="en-US" sz="800" b="1">
                <a:solidFill>
                  <a:srgbClr val="0092C8"/>
                </a:solidFill>
                <a:latin typeface="Arial" charset="0"/>
              </a:rPr>
            </a:br>
            <a:r>
              <a:rPr lang="en-US" sz="800" b="1">
                <a:solidFill>
                  <a:srgbClr val="0092C8"/>
                </a:solidFill>
                <a:latin typeface="Arial" charset="0"/>
              </a:rPr>
              <a:t>is reached. RNA polymerase and the completed mRNA transcript are</a:t>
            </a:r>
            <a:br>
              <a:rPr lang="en-US" sz="800" b="1">
                <a:solidFill>
                  <a:srgbClr val="0092C8"/>
                </a:solidFill>
                <a:latin typeface="Arial" charset="0"/>
              </a:rPr>
            </a:br>
            <a:r>
              <a:rPr lang="en-US" sz="800" b="1">
                <a:solidFill>
                  <a:srgbClr val="0092C8"/>
                </a:solidFill>
                <a:latin typeface="Arial" charset="0"/>
              </a:rPr>
              <a:t>released.</a:t>
            </a:r>
            <a:endParaRPr lang="en-US" sz="1800">
              <a:latin typeface="Arial Black" charset="0"/>
            </a:endParaRPr>
          </a:p>
        </p:txBody>
      </p:sp>
      <p:sp>
        <p:nvSpPr>
          <p:cNvPr id="51259" name="Rectangle 59"/>
          <p:cNvSpPr>
            <a:spLocks noChangeArrowheads="1"/>
          </p:cNvSpPr>
          <p:nvPr/>
        </p:nvSpPr>
        <p:spPr bwMode="auto">
          <a:xfrm>
            <a:off x="996950" y="3394075"/>
            <a:ext cx="3375025" cy="387350"/>
          </a:xfrm>
          <a:prstGeom prst="rect">
            <a:avLst/>
          </a:prstGeom>
          <a:noFill/>
          <a:ln w="9525">
            <a:noFill/>
            <a:miter lim="800000"/>
            <a:headEnd/>
            <a:tailEnd/>
          </a:ln>
        </p:spPr>
        <p:txBody>
          <a:bodyPr wrap="none" lIns="0" tIns="0" rIns="0" bIns="0">
            <a:spAutoFit/>
          </a:bodyPr>
          <a:lstStyle/>
          <a:p>
            <a:pPr eaLnBrk="1" hangingPunct="1"/>
            <a:r>
              <a:rPr lang="en-US" sz="800">
                <a:solidFill>
                  <a:srgbClr val="0092C8"/>
                </a:solidFill>
                <a:latin typeface="Arial Black" charset="0"/>
              </a:rPr>
              <a:t>      Elongation:</a:t>
            </a:r>
            <a:r>
              <a:rPr lang="en-US" sz="800" b="1">
                <a:solidFill>
                  <a:srgbClr val="0092C8"/>
                </a:solidFill>
                <a:latin typeface="Arial" charset="0"/>
              </a:rPr>
              <a:t> As the RNA polymerase moves along the template</a:t>
            </a:r>
            <a:br>
              <a:rPr lang="en-US" sz="800" b="1">
                <a:solidFill>
                  <a:srgbClr val="0092C8"/>
                </a:solidFill>
                <a:latin typeface="Arial" charset="0"/>
              </a:rPr>
            </a:br>
            <a:r>
              <a:rPr lang="en-US" sz="800" b="1">
                <a:solidFill>
                  <a:srgbClr val="0092C8"/>
                </a:solidFill>
                <a:latin typeface="Arial" charset="0"/>
              </a:rPr>
              <a:t>strand, elongating the mRNA transcript one base at a time, it unwinds</a:t>
            </a:r>
            <a:br>
              <a:rPr lang="en-US" sz="800" b="1">
                <a:solidFill>
                  <a:srgbClr val="0092C8"/>
                </a:solidFill>
                <a:latin typeface="Arial" charset="0"/>
              </a:rPr>
            </a:br>
            <a:r>
              <a:rPr lang="en-US" sz="800" b="1">
                <a:solidFill>
                  <a:srgbClr val="0092C8"/>
                </a:solidFill>
                <a:latin typeface="Arial" charset="0"/>
              </a:rPr>
              <a:t>the DNA double helix before it and rewinds the double helix behind it.</a:t>
            </a:r>
            <a:endParaRPr lang="en-US" sz="1800">
              <a:latin typeface="Arial Black" charset="0"/>
            </a:endParaRPr>
          </a:p>
        </p:txBody>
      </p:sp>
      <p:sp>
        <p:nvSpPr>
          <p:cNvPr id="51260" name="Freeform 60"/>
          <p:cNvSpPr>
            <a:spLocks/>
          </p:cNvSpPr>
          <p:nvPr/>
        </p:nvSpPr>
        <p:spPr bwMode="auto">
          <a:xfrm>
            <a:off x="5889625" y="4454525"/>
            <a:ext cx="809625" cy="79375"/>
          </a:xfrm>
          <a:custGeom>
            <a:avLst/>
            <a:gdLst/>
            <a:ahLst/>
            <a:cxnLst>
              <a:cxn ang="0">
                <a:pos x="0" y="0"/>
              </a:cxn>
              <a:cxn ang="0">
                <a:pos x="0" y="50"/>
              </a:cxn>
              <a:cxn ang="0">
                <a:pos x="510" y="50"/>
              </a:cxn>
              <a:cxn ang="0">
                <a:pos x="510" y="2"/>
              </a:cxn>
            </a:cxnLst>
            <a:rect l="0" t="0" r="r" b="b"/>
            <a:pathLst>
              <a:path w="510" h="50">
                <a:moveTo>
                  <a:pt x="0" y="0"/>
                </a:moveTo>
                <a:lnTo>
                  <a:pt x="0" y="50"/>
                </a:lnTo>
                <a:lnTo>
                  <a:pt x="510" y="50"/>
                </a:lnTo>
                <a:lnTo>
                  <a:pt x="510" y="2"/>
                </a:lnTo>
              </a:path>
            </a:pathLst>
          </a:custGeom>
          <a:noFill/>
          <a:ln w="9525">
            <a:solidFill>
              <a:srgbClr val="000000"/>
            </a:solidFill>
            <a:prstDash val="solid"/>
            <a:round/>
            <a:headEnd/>
            <a:tailEnd/>
          </a:ln>
        </p:spPr>
        <p:txBody>
          <a:bodyPr/>
          <a:lstStyle/>
          <a:p>
            <a:endParaRPr lang="en-US"/>
          </a:p>
        </p:txBody>
      </p:sp>
      <p:sp>
        <p:nvSpPr>
          <p:cNvPr id="51261" name="Oval 61"/>
          <p:cNvSpPr>
            <a:spLocks noChangeAspect="1" noChangeArrowheads="1"/>
          </p:cNvSpPr>
          <p:nvPr/>
        </p:nvSpPr>
        <p:spPr bwMode="auto">
          <a:xfrm>
            <a:off x="996950" y="1952625"/>
            <a:ext cx="146050" cy="146050"/>
          </a:xfrm>
          <a:prstGeom prst="ellipse">
            <a:avLst/>
          </a:prstGeom>
          <a:solidFill>
            <a:schemeClr val="bg1"/>
          </a:solidFill>
          <a:ln w="9525">
            <a:solidFill>
              <a:srgbClr val="0092C8"/>
            </a:solidFill>
            <a:round/>
            <a:headEnd/>
            <a:tailEnd/>
          </a:ln>
          <a:effectLst/>
        </p:spPr>
        <p:txBody>
          <a:bodyPr wrap="none" anchor="ctr"/>
          <a:lstStyle/>
          <a:p>
            <a:pPr algn="ctr"/>
            <a:r>
              <a:rPr lang="en-US" sz="900" b="1">
                <a:solidFill>
                  <a:srgbClr val="0092C8"/>
                </a:solidFill>
                <a:latin typeface="Arial Black" charset="0"/>
              </a:rPr>
              <a:t>1</a:t>
            </a:r>
            <a:endParaRPr lang="en-US" sz="900">
              <a:latin typeface="Arial Black" charset="0"/>
            </a:endParaRPr>
          </a:p>
        </p:txBody>
      </p:sp>
      <p:sp>
        <p:nvSpPr>
          <p:cNvPr id="51262" name="Oval 62"/>
          <p:cNvSpPr>
            <a:spLocks noChangeAspect="1" noChangeArrowheads="1"/>
          </p:cNvSpPr>
          <p:nvPr/>
        </p:nvSpPr>
        <p:spPr bwMode="auto">
          <a:xfrm>
            <a:off x="996950" y="3376613"/>
            <a:ext cx="146050" cy="146050"/>
          </a:xfrm>
          <a:prstGeom prst="ellipse">
            <a:avLst/>
          </a:prstGeom>
          <a:solidFill>
            <a:schemeClr val="bg1"/>
          </a:solidFill>
          <a:ln w="9525">
            <a:solidFill>
              <a:srgbClr val="0092C8"/>
            </a:solidFill>
            <a:round/>
            <a:headEnd/>
            <a:tailEnd/>
          </a:ln>
          <a:effectLst/>
        </p:spPr>
        <p:txBody>
          <a:bodyPr wrap="none" anchor="ctr"/>
          <a:lstStyle/>
          <a:p>
            <a:pPr algn="ctr"/>
            <a:r>
              <a:rPr lang="en-US" sz="900" b="1">
                <a:solidFill>
                  <a:srgbClr val="0092C8"/>
                </a:solidFill>
                <a:latin typeface="Arial Black" charset="0"/>
              </a:rPr>
              <a:t>2</a:t>
            </a:r>
            <a:endParaRPr lang="en-US" sz="900">
              <a:latin typeface="Arial Black" charset="0"/>
            </a:endParaRPr>
          </a:p>
        </p:txBody>
      </p:sp>
      <p:sp>
        <p:nvSpPr>
          <p:cNvPr id="51263" name="Oval 63"/>
          <p:cNvSpPr>
            <a:spLocks noChangeAspect="1" noChangeArrowheads="1"/>
          </p:cNvSpPr>
          <p:nvPr/>
        </p:nvSpPr>
        <p:spPr bwMode="auto">
          <a:xfrm>
            <a:off x="996950" y="5041900"/>
            <a:ext cx="146050" cy="146050"/>
          </a:xfrm>
          <a:prstGeom prst="ellipse">
            <a:avLst/>
          </a:prstGeom>
          <a:solidFill>
            <a:schemeClr val="bg1"/>
          </a:solidFill>
          <a:ln w="9525">
            <a:solidFill>
              <a:srgbClr val="0092C8"/>
            </a:solidFill>
            <a:round/>
            <a:headEnd/>
            <a:tailEnd/>
          </a:ln>
          <a:effectLst/>
        </p:spPr>
        <p:txBody>
          <a:bodyPr wrap="none" anchor="ctr"/>
          <a:lstStyle/>
          <a:p>
            <a:pPr algn="ctr"/>
            <a:r>
              <a:rPr lang="en-US" sz="900" b="1">
                <a:solidFill>
                  <a:srgbClr val="0092C8"/>
                </a:solidFill>
                <a:latin typeface="Arial Black" charset="0"/>
              </a:rPr>
              <a:t>3</a:t>
            </a:r>
            <a:endParaRPr lang="en-US" sz="900">
              <a:latin typeface="Arial Black"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1</a:t>
            </a:r>
          </a:p>
        </p:txBody>
      </p:sp>
      <p:pic>
        <p:nvPicPr>
          <p:cNvPr id="78851" name="Picture 3" descr="figure_03_35_1"/>
          <p:cNvPicPr>
            <a:picLocks noChangeAspect="1" noChangeArrowheads="1"/>
          </p:cNvPicPr>
          <p:nvPr/>
        </p:nvPicPr>
        <p:blipFill>
          <a:blip r:embed="rId2" cstate="print"/>
          <a:srcRect t="30186"/>
          <a:stretch>
            <a:fillRect/>
          </a:stretch>
        </p:blipFill>
        <p:spPr bwMode="auto">
          <a:xfrm>
            <a:off x="411163" y="1476375"/>
            <a:ext cx="8320087" cy="4097338"/>
          </a:xfrm>
          <a:prstGeom prst="rect">
            <a:avLst/>
          </a:prstGeom>
          <a:noFill/>
        </p:spPr>
      </p:pic>
      <p:sp>
        <p:nvSpPr>
          <p:cNvPr id="78852" name="Line 4"/>
          <p:cNvSpPr>
            <a:spLocks noChangeShapeType="1"/>
          </p:cNvSpPr>
          <p:nvPr/>
        </p:nvSpPr>
        <p:spPr bwMode="auto">
          <a:xfrm>
            <a:off x="2038350" y="3140075"/>
            <a:ext cx="1588" cy="361950"/>
          </a:xfrm>
          <a:prstGeom prst="line">
            <a:avLst/>
          </a:prstGeom>
          <a:noFill/>
          <a:ln w="22225">
            <a:solidFill>
              <a:srgbClr val="000000"/>
            </a:solidFill>
            <a:round/>
            <a:headEnd/>
            <a:tailEnd/>
          </a:ln>
        </p:spPr>
        <p:txBody>
          <a:bodyPr/>
          <a:lstStyle/>
          <a:p>
            <a:endParaRPr lang="en-US"/>
          </a:p>
        </p:txBody>
      </p:sp>
      <p:sp>
        <p:nvSpPr>
          <p:cNvPr id="78853" name="Line 5"/>
          <p:cNvSpPr>
            <a:spLocks noChangeShapeType="1"/>
          </p:cNvSpPr>
          <p:nvPr/>
        </p:nvSpPr>
        <p:spPr bwMode="auto">
          <a:xfrm flipV="1">
            <a:off x="4906963" y="2554288"/>
            <a:ext cx="1587" cy="334962"/>
          </a:xfrm>
          <a:prstGeom prst="line">
            <a:avLst/>
          </a:prstGeom>
          <a:noFill/>
          <a:ln w="22225">
            <a:solidFill>
              <a:srgbClr val="000000"/>
            </a:solidFill>
            <a:round/>
            <a:headEnd/>
            <a:tailEnd/>
          </a:ln>
        </p:spPr>
        <p:txBody>
          <a:bodyPr/>
          <a:lstStyle/>
          <a:p>
            <a:endParaRPr lang="en-US"/>
          </a:p>
        </p:txBody>
      </p:sp>
      <p:sp>
        <p:nvSpPr>
          <p:cNvPr id="78854" name="Line 6"/>
          <p:cNvSpPr>
            <a:spLocks noChangeShapeType="1"/>
          </p:cNvSpPr>
          <p:nvPr/>
        </p:nvSpPr>
        <p:spPr bwMode="auto">
          <a:xfrm flipV="1">
            <a:off x="4906963" y="3140075"/>
            <a:ext cx="1587" cy="361950"/>
          </a:xfrm>
          <a:prstGeom prst="line">
            <a:avLst/>
          </a:prstGeom>
          <a:noFill/>
          <a:ln w="22225">
            <a:solidFill>
              <a:srgbClr val="000000"/>
            </a:solidFill>
            <a:round/>
            <a:headEnd/>
            <a:tailEnd/>
          </a:ln>
        </p:spPr>
        <p:txBody>
          <a:bodyPr/>
          <a:lstStyle/>
          <a:p>
            <a:endParaRPr lang="en-US"/>
          </a:p>
        </p:txBody>
      </p:sp>
      <p:sp>
        <p:nvSpPr>
          <p:cNvPr id="78855" name="Line 7"/>
          <p:cNvSpPr>
            <a:spLocks noChangeShapeType="1"/>
          </p:cNvSpPr>
          <p:nvPr/>
        </p:nvSpPr>
        <p:spPr bwMode="auto">
          <a:xfrm flipV="1">
            <a:off x="7932738" y="3140075"/>
            <a:ext cx="1587" cy="361950"/>
          </a:xfrm>
          <a:prstGeom prst="line">
            <a:avLst/>
          </a:prstGeom>
          <a:noFill/>
          <a:ln w="22225">
            <a:solidFill>
              <a:srgbClr val="000000"/>
            </a:solidFill>
            <a:round/>
            <a:headEnd/>
            <a:tailEnd/>
          </a:ln>
        </p:spPr>
        <p:txBody>
          <a:bodyPr/>
          <a:lstStyle/>
          <a:p>
            <a:endParaRPr lang="en-US"/>
          </a:p>
        </p:txBody>
      </p:sp>
      <p:sp>
        <p:nvSpPr>
          <p:cNvPr id="78856" name="Rectangle 8"/>
          <p:cNvSpPr>
            <a:spLocks noChangeArrowheads="1"/>
          </p:cNvSpPr>
          <p:nvPr/>
        </p:nvSpPr>
        <p:spPr bwMode="auto">
          <a:xfrm>
            <a:off x="1916113" y="1495425"/>
            <a:ext cx="1935162"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RNA polymerase</a:t>
            </a:r>
            <a:endParaRPr lang="en-US" sz="1800" b="1">
              <a:latin typeface="Arial" charset="0"/>
            </a:endParaRPr>
          </a:p>
        </p:txBody>
      </p:sp>
      <p:sp>
        <p:nvSpPr>
          <p:cNvPr id="78857" name="Rectangle 9"/>
          <p:cNvSpPr>
            <a:spLocks noChangeArrowheads="1"/>
          </p:cNvSpPr>
          <p:nvPr/>
        </p:nvSpPr>
        <p:spPr bwMode="auto">
          <a:xfrm>
            <a:off x="576263" y="2584450"/>
            <a:ext cx="523875"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DNA</a:t>
            </a:r>
            <a:endParaRPr lang="en-US" sz="1800" b="1">
              <a:latin typeface="Arial" charset="0"/>
            </a:endParaRPr>
          </a:p>
        </p:txBody>
      </p:sp>
      <p:sp>
        <p:nvSpPr>
          <p:cNvPr id="78858" name="Rectangle 10"/>
          <p:cNvSpPr>
            <a:spLocks noChangeArrowheads="1"/>
          </p:cNvSpPr>
          <p:nvPr/>
        </p:nvSpPr>
        <p:spPr bwMode="auto">
          <a:xfrm>
            <a:off x="4094163" y="2244725"/>
            <a:ext cx="1638300"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Coding strand</a:t>
            </a:r>
            <a:endParaRPr lang="en-US" sz="1800" b="1">
              <a:latin typeface="Arial" charset="0"/>
            </a:endParaRPr>
          </a:p>
        </p:txBody>
      </p:sp>
      <p:sp>
        <p:nvSpPr>
          <p:cNvPr id="78859" name="Rectangle 11"/>
          <p:cNvSpPr>
            <a:spLocks noChangeArrowheads="1"/>
          </p:cNvSpPr>
          <p:nvPr/>
        </p:nvSpPr>
        <p:spPr bwMode="auto">
          <a:xfrm>
            <a:off x="4052888" y="3521075"/>
            <a:ext cx="1868487" cy="288925"/>
          </a:xfrm>
          <a:prstGeom prst="rect">
            <a:avLst/>
          </a:prstGeom>
          <a:noFill/>
          <a:ln w="9525">
            <a:noFill/>
            <a:miter lim="800000"/>
            <a:headEnd/>
            <a:tailEnd/>
          </a:ln>
        </p:spPr>
        <p:txBody>
          <a:bodyPr wrap="none" lIns="0" tIns="0" rIns="0" bIns="0">
            <a:spAutoFit/>
          </a:bodyPr>
          <a:lstStyle/>
          <a:p>
            <a:pPr eaLnBrk="1" hangingPunct="1"/>
            <a:r>
              <a:rPr lang="en-US" sz="1900" b="1">
                <a:solidFill>
                  <a:srgbClr val="000000"/>
                </a:solidFill>
                <a:latin typeface="Arial" charset="0"/>
              </a:rPr>
              <a:t>Template strand</a:t>
            </a:r>
            <a:endParaRPr lang="en-US" sz="1800" b="1">
              <a:latin typeface="Arial" charset="0"/>
            </a:endParaRPr>
          </a:p>
        </p:txBody>
      </p:sp>
      <p:sp>
        <p:nvSpPr>
          <p:cNvPr id="78860" name="Rectangle 12"/>
          <p:cNvSpPr>
            <a:spLocks noChangeArrowheads="1"/>
          </p:cNvSpPr>
          <p:nvPr/>
        </p:nvSpPr>
        <p:spPr bwMode="auto">
          <a:xfrm>
            <a:off x="1573213" y="3560763"/>
            <a:ext cx="1073150" cy="520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b="1">
                <a:solidFill>
                  <a:srgbClr val="000000"/>
                </a:solidFill>
                <a:latin typeface="Arial" charset="0"/>
              </a:rPr>
              <a:t>Promoter</a:t>
            </a:r>
            <a:br>
              <a:rPr lang="en-US" sz="1900" b="1">
                <a:solidFill>
                  <a:srgbClr val="000000"/>
                </a:solidFill>
                <a:latin typeface="Arial" charset="0"/>
              </a:rPr>
            </a:br>
            <a:r>
              <a:rPr lang="en-US" sz="1900" b="1">
                <a:solidFill>
                  <a:srgbClr val="000000"/>
                </a:solidFill>
                <a:latin typeface="Arial" charset="0"/>
              </a:rPr>
              <a:t>region</a:t>
            </a:r>
            <a:endParaRPr lang="en-US" sz="1800" b="1">
              <a:latin typeface="Arial" charset="0"/>
            </a:endParaRPr>
          </a:p>
        </p:txBody>
      </p:sp>
      <p:sp>
        <p:nvSpPr>
          <p:cNvPr id="78861" name="Rectangle 13"/>
          <p:cNvSpPr>
            <a:spLocks noChangeArrowheads="1"/>
          </p:cNvSpPr>
          <p:nvPr/>
        </p:nvSpPr>
        <p:spPr bwMode="auto">
          <a:xfrm>
            <a:off x="7313613" y="3552825"/>
            <a:ext cx="1382712" cy="520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b="1">
                <a:solidFill>
                  <a:srgbClr val="000000"/>
                </a:solidFill>
                <a:latin typeface="Arial" charset="0"/>
              </a:rPr>
              <a:t>Termination</a:t>
            </a:r>
            <a:br>
              <a:rPr lang="en-US" sz="1900" b="1">
                <a:solidFill>
                  <a:srgbClr val="000000"/>
                </a:solidFill>
                <a:latin typeface="Arial" charset="0"/>
              </a:rPr>
            </a:br>
            <a:r>
              <a:rPr lang="en-US" sz="1900" b="1">
                <a:solidFill>
                  <a:srgbClr val="000000"/>
                </a:solidFill>
                <a:latin typeface="Arial" charset="0"/>
              </a:rPr>
              <a:t>signal</a:t>
            </a:r>
            <a:endParaRPr lang="en-US" sz="1800" b="1">
              <a:latin typeface="Arial" charset="0"/>
            </a:endParaRPr>
          </a:p>
        </p:txBody>
      </p:sp>
      <p:sp>
        <p:nvSpPr>
          <p:cNvPr id="78862" name="Rectangle 14"/>
          <p:cNvSpPr>
            <a:spLocks noChangeArrowheads="1"/>
          </p:cNvSpPr>
          <p:nvPr/>
        </p:nvSpPr>
        <p:spPr bwMode="auto">
          <a:xfrm>
            <a:off x="465138" y="4770438"/>
            <a:ext cx="8089900" cy="827087"/>
          </a:xfrm>
          <a:prstGeom prst="rect">
            <a:avLst/>
          </a:prstGeom>
          <a:noFill/>
          <a:ln w="9525">
            <a:noFill/>
            <a:miter lim="800000"/>
            <a:headEnd/>
            <a:tailEnd/>
          </a:ln>
        </p:spPr>
        <p:txBody>
          <a:bodyPr wrap="none" lIns="0" tIns="0" rIns="0" bIns="0">
            <a:spAutoFit/>
          </a:bodyPr>
          <a:lstStyle/>
          <a:p>
            <a:pPr eaLnBrk="1" hangingPunct="1">
              <a:lnSpc>
                <a:spcPct val="90000"/>
              </a:lnSpc>
            </a:pPr>
            <a:r>
              <a:rPr lang="en-US" sz="1900">
                <a:solidFill>
                  <a:srgbClr val="0092C8"/>
                </a:solidFill>
                <a:latin typeface="Arial Black" charset="0"/>
              </a:rPr>
              <a:t>     Initiation:</a:t>
            </a:r>
            <a:r>
              <a:rPr lang="en-US" sz="1900" b="1">
                <a:solidFill>
                  <a:srgbClr val="0092C8"/>
                </a:solidFill>
                <a:latin typeface="Arial" charset="0"/>
              </a:rPr>
              <a:t> With the help of transcription factors, RNA</a:t>
            </a:r>
            <a:br>
              <a:rPr lang="en-US" sz="1900" b="1">
                <a:solidFill>
                  <a:srgbClr val="0092C8"/>
                </a:solidFill>
                <a:latin typeface="Arial" charset="0"/>
              </a:rPr>
            </a:br>
            <a:r>
              <a:rPr lang="en-US" sz="1900" b="1">
                <a:solidFill>
                  <a:srgbClr val="0092C8"/>
                </a:solidFill>
                <a:latin typeface="Arial" charset="0"/>
              </a:rPr>
              <a:t>polymerase binds to the promoter, pries apart the two DNA strands,</a:t>
            </a:r>
            <a:br>
              <a:rPr lang="en-US" sz="1900" b="1">
                <a:solidFill>
                  <a:srgbClr val="0092C8"/>
                </a:solidFill>
                <a:latin typeface="Arial" charset="0"/>
              </a:rPr>
            </a:br>
            <a:r>
              <a:rPr lang="en-US" sz="1900" b="1">
                <a:solidFill>
                  <a:srgbClr val="0092C8"/>
                </a:solidFill>
                <a:latin typeface="Arial" charset="0"/>
              </a:rPr>
              <a:t>and initiates mRNA synthesis at the start point on the template strand.</a:t>
            </a:r>
            <a:endParaRPr lang="en-US" sz="1800">
              <a:latin typeface="Arial Black" charset="0"/>
            </a:endParaRPr>
          </a:p>
        </p:txBody>
      </p:sp>
      <p:sp>
        <p:nvSpPr>
          <p:cNvPr id="78863" name="Oval 15"/>
          <p:cNvSpPr>
            <a:spLocks noChangeAspect="1" noChangeArrowheads="1"/>
          </p:cNvSpPr>
          <p:nvPr/>
        </p:nvSpPr>
        <p:spPr bwMode="auto">
          <a:xfrm>
            <a:off x="465138" y="4718050"/>
            <a:ext cx="333375" cy="333375"/>
          </a:xfrm>
          <a:prstGeom prst="ellipse">
            <a:avLst/>
          </a:prstGeom>
          <a:solidFill>
            <a:schemeClr val="bg1"/>
          </a:solidFill>
          <a:ln w="22225">
            <a:solidFill>
              <a:srgbClr val="0092C8"/>
            </a:solidFill>
            <a:round/>
            <a:headEnd/>
            <a:tailEnd/>
          </a:ln>
          <a:effectLst/>
        </p:spPr>
        <p:txBody>
          <a:bodyPr wrap="none" anchor="ctr"/>
          <a:lstStyle/>
          <a:p>
            <a:pPr algn="ctr"/>
            <a:r>
              <a:rPr lang="en-US" sz="2000" b="1">
                <a:solidFill>
                  <a:srgbClr val="0092C8"/>
                </a:solidFill>
                <a:latin typeface="Arial Black" charset="0"/>
              </a:rPr>
              <a:t>1</a:t>
            </a:r>
            <a:endParaRPr lang="en-US" sz="900">
              <a:latin typeface="Arial Black"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2</a:t>
            </a:r>
          </a:p>
        </p:txBody>
      </p:sp>
      <p:pic>
        <p:nvPicPr>
          <p:cNvPr id="79875" name="Picture 3" descr="figure_03_35_2"/>
          <p:cNvPicPr>
            <a:picLocks noChangeAspect="1" noChangeArrowheads="1"/>
          </p:cNvPicPr>
          <p:nvPr/>
        </p:nvPicPr>
        <p:blipFill>
          <a:blip r:embed="rId2" cstate="print"/>
          <a:srcRect/>
          <a:stretch>
            <a:fillRect/>
          </a:stretch>
        </p:blipFill>
        <p:spPr bwMode="auto">
          <a:xfrm>
            <a:off x="423863" y="493713"/>
            <a:ext cx="8294687" cy="5868987"/>
          </a:xfrm>
          <a:prstGeom prst="rect">
            <a:avLst/>
          </a:prstGeom>
          <a:noFill/>
        </p:spPr>
      </p:pic>
      <p:sp>
        <p:nvSpPr>
          <p:cNvPr id="79876" name="Freeform 4"/>
          <p:cNvSpPr>
            <a:spLocks/>
          </p:cNvSpPr>
          <p:nvPr/>
        </p:nvSpPr>
        <p:spPr bwMode="auto">
          <a:xfrm>
            <a:off x="2613025" y="1766888"/>
            <a:ext cx="498475" cy="609600"/>
          </a:xfrm>
          <a:custGeom>
            <a:avLst/>
            <a:gdLst/>
            <a:ahLst/>
            <a:cxnLst>
              <a:cxn ang="0">
                <a:pos x="0" y="0"/>
              </a:cxn>
              <a:cxn ang="0">
                <a:pos x="246" y="384"/>
              </a:cxn>
              <a:cxn ang="0">
                <a:pos x="314" y="384"/>
              </a:cxn>
            </a:cxnLst>
            <a:rect l="0" t="0" r="r" b="b"/>
            <a:pathLst>
              <a:path w="314" h="384">
                <a:moveTo>
                  <a:pt x="0" y="0"/>
                </a:moveTo>
                <a:lnTo>
                  <a:pt x="246" y="384"/>
                </a:lnTo>
                <a:lnTo>
                  <a:pt x="314" y="384"/>
                </a:lnTo>
              </a:path>
            </a:pathLst>
          </a:custGeom>
          <a:noFill/>
          <a:ln w="22225">
            <a:solidFill>
              <a:srgbClr val="000000"/>
            </a:solidFill>
            <a:prstDash val="solid"/>
            <a:round/>
            <a:headEnd/>
            <a:tailEnd/>
          </a:ln>
        </p:spPr>
        <p:txBody>
          <a:bodyPr/>
          <a:lstStyle/>
          <a:p>
            <a:endParaRPr lang="en-US"/>
          </a:p>
        </p:txBody>
      </p:sp>
      <p:sp>
        <p:nvSpPr>
          <p:cNvPr id="79877" name="Line 5"/>
          <p:cNvSpPr>
            <a:spLocks noChangeShapeType="1"/>
          </p:cNvSpPr>
          <p:nvPr/>
        </p:nvSpPr>
        <p:spPr bwMode="auto">
          <a:xfrm flipV="1">
            <a:off x="6005513" y="1700213"/>
            <a:ext cx="1587" cy="371475"/>
          </a:xfrm>
          <a:prstGeom prst="line">
            <a:avLst/>
          </a:prstGeom>
          <a:noFill/>
          <a:ln w="22225">
            <a:solidFill>
              <a:srgbClr val="000000"/>
            </a:solidFill>
            <a:round/>
            <a:headEnd/>
            <a:tailEnd/>
          </a:ln>
        </p:spPr>
        <p:txBody>
          <a:bodyPr/>
          <a:lstStyle/>
          <a:p>
            <a:endParaRPr lang="en-US"/>
          </a:p>
        </p:txBody>
      </p:sp>
      <p:sp>
        <p:nvSpPr>
          <p:cNvPr id="79878" name="Line 6"/>
          <p:cNvSpPr>
            <a:spLocks noChangeShapeType="1"/>
          </p:cNvSpPr>
          <p:nvPr/>
        </p:nvSpPr>
        <p:spPr bwMode="auto">
          <a:xfrm>
            <a:off x="2457450" y="5695950"/>
            <a:ext cx="1588" cy="390525"/>
          </a:xfrm>
          <a:prstGeom prst="line">
            <a:avLst/>
          </a:prstGeom>
          <a:noFill/>
          <a:ln w="22225">
            <a:solidFill>
              <a:srgbClr val="000000"/>
            </a:solidFill>
            <a:round/>
            <a:headEnd/>
            <a:tailEnd/>
          </a:ln>
        </p:spPr>
        <p:txBody>
          <a:bodyPr/>
          <a:lstStyle/>
          <a:p>
            <a:endParaRPr lang="en-US"/>
          </a:p>
        </p:txBody>
      </p:sp>
      <p:sp>
        <p:nvSpPr>
          <p:cNvPr id="79879" name="Rectangle 7"/>
          <p:cNvSpPr>
            <a:spLocks noChangeArrowheads="1"/>
          </p:cNvSpPr>
          <p:nvPr/>
        </p:nvSpPr>
        <p:spPr bwMode="auto">
          <a:xfrm>
            <a:off x="3182938" y="2222500"/>
            <a:ext cx="777875"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mRNA</a:t>
            </a:r>
            <a:endParaRPr lang="en-US" sz="1800" b="1">
              <a:latin typeface="Arial" charset="0"/>
            </a:endParaRPr>
          </a:p>
        </p:txBody>
      </p:sp>
      <p:sp>
        <p:nvSpPr>
          <p:cNvPr id="79880" name="Rectangle 8"/>
          <p:cNvSpPr>
            <a:spLocks noChangeArrowheads="1"/>
          </p:cNvSpPr>
          <p:nvPr/>
        </p:nvSpPr>
        <p:spPr bwMode="auto">
          <a:xfrm>
            <a:off x="5132388" y="2089150"/>
            <a:ext cx="1960562"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Template strand</a:t>
            </a:r>
            <a:endParaRPr lang="en-US" sz="1800" b="1">
              <a:latin typeface="Arial" charset="0"/>
            </a:endParaRPr>
          </a:p>
        </p:txBody>
      </p:sp>
      <p:sp>
        <p:nvSpPr>
          <p:cNvPr id="79881" name="Rectangle 9"/>
          <p:cNvSpPr>
            <a:spLocks noChangeArrowheads="1"/>
          </p:cNvSpPr>
          <p:nvPr/>
        </p:nvSpPr>
        <p:spPr bwMode="auto">
          <a:xfrm>
            <a:off x="1557338" y="6086475"/>
            <a:ext cx="2017712" cy="304800"/>
          </a:xfrm>
          <a:prstGeom prst="rect">
            <a:avLst/>
          </a:prstGeom>
          <a:noFill/>
          <a:ln w="9525">
            <a:noFill/>
            <a:miter lim="800000"/>
            <a:headEnd/>
            <a:tailEnd/>
          </a:ln>
        </p:spPr>
        <p:txBody>
          <a:bodyPr wrap="none" lIns="0" tIns="0" rIns="0" bIns="0">
            <a:spAutoFit/>
          </a:bodyPr>
          <a:lstStyle/>
          <a:p>
            <a:pPr eaLnBrk="1" hangingPunct="1"/>
            <a:r>
              <a:rPr lang="en-US" sz="2000" b="1">
                <a:solidFill>
                  <a:srgbClr val="000000"/>
                </a:solidFill>
                <a:latin typeface="Arial" charset="0"/>
              </a:rPr>
              <a:t>mRNA transcript</a:t>
            </a:r>
            <a:endParaRPr lang="en-US" sz="1800" b="1">
              <a:latin typeface="Arial" charset="0"/>
            </a:endParaRPr>
          </a:p>
        </p:txBody>
      </p:sp>
      <p:sp>
        <p:nvSpPr>
          <p:cNvPr id="79882" name="Rectangle 10"/>
          <p:cNvSpPr>
            <a:spLocks noChangeArrowheads="1"/>
          </p:cNvSpPr>
          <p:nvPr/>
        </p:nvSpPr>
        <p:spPr bwMode="auto">
          <a:xfrm>
            <a:off x="338138" y="3292475"/>
            <a:ext cx="8401050" cy="871538"/>
          </a:xfrm>
          <a:prstGeom prst="rect">
            <a:avLst/>
          </a:prstGeom>
          <a:noFill/>
          <a:ln w="9525">
            <a:noFill/>
            <a:miter lim="800000"/>
            <a:headEnd/>
            <a:tailEnd/>
          </a:ln>
        </p:spPr>
        <p:txBody>
          <a:bodyPr wrap="none" lIns="0" tIns="0" rIns="0" bIns="0">
            <a:spAutoFit/>
          </a:bodyPr>
          <a:lstStyle/>
          <a:p>
            <a:pPr eaLnBrk="1" hangingPunct="1">
              <a:lnSpc>
                <a:spcPct val="90000"/>
              </a:lnSpc>
            </a:pPr>
            <a:r>
              <a:rPr lang="en-US" sz="2000">
                <a:solidFill>
                  <a:srgbClr val="0092C8"/>
                </a:solidFill>
                <a:latin typeface="Arial Black" charset="0"/>
              </a:rPr>
              <a:t>     Elongation:</a:t>
            </a:r>
            <a:r>
              <a:rPr lang="en-US" sz="2000" b="1">
                <a:solidFill>
                  <a:srgbClr val="0092C8"/>
                </a:solidFill>
                <a:latin typeface="Arial" charset="0"/>
              </a:rPr>
              <a:t> As the RNA polymerase moves along the template</a:t>
            </a:r>
            <a:br>
              <a:rPr lang="en-US" sz="2000" b="1">
                <a:solidFill>
                  <a:srgbClr val="0092C8"/>
                </a:solidFill>
                <a:latin typeface="Arial" charset="0"/>
              </a:rPr>
            </a:br>
            <a:r>
              <a:rPr lang="en-US" sz="2000" b="1">
                <a:solidFill>
                  <a:srgbClr val="0092C8"/>
                </a:solidFill>
                <a:latin typeface="Arial" charset="0"/>
              </a:rPr>
              <a:t>strand, elongating the mRNA transcript one base at a time, it unwinds</a:t>
            </a:r>
            <a:br>
              <a:rPr lang="en-US" sz="2000" b="1">
                <a:solidFill>
                  <a:srgbClr val="0092C8"/>
                </a:solidFill>
                <a:latin typeface="Arial" charset="0"/>
              </a:rPr>
            </a:br>
            <a:r>
              <a:rPr lang="en-US" sz="2000" b="1">
                <a:solidFill>
                  <a:srgbClr val="0092C8"/>
                </a:solidFill>
                <a:latin typeface="Arial" charset="0"/>
              </a:rPr>
              <a:t>the DNA double helix before it and rewinds the double helix behind it.</a:t>
            </a:r>
            <a:endParaRPr lang="en-US" sz="1800">
              <a:latin typeface="Arial Black" charset="0"/>
            </a:endParaRPr>
          </a:p>
        </p:txBody>
      </p:sp>
      <p:sp>
        <p:nvSpPr>
          <p:cNvPr id="79883" name="Oval 11"/>
          <p:cNvSpPr>
            <a:spLocks noChangeAspect="1" noChangeArrowheads="1"/>
          </p:cNvSpPr>
          <p:nvPr/>
        </p:nvSpPr>
        <p:spPr bwMode="auto">
          <a:xfrm>
            <a:off x="338138" y="3238500"/>
            <a:ext cx="342900" cy="342900"/>
          </a:xfrm>
          <a:prstGeom prst="ellipse">
            <a:avLst/>
          </a:prstGeom>
          <a:solidFill>
            <a:schemeClr val="bg1"/>
          </a:solidFill>
          <a:ln w="22225">
            <a:solidFill>
              <a:srgbClr val="0092C8"/>
            </a:solidFill>
            <a:round/>
            <a:headEnd/>
            <a:tailEnd/>
          </a:ln>
          <a:effectLst/>
        </p:spPr>
        <p:txBody>
          <a:bodyPr wrap="none" anchor="ctr"/>
          <a:lstStyle/>
          <a:p>
            <a:pPr algn="ctr"/>
            <a:r>
              <a:rPr lang="en-US" sz="2000" b="1">
                <a:solidFill>
                  <a:srgbClr val="0092C8"/>
                </a:solidFill>
                <a:latin typeface="Arial Black" charset="0"/>
              </a:rPr>
              <a:t>2</a:t>
            </a:r>
            <a:endParaRPr lang="en-US" sz="900">
              <a:latin typeface="Arial Black"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3</a:t>
            </a:r>
          </a:p>
        </p:txBody>
      </p:sp>
      <p:pic>
        <p:nvPicPr>
          <p:cNvPr id="80899" name="Picture 3" descr="figure_03_35_3"/>
          <p:cNvPicPr>
            <a:picLocks noChangeAspect="1" noChangeArrowheads="1"/>
          </p:cNvPicPr>
          <p:nvPr/>
        </p:nvPicPr>
        <p:blipFill>
          <a:blip r:embed="rId2" cstate="print"/>
          <a:srcRect t="51895"/>
          <a:stretch>
            <a:fillRect/>
          </a:stretch>
        </p:blipFill>
        <p:spPr bwMode="auto">
          <a:xfrm>
            <a:off x="433388" y="2009775"/>
            <a:ext cx="8275637" cy="2841625"/>
          </a:xfrm>
          <a:prstGeom prst="rect">
            <a:avLst/>
          </a:prstGeom>
          <a:noFill/>
        </p:spPr>
      </p:pic>
      <p:sp>
        <p:nvSpPr>
          <p:cNvPr id="80900" name="Line 4"/>
          <p:cNvSpPr>
            <a:spLocks noChangeShapeType="1"/>
          </p:cNvSpPr>
          <p:nvPr/>
        </p:nvSpPr>
        <p:spPr bwMode="auto">
          <a:xfrm>
            <a:off x="3409950" y="3667125"/>
            <a:ext cx="1588" cy="336550"/>
          </a:xfrm>
          <a:prstGeom prst="line">
            <a:avLst/>
          </a:prstGeom>
          <a:noFill/>
          <a:ln w="19050">
            <a:solidFill>
              <a:srgbClr val="000000"/>
            </a:solidFill>
            <a:round/>
            <a:headEnd/>
            <a:tailEnd/>
          </a:ln>
        </p:spPr>
        <p:txBody>
          <a:bodyPr/>
          <a:lstStyle/>
          <a:p>
            <a:endParaRPr lang="en-US"/>
          </a:p>
        </p:txBody>
      </p:sp>
      <p:sp>
        <p:nvSpPr>
          <p:cNvPr id="80901" name="Rectangle 5"/>
          <p:cNvSpPr>
            <a:spLocks noChangeArrowheads="1"/>
          </p:cNvSpPr>
          <p:nvPr/>
        </p:nvSpPr>
        <p:spPr bwMode="auto">
          <a:xfrm>
            <a:off x="7494588" y="3635375"/>
            <a:ext cx="1203325" cy="466725"/>
          </a:xfrm>
          <a:prstGeom prst="rect">
            <a:avLst/>
          </a:prstGeom>
          <a:noFill/>
          <a:ln w="9525">
            <a:noFill/>
            <a:miter lim="800000"/>
            <a:headEnd/>
            <a:tailEnd/>
          </a:ln>
        </p:spPr>
        <p:txBody>
          <a:bodyPr wrap="none" lIns="0" tIns="0" rIns="0" bIns="0">
            <a:spAutoFit/>
          </a:bodyPr>
          <a:lstStyle/>
          <a:p>
            <a:pPr eaLnBrk="1" hangingPunct="1">
              <a:lnSpc>
                <a:spcPct val="90000"/>
              </a:lnSpc>
            </a:pPr>
            <a:r>
              <a:rPr lang="en-US" sz="1700" b="1">
                <a:solidFill>
                  <a:srgbClr val="000000"/>
                </a:solidFill>
                <a:latin typeface="Arial" charset="0"/>
              </a:rPr>
              <a:t>RNA</a:t>
            </a:r>
            <a:br>
              <a:rPr lang="en-US" sz="1700" b="1">
                <a:solidFill>
                  <a:srgbClr val="000000"/>
                </a:solidFill>
                <a:latin typeface="Arial" charset="0"/>
              </a:rPr>
            </a:br>
            <a:r>
              <a:rPr lang="en-US" sz="1700" b="1">
                <a:solidFill>
                  <a:srgbClr val="000000"/>
                </a:solidFill>
                <a:latin typeface="Arial" charset="0"/>
              </a:rPr>
              <a:t>polymerase</a:t>
            </a:r>
            <a:endParaRPr lang="en-US" sz="1800" b="1">
              <a:latin typeface="Arial" charset="0"/>
            </a:endParaRPr>
          </a:p>
        </p:txBody>
      </p:sp>
      <p:sp>
        <p:nvSpPr>
          <p:cNvPr id="80902" name="Rectangle 6"/>
          <p:cNvSpPr>
            <a:spLocks noChangeArrowheads="1"/>
          </p:cNvSpPr>
          <p:nvPr/>
        </p:nvSpPr>
        <p:spPr bwMode="auto">
          <a:xfrm>
            <a:off x="2078038" y="4029075"/>
            <a:ext cx="2892425" cy="258763"/>
          </a:xfrm>
          <a:prstGeom prst="rect">
            <a:avLst/>
          </a:prstGeom>
          <a:noFill/>
          <a:ln w="9525">
            <a:noFill/>
            <a:miter lim="800000"/>
            <a:headEnd/>
            <a:tailEnd/>
          </a:ln>
        </p:spPr>
        <p:txBody>
          <a:bodyPr wrap="none" lIns="0" tIns="0" rIns="0" bIns="0">
            <a:spAutoFit/>
          </a:bodyPr>
          <a:lstStyle/>
          <a:p>
            <a:pPr eaLnBrk="1" hangingPunct="1"/>
            <a:r>
              <a:rPr lang="en-US" sz="1700" b="1">
                <a:solidFill>
                  <a:srgbClr val="000000"/>
                </a:solidFill>
                <a:latin typeface="Arial" charset="0"/>
              </a:rPr>
              <a:t>Completed mRNA transcript</a:t>
            </a:r>
            <a:endParaRPr lang="en-US" sz="1800" b="1">
              <a:latin typeface="Arial" charset="0"/>
            </a:endParaRPr>
          </a:p>
        </p:txBody>
      </p:sp>
      <p:sp>
        <p:nvSpPr>
          <p:cNvPr id="80903" name="Rectangle 7"/>
          <p:cNvSpPr>
            <a:spLocks noChangeArrowheads="1"/>
          </p:cNvSpPr>
          <p:nvPr/>
        </p:nvSpPr>
        <p:spPr bwMode="auto">
          <a:xfrm>
            <a:off x="449263" y="2047875"/>
            <a:ext cx="7129462" cy="741363"/>
          </a:xfrm>
          <a:prstGeom prst="rect">
            <a:avLst/>
          </a:prstGeom>
          <a:noFill/>
          <a:ln w="9525">
            <a:noFill/>
            <a:miter lim="800000"/>
            <a:headEnd/>
            <a:tailEnd/>
          </a:ln>
        </p:spPr>
        <p:txBody>
          <a:bodyPr wrap="none" lIns="0" tIns="0" rIns="0" bIns="0">
            <a:spAutoFit/>
          </a:bodyPr>
          <a:lstStyle/>
          <a:p>
            <a:pPr eaLnBrk="1" hangingPunct="1">
              <a:lnSpc>
                <a:spcPct val="90000"/>
              </a:lnSpc>
            </a:pPr>
            <a:r>
              <a:rPr lang="en-US" sz="1700">
                <a:solidFill>
                  <a:srgbClr val="0092C8"/>
                </a:solidFill>
                <a:latin typeface="Arial Black" charset="0"/>
              </a:rPr>
              <a:t>     Termination: </a:t>
            </a:r>
            <a:r>
              <a:rPr lang="en-US" sz="1700" b="1">
                <a:solidFill>
                  <a:srgbClr val="0092C8"/>
                </a:solidFill>
                <a:latin typeface="Arial" charset="0"/>
              </a:rPr>
              <a:t>mRNA synthesis ends when the termination signal</a:t>
            </a:r>
            <a:br>
              <a:rPr lang="en-US" sz="1700" b="1">
                <a:solidFill>
                  <a:srgbClr val="0092C8"/>
                </a:solidFill>
                <a:latin typeface="Arial" charset="0"/>
              </a:rPr>
            </a:br>
            <a:r>
              <a:rPr lang="en-US" sz="1700" b="1">
                <a:solidFill>
                  <a:srgbClr val="0092C8"/>
                </a:solidFill>
                <a:latin typeface="Arial" charset="0"/>
              </a:rPr>
              <a:t>is reached. RNA polymerase and the completed mRNA transcript are</a:t>
            </a:r>
            <a:br>
              <a:rPr lang="en-US" sz="1700" b="1">
                <a:solidFill>
                  <a:srgbClr val="0092C8"/>
                </a:solidFill>
                <a:latin typeface="Arial" charset="0"/>
              </a:rPr>
            </a:br>
            <a:r>
              <a:rPr lang="en-US" sz="1700" b="1">
                <a:solidFill>
                  <a:srgbClr val="0092C8"/>
                </a:solidFill>
                <a:latin typeface="Arial" charset="0"/>
              </a:rPr>
              <a:t>released.</a:t>
            </a:r>
            <a:endParaRPr lang="en-US" sz="1800" b="1">
              <a:latin typeface="Arial" charset="0"/>
            </a:endParaRPr>
          </a:p>
        </p:txBody>
      </p:sp>
      <p:sp>
        <p:nvSpPr>
          <p:cNvPr id="80904" name="Oval 8"/>
          <p:cNvSpPr>
            <a:spLocks noChangeAspect="1" noChangeArrowheads="1"/>
          </p:cNvSpPr>
          <p:nvPr/>
        </p:nvSpPr>
        <p:spPr bwMode="auto">
          <a:xfrm>
            <a:off x="449263" y="2003425"/>
            <a:ext cx="295275" cy="295275"/>
          </a:xfrm>
          <a:prstGeom prst="ellipse">
            <a:avLst/>
          </a:prstGeom>
          <a:solidFill>
            <a:schemeClr val="bg1"/>
          </a:solidFill>
          <a:ln w="19050">
            <a:solidFill>
              <a:srgbClr val="0092C8"/>
            </a:solidFill>
            <a:round/>
            <a:headEnd/>
            <a:tailEnd/>
          </a:ln>
          <a:effectLst/>
        </p:spPr>
        <p:txBody>
          <a:bodyPr wrap="none" anchor="ctr"/>
          <a:lstStyle/>
          <a:p>
            <a:pPr algn="ctr"/>
            <a:r>
              <a:rPr lang="en-US" sz="1800" b="1">
                <a:solidFill>
                  <a:srgbClr val="0092C8"/>
                </a:solidFill>
                <a:latin typeface="Arial Black" charset="0"/>
              </a:rPr>
              <a:t>3</a:t>
            </a:r>
            <a:endParaRPr lang="en-US" sz="900">
              <a:latin typeface="Arial Black"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3.35 step 4</a:t>
            </a:r>
          </a:p>
        </p:txBody>
      </p:sp>
      <p:pic>
        <p:nvPicPr>
          <p:cNvPr id="81923" name="Picture 3" descr="figure_03_35_4"/>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81924" name="Line 4"/>
          <p:cNvSpPr>
            <a:spLocks noChangeShapeType="1"/>
          </p:cNvSpPr>
          <p:nvPr/>
        </p:nvSpPr>
        <p:spPr bwMode="auto">
          <a:xfrm flipH="1" flipV="1">
            <a:off x="1830388" y="2127250"/>
            <a:ext cx="374650" cy="612775"/>
          </a:xfrm>
          <a:prstGeom prst="line">
            <a:avLst/>
          </a:prstGeom>
          <a:noFill/>
          <a:ln w="47625">
            <a:solidFill>
              <a:srgbClr val="FFFFFF"/>
            </a:solidFill>
            <a:round/>
            <a:headEnd/>
            <a:tailEnd/>
          </a:ln>
        </p:spPr>
        <p:txBody>
          <a:bodyPr/>
          <a:lstStyle/>
          <a:p>
            <a:endParaRPr lang="en-US"/>
          </a:p>
        </p:txBody>
      </p:sp>
      <p:sp>
        <p:nvSpPr>
          <p:cNvPr id="81925" name="Line 5"/>
          <p:cNvSpPr>
            <a:spLocks noChangeShapeType="1"/>
          </p:cNvSpPr>
          <p:nvPr/>
        </p:nvSpPr>
        <p:spPr bwMode="auto">
          <a:xfrm flipV="1">
            <a:off x="6365875" y="2228850"/>
            <a:ext cx="762000" cy="536575"/>
          </a:xfrm>
          <a:prstGeom prst="line">
            <a:avLst/>
          </a:prstGeom>
          <a:noFill/>
          <a:ln w="47625">
            <a:solidFill>
              <a:srgbClr val="FFFFFF"/>
            </a:solidFill>
            <a:round/>
            <a:headEnd/>
            <a:tailEnd/>
          </a:ln>
        </p:spPr>
        <p:txBody>
          <a:bodyPr/>
          <a:lstStyle/>
          <a:p>
            <a:endParaRPr lang="en-US"/>
          </a:p>
        </p:txBody>
      </p:sp>
      <p:sp>
        <p:nvSpPr>
          <p:cNvPr id="81926" name="Line 6"/>
          <p:cNvSpPr>
            <a:spLocks noChangeShapeType="1"/>
          </p:cNvSpPr>
          <p:nvPr/>
        </p:nvSpPr>
        <p:spPr bwMode="auto">
          <a:xfrm flipV="1">
            <a:off x="4268788" y="1498600"/>
            <a:ext cx="1587" cy="307975"/>
          </a:xfrm>
          <a:prstGeom prst="line">
            <a:avLst/>
          </a:prstGeom>
          <a:noFill/>
          <a:ln w="47625">
            <a:solidFill>
              <a:srgbClr val="FFFFFF"/>
            </a:solidFill>
            <a:round/>
            <a:headEnd/>
            <a:tailEnd/>
          </a:ln>
        </p:spPr>
        <p:txBody>
          <a:bodyPr/>
          <a:lstStyle/>
          <a:p>
            <a:endParaRPr lang="en-US"/>
          </a:p>
        </p:txBody>
      </p:sp>
      <p:sp>
        <p:nvSpPr>
          <p:cNvPr id="81927" name="Line 7"/>
          <p:cNvSpPr>
            <a:spLocks noChangeShapeType="1"/>
          </p:cNvSpPr>
          <p:nvPr/>
        </p:nvSpPr>
        <p:spPr bwMode="auto">
          <a:xfrm>
            <a:off x="5286375" y="2549525"/>
            <a:ext cx="298450" cy="257175"/>
          </a:xfrm>
          <a:prstGeom prst="line">
            <a:avLst/>
          </a:prstGeom>
          <a:noFill/>
          <a:ln w="47625">
            <a:solidFill>
              <a:srgbClr val="FFFFFF"/>
            </a:solidFill>
            <a:round/>
            <a:headEnd/>
            <a:tailEnd/>
          </a:ln>
        </p:spPr>
        <p:txBody>
          <a:bodyPr/>
          <a:lstStyle/>
          <a:p>
            <a:endParaRPr lang="en-US"/>
          </a:p>
        </p:txBody>
      </p:sp>
      <p:sp>
        <p:nvSpPr>
          <p:cNvPr id="81928" name="Line 8"/>
          <p:cNvSpPr>
            <a:spLocks noChangeShapeType="1"/>
          </p:cNvSpPr>
          <p:nvPr/>
        </p:nvSpPr>
        <p:spPr bwMode="auto">
          <a:xfrm flipH="1" flipV="1">
            <a:off x="5292725" y="2574925"/>
            <a:ext cx="22225" cy="504825"/>
          </a:xfrm>
          <a:prstGeom prst="line">
            <a:avLst/>
          </a:prstGeom>
          <a:noFill/>
          <a:ln w="47625">
            <a:solidFill>
              <a:srgbClr val="FFFFFF"/>
            </a:solidFill>
            <a:round/>
            <a:headEnd/>
            <a:tailEnd/>
          </a:ln>
        </p:spPr>
        <p:txBody>
          <a:bodyPr/>
          <a:lstStyle/>
          <a:p>
            <a:endParaRPr lang="en-US"/>
          </a:p>
        </p:txBody>
      </p:sp>
      <p:sp>
        <p:nvSpPr>
          <p:cNvPr id="81929" name="Line 9"/>
          <p:cNvSpPr>
            <a:spLocks noChangeShapeType="1"/>
          </p:cNvSpPr>
          <p:nvPr/>
        </p:nvSpPr>
        <p:spPr bwMode="auto">
          <a:xfrm>
            <a:off x="5064125" y="2555875"/>
            <a:ext cx="238125" cy="1588"/>
          </a:xfrm>
          <a:prstGeom prst="line">
            <a:avLst/>
          </a:prstGeom>
          <a:noFill/>
          <a:ln w="47625">
            <a:solidFill>
              <a:srgbClr val="FFFFFF"/>
            </a:solidFill>
            <a:round/>
            <a:headEnd/>
            <a:tailEnd/>
          </a:ln>
        </p:spPr>
        <p:txBody>
          <a:bodyPr/>
          <a:lstStyle/>
          <a:p>
            <a:endParaRPr lang="en-US"/>
          </a:p>
        </p:txBody>
      </p:sp>
      <p:sp>
        <p:nvSpPr>
          <p:cNvPr id="81930" name="Freeform 10"/>
          <p:cNvSpPr>
            <a:spLocks/>
          </p:cNvSpPr>
          <p:nvPr/>
        </p:nvSpPr>
        <p:spPr bwMode="auto">
          <a:xfrm>
            <a:off x="5711825" y="3700463"/>
            <a:ext cx="971550" cy="533400"/>
          </a:xfrm>
          <a:custGeom>
            <a:avLst/>
            <a:gdLst/>
            <a:ahLst/>
            <a:cxnLst>
              <a:cxn ang="0">
                <a:pos x="0" y="0"/>
              </a:cxn>
              <a:cxn ang="0">
                <a:pos x="362" y="336"/>
              </a:cxn>
              <a:cxn ang="0">
                <a:pos x="612" y="336"/>
              </a:cxn>
            </a:cxnLst>
            <a:rect l="0" t="0" r="r" b="b"/>
            <a:pathLst>
              <a:path w="612" h="336">
                <a:moveTo>
                  <a:pt x="0" y="0"/>
                </a:moveTo>
                <a:lnTo>
                  <a:pt x="362" y="336"/>
                </a:lnTo>
                <a:lnTo>
                  <a:pt x="612" y="336"/>
                </a:lnTo>
              </a:path>
            </a:pathLst>
          </a:custGeom>
          <a:noFill/>
          <a:ln w="47625">
            <a:solidFill>
              <a:srgbClr val="FFFFFF"/>
            </a:solidFill>
            <a:prstDash val="solid"/>
            <a:round/>
            <a:headEnd/>
            <a:tailEnd/>
          </a:ln>
        </p:spPr>
        <p:txBody>
          <a:bodyPr/>
          <a:lstStyle/>
          <a:p>
            <a:endParaRPr lang="en-US"/>
          </a:p>
        </p:txBody>
      </p:sp>
      <p:sp>
        <p:nvSpPr>
          <p:cNvPr id="81931" name="Freeform 11"/>
          <p:cNvSpPr>
            <a:spLocks/>
          </p:cNvSpPr>
          <p:nvPr/>
        </p:nvSpPr>
        <p:spPr bwMode="auto">
          <a:xfrm>
            <a:off x="1830388" y="2028825"/>
            <a:ext cx="374650" cy="711200"/>
          </a:xfrm>
          <a:custGeom>
            <a:avLst/>
            <a:gdLst/>
            <a:ahLst/>
            <a:cxnLst>
              <a:cxn ang="0">
                <a:pos x="236" y="448"/>
              </a:cxn>
              <a:cxn ang="0">
                <a:pos x="0" y="62"/>
              </a:cxn>
              <a:cxn ang="0">
                <a:pos x="0" y="0"/>
              </a:cxn>
            </a:cxnLst>
            <a:rect l="0" t="0" r="r" b="b"/>
            <a:pathLst>
              <a:path w="236" h="448">
                <a:moveTo>
                  <a:pt x="236" y="448"/>
                </a:moveTo>
                <a:lnTo>
                  <a:pt x="0" y="62"/>
                </a:lnTo>
                <a:lnTo>
                  <a:pt x="0" y="0"/>
                </a:lnTo>
              </a:path>
            </a:pathLst>
          </a:custGeom>
          <a:noFill/>
          <a:ln w="19050">
            <a:solidFill>
              <a:srgbClr val="000000"/>
            </a:solidFill>
            <a:prstDash val="solid"/>
            <a:round/>
            <a:headEnd/>
            <a:tailEnd/>
          </a:ln>
        </p:spPr>
        <p:txBody>
          <a:bodyPr/>
          <a:lstStyle/>
          <a:p>
            <a:endParaRPr lang="en-US"/>
          </a:p>
        </p:txBody>
      </p:sp>
      <p:sp>
        <p:nvSpPr>
          <p:cNvPr id="81932" name="Freeform 12"/>
          <p:cNvSpPr>
            <a:spLocks/>
          </p:cNvSpPr>
          <p:nvPr/>
        </p:nvSpPr>
        <p:spPr bwMode="auto">
          <a:xfrm>
            <a:off x="6365875" y="2117725"/>
            <a:ext cx="762000" cy="647700"/>
          </a:xfrm>
          <a:custGeom>
            <a:avLst/>
            <a:gdLst/>
            <a:ahLst/>
            <a:cxnLst>
              <a:cxn ang="0">
                <a:pos x="0" y="408"/>
              </a:cxn>
              <a:cxn ang="0">
                <a:pos x="480" y="70"/>
              </a:cxn>
              <a:cxn ang="0">
                <a:pos x="480" y="0"/>
              </a:cxn>
            </a:cxnLst>
            <a:rect l="0" t="0" r="r" b="b"/>
            <a:pathLst>
              <a:path w="480" h="408">
                <a:moveTo>
                  <a:pt x="0" y="408"/>
                </a:moveTo>
                <a:lnTo>
                  <a:pt x="480" y="70"/>
                </a:lnTo>
                <a:lnTo>
                  <a:pt x="480" y="0"/>
                </a:lnTo>
              </a:path>
            </a:pathLst>
          </a:custGeom>
          <a:noFill/>
          <a:ln w="19050">
            <a:solidFill>
              <a:srgbClr val="000000"/>
            </a:solidFill>
            <a:prstDash val="solid"/>
            <a:round/>
            <a:headEnd/>
            <a:tailEnd/>
          </a:ln>
        </p:spPr>
        <p:txBody>
          <a:bodyPr/>
          <a:lstStyle/>
          <a:p>
            <a:endParaRPr lang="en-US"/>
          </a:p>
        </p:txBody>
      </p:sp>
      <p:sp>
        <p:nvSpPr>
          <p:cNvPr id="81933" name="Line 13"/>
          <p:cNvSpPr>
            <a:spLocks noChangeShapeType="1"/>
          </p:cNvSpPr>
          <p:nvPr/>
        </p:nvSpPr>
        <p:spPr bwMode="auto">
          <a:xfrm flipV="1">
            <a:off x="4268788" y="1498600"/>
            <a:ext cx="1587" cy="307975"/>
          </a:xfrm>
          <a:prstGeom prst="line">
            <a:avLst/>
          </a:prstGeom>
          <a:noFill/>
          <a:ln w="19050">
            <a:solidFill>
              <a:srgbClr val="000000"/>
            </a:solidFill>
            <a:round/>
            <a:headEnd/>
            <a:tailEnd/>
          </a:ln>
        </p:spPr>
        <p:txBody>
          <a:bodyPr/>
          <a:lstStyle/>
          <a:p>
            <a:endParaRPr lang="en-US"/>
          </a:p>
        </p:txBody>
      </p:sp>
      <p:sp>
        <p:nvSpPr>
          <p:cNvPr id="81934" name="Line 14"/>
          <p:cNvSpPr>
            <a:spLocks noChangeShapeType="1"/>
          </p:cNvSpPr>
          <p:nvPr/>
        </p:nvSpPr>
        <p:spPr bwMode="auto">
          <a:xfrm>
            <a:off x="5295900" y="2555875"/>
            <a:ext cx="288925" cy="250825"/>
          </a:xfrm>
          <a:prstGeom prst="line">
            <a:avLst/>
          </a:prstGeom>
          <a:noFill/>
          <a:ln w="19050">
            <a:solidFill>
              <a:srgbClr val="000000"/>
            </a:solidFill>
            <a:round/>
            <a:headEnd/>
            <a:tailEnd/>
          </a:ln>
        </p:spPr>
        <p:txBody>
          <a:bodyPr/>
          <a:lstStyle/>
          <a:p>
            <a:endParaRPr lang="en-US"/>
          </a:p>
        </p:txBody>
      </p:sp>
      <p:sp>
        <p:nvSpPr>
          <p:cNvPr id="81935" name="Line 15"/>
          <p:cNvSpPr>
            <a:spLocks noChangeShapeType="1"/>
          </p:cNvSpPr>
          <p:nvPr/>
        </p:nvSpPr>
        <p:spPr bwMode="auto">
          <a:xfrm flipH="1" flipV="1">
            <a:off x="5292725" y="2549525"/>
            <a:ext cx="22225" cy="530225"/>
          </a:xfrm>
          <a:prstGeom prst="line">
            <a:avLst/>
          </a:prstGeom>
          <a:noFill/>
          <a:ln w="19050">
            <a:solidFill>
              <a:srgbClr val="000000"/>
            </a:solidFill>
            <a:round/>
            <a:headEnd/>
            <a:tailEnd/>
          </a:ln>
        </p:spPr>
        <p:txBody>
          <a:bodyPr/>
          <a:lstStyle/>
          <a:p>
            <a:endParaRPr lang="en-US"/>
          </a:p>
        </p:txBody>
      </p:sp>
      <p:sp>
        <p:nvSpPr>
          <p:cNvPr id="81936" name="Line 16"/>
          <p:cNvSpPr>
            <a:spLocks noChangeShapeType="1"/>
          </p:cNvSpPr>
          <p:nvPr/>
        </p:nvSpPr>
        <p:spPr bwMode="auto">
          <a:xfrm>
            <a:off x="5064125" y="2555875"/>
            <a:ext cx="238125" cy="1588"/>
          </a:xfrm>
          <a:prstGeom prst="line">
            <a:avLst/>
          </a:prstGeom>
          <a:noFill/>
          <a:ln w="19050">
            <a:solidFill>
              <a:srgbClr val="000000"/>
            </a:solidFill>
            <a:round/>
            <a:headEnd/>
            <a:tailEnd/>
          </a:ln>
        </p:spPr>
        <p:txBody>
          <a:bodyPr/>
          <a:lstStyle/>
          <a:p>
            <a:endParaRPr lang="en-US"/>
          </a:p>
        </p:txBody>
      </p:sp>
      <p:sp>
        <p:nvSpPr>
          <p:cNvPr id="81937" name="Freeform 17"/>
          <p:cNvSpPr>
            <a:spLocks/>
          </p:cNvSpPr>
          <p:nvPr/>
        </p:nvSpPr>
        <p:spPr bwMode="auto">
          <a:xfrm>
            <a:off x="5711825" y="3700463"/>
            <a:ext cx="971550" cy="533400"/>
          </a:xfrm>
          <a:custGeom>
            <a:avLst/>
            <a:gdLst/>
            <a:ahLst/>
            <a:cxnLst>
              <a:cxn ang="0">
                <a:pos x="0" y="0"/>
              </a:cxn>
              <a:cxn ang="0">
                <a:pos x="362" y="336"/>
              </a:cxn>
              <a:cxn ang="0">
                <a:pos x="612" y="336"/>
              </a:cxn>
            </a:cxnLst>
            <a:rect l="0" t="0" r="r" b="b"/>
            <a:pathLst>
              <a:path w="612" h="336">
                <a:moveTo>
                  <a:pt x="0" y="0"/>
                </a:moveTo>
                <a:lnTo>
                  <a:pt x="362" y="336"/>
                </a:lnTo>
                <a:lnTo>
                  <a:pt x="612" y="336"/>
                </a:lnTo>
              </a:path>
            </a:pathLst>
          </a:custGeom>
          <a:noFill/>
          <a:ln w="19050">
            <a:solidFill>
              <a:srgbClr val="000000"/>
            </a:solidFill>
            <a:prstDash val="solid"/>
            <a:round/>
            <a:headEnd/>
            <a:tailEnd/>
          </a:ln>
        </p:spPr>
        <p:txBody>
          <a:bodyPr/>
          <a:lstStyle/>
          <a:p>
            <a:endParaRPr lang="en-US"/>
          </a:p>
        </p:txBody>
      </p:sp>
      <p:sp>
        <p:nvSpPr>
          <p:cNvPr id="81938" name="Freeform 18"/>
          <p:cNvSpPr>
            <a:spLocks/>
          </p:cNvSpPr>
          <p:nvPr/>
        </p:nvSpPr>
        <p:spPr bwMode="auto">
          <a:xfrm>
            <a:off x="3433763" y="3951288"/>
            <a:ext cx="1624012" cy="158750"/>
          </a:xfrm>
          <a:custGeom>
            <a:avLst/>
            <a:gdLst/>
            <a:ahLst/>
            <a:cxnLst>
              <a:cxn ang="0">
                <a:pos x="0" y="0"/>
              </a:cxn>
              <a:cxn ang="0">
                <a:pos x="0" y="100"/>
              </a:cxn>
              <a:cxn ang="0">
                <a:pos x="1023" y="100"/>
              </a:cxn>
              <a:cxn ang="0">
                <a:pos x="1023" y="4"/>
              </a:cxn>
            </a:cxnLst>
            <a:rect l="0" t="0" r="r" b="b"/>
            <a:pathLst>
              <a:path w="1023" h="100">
                <a:moveTo>
                  <a:pt x="0" y="0"/>
                </a:moveTo>
                <a:lnTo>
                  <a:pt x="0" y="100"/>
                </a:lnTo>
                <a:lnTo>
                  <a:pt x="1023" y="100"/>
                </a:lnTo>
                <a:lnTo>
                  <a:pt x="1023" y="4"/>
                </a:lnTo>
              </a:path>
            </a:pathLst>
          </a:custGeom>
          <a:noFill/>
          <a:ln w="47625">
            <a:solidFill>
              <a:srgbClr val="FFFFFF"/>
            </a:solidFill>
            <a:prstDash val="solid"/>
            <a:round/>
            <a:headEnd/>
            <a:tailEnd/>
          </a:ln>
        </p:spPr>
        <p:txBody>
          <a:bodyPr/>
          <a:lstStyle/>
          <a:p>
            <a:endParaRPr lang="en-US"/>
          </a:p>
        </p:txBody>
      </p:sp>
      <p:sp>
        <p:nvSpPr>
          <p:cNvPr id="81939" name="Line 19"/>
          <p:cNvSpPr>
            <a:spLocks noChangeShapeType="1"/>
          </p:cNvSpPr>
          <p:nvPr/>
        </p:nvSpPr>
        <p:spPr bwMode="auto">
          <a:xfrm flipV="1">
            <a:off x="4221163" y="4110038"/>
            <a:ext cx="1587" cy="123825"/>
          </a:xfrm>
          <a:prstGeom prst="line">
            <a:avLst/>
          </a:prstGeom>
          <a:noFill/>
          <a:ln w="47625">
            <a:solidFill>
              <a:srgbClr val="FFFFFF"/>
            </a:solidFill>
            <a:round/>
            <a:headEnd/>
            <a:tailEnd/>
          </a:ln>
        </p:spPr>
        <p:txBody>
          <a:bodyPr/>
          <a:lstStyle/>
          <a:p>
            <a:endParaRPr lang="en-US"/>
          </a:p>
        </p:txBody>
      </p:sp>
      <p:sp>
        <p:nvSpPr>
          <p:cNvPr id="81940" name="Line 20"/>
          <p:cNvSpPr>
            <a:spLocks noChangeShapeType="1"/>
          </p:cNvSpPr>
          <p:nvPr/>
        </p:nvSpPr>
        <p:spPr bwMode="auto">
          <a:xfrm flipV="1">
            <a:off x="4221163" y="4110038"/>
            <a:ext cx="1587" cy="123825"/>
          </a:xfrm>
          <a:prstGeom prst="line">
            <a:avLst/>
          </a:prstGeom>
          <a:noFill/>
          <a:ln w="19050">
            <a:solidFill>
              <a:srgbClr val="000000"/>
            </a:solidFill>
            <a:round/>
            <a:headEnd/>
            <a:tailEnd/>
          </a:ln>
        </p:spPr>
        <p:txBody>
          <a:bodyPr/>
          <a:lstStyle/>
          <a:p>
            <a:endParaRPr lang="en-US"/>
          </a:p>
        </p:txBody>
      </p:sp>
      <p:sp>
        <p:nvSpPr>
          <p:cNvPr id="81941" name="Freeform 21"/>
          <p:cNvSpPr>
            <a:spLocks/>
          </p:cNvSpPr>
          <p:nvPr/>
        </p:nvSpPr>
        <p:spPr bwMode="auto">
          <a:xfrm>
            <a:off x="5257800" y="4598988"/>
            <a:ext cx="815975" cy="400050"/>
          </a:xfrm>
          <a:custGeom>
            <a:avLst/>
            <a:gdLst/>
            <a:ahLst/>
            <a:cxnLst>
              <a:cxn ang="0">
                <a:pos x="0" y="0"/>
              </a:cxn>
              <a:cxn ang="0">
                <a:pos x="248" y="252"/>
              </a:cxn>
              <a:cxn ang="0">
                <a:pos x="514" y="252"/>
              </a:cxn>
            </a:cxnLst>
            <a:rect l="0" t="0" r="r" b="b"/>
            <a:pathLst>
              <a:path w="514" h="252">
                <a:moveTo>
                  <a:pt x="0" y="0"/>
                </a:moveTo>
                <a:lnTo>
                  <a:pt x="248" y="252"/>
                </a:lnTo>
                <a:lnTo>
                  <a:pt x="514" y="252"/>
                </a:lnTo>
              </a:path>
            </a:pathLst>
          </a:custGeom>
          <a:noFill/>
          <a:ln w="47625">
            <a:solidFill>
              <a:srgbClr val="FFFFFF"/>
            </a:solidFill>
            <a:prstDash val="solid"/>
            <a:round/>
            <a:headEnd/>
            <a:tailEnd/>
          </a:ln>
        </p:spPr>
        <p:txBody>
          <a:bodyPr/>
          <a:lstStyle/>
          <a:p>
            <a:endParaRPr lang="en-US"/>
          </a:p>
        </p:txBody>
      </p:sp>
      <p:sp>
        <p:nvSpPr>
          <p:cNvPr id="81942" name="Freeform 22"/>
          <p:cNvSpPr>
            <a:spLocks/>
          </p:cNvSpPr>
          <p:nvPr/>
        </p:nvSpPr>
        <p:spPr bwMode="auto">
          <a:xfrm>
            <a:off x="5257800" y="4598988"/>
            <a:ext cx="815975" cy="400050"/>
          </a:xfrm>
          <a:custGeom>
            <a:avLst/>
            <a:gdLst/>
            <a:ahLst/>
            <a:cxnLst>
              <a:cxn ang="0">
                <a:pos x="0" y="0"/>
              </a:cxn>
              <a:cxn ang="0">
                <a:pos x="248" y="252"/>
              </a:cxn>
              <a:cxn ang="0">
                <a:pos x="514" y="252"/>
              </a:cxn>
            </a:cxnLst>
            <a:rect l="0" t="0" r="r" b="b"/>
            <a:pathLst>
              <a:path w="514" h="252">
                <a:moveTo>
                  <a:pt x="0" y="0"/>
                </a:moveTo>
                <a:lnTo>
                  <a:pt x="248" y="252"/>
                </a:lnTo>
                <a:lnTo>
                  <a:pt x="514" y="252"/>
                </a:lnTo>
              </a:path>
            </a:pathLst>
          </a:custGeom>
          <a:noFill/>
          <a:ln w="19050">
            <a:solidFill>
              <a:srgbClr val="000000"/>
            </a:solidFill>
            <a:prstDash val="solid"/>
            <a:round/>
            <a:headEnd/>
            <a:tailEnd/>
          </a:ln>
        </p:spPr>
        <p:txBody>
          <a:bodyPr/>
          <a:lstStyle/>
          <a:p>
            <a:endParaRPr lang="en-US"/>
          </a:p>
        </p:txBody>
      </p:sp>
      <p:sp>
        <p:nvSpPr>
          <p:cNvPr id="81943" name="Rectangle 23"/>
          <p:cNvSpPr>
            <a:spLocks noChangeArrowheads="1"/>
          </p:cNvSpPr>
          <p:nvPr/>
        </p:nvSpPr>
        <p:spPr bwMode="auto">
          <a:xfrm>
            <a:off x="6124575" y="4884738"/>
            <a:ext cx="12700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b="1">
                <a:solidFill>
                  <a:srgbClr val="000000"/>
                </a:solidFill>
                <a:latin typeface="Arial" charset="0"/>
              </a:rPr>
              <a:t>RNA</a:t>
            </a:r>
            <a:br>
              <a:rPr lang="en-US" sz="1800" b="1">
                <a:solidFill>
                  <a:srgbClr val="000000"/>
                </a:solidFill>
                <a:latin typeface="Arial" charset="0"/>
              </a:rPr>
            </a:br>
            <a:r>
              <a:rPr lang="en-US" sz="1800" b="1">
                <a:solidFill>
                  <a:srgbClr val="000000"/>
                </a:solidFill>
                <a:latin typeface="Arial" charset="0"/>
              </a:rPr>
              <a:t>polymerase</a:t>
            </a:r>
            <a:endParaRPr lang="en-US" sz="1800" b="1">
              <a:latin typeface="Arial" charset="0"/>
            </a:endParaRPr>
          </a:p>
        </p:txBody>
      </p:sp>
      <p:sp>
        <p:nvSpPr>
          <p:cNvPr id="81944" name="Rectangle 24"/>
          <p:cNvSpPr>
            <a:spLocks noChangeArrowheads="1"/>
          </p:cNvSpPr>
          <p:nvPr/>
        </p:nvSpPr>
        <p:spPr bwMode="auto">
          <a:xfrm>
            <a:off x="1292225" y="4383088"/>
            <a:ext cx="698500" cy="274637"/>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mRNA</a:t>
            </a:r>
            <a:endParaRPr lang="en-US" sz="1800" b="1">
              <a:latin typeface="Arial" charset="0"/>
            </a:endParaRPr>
          </a:p>
        </p:txBody>
      </p:sp>
      <p:sp>
        <p:nvSpPr>
          <p:cNvPr id="81945" name="Rectangle 25"/>
          <p:cNvSpPr>
            <a:spLocks noChangeArrowheads="1"/>
          </p:cNvSpPr>
          <p:nvPr/>
        </p:nvSpPr>
        <p:spPr bwMode="auto">
          <a:xfrm>
            <a:off x="1231900" y="1531938"/>
            <a:ext cx="11557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b="1">
                <a:solidFill>
                  <a:srgbClr val="000000"/>
                </a:solidFill>
                <a:latin typeface="Arial" charset="0"/>
              </a:rPr>
              <a:t>Rewinding</a:t>
            </a:r>
            <a:br>
              <a:rPr lang="en-US" sz="1800" b="1">
                <a:solidFill>
                  <a:srgbClr val="000000"/>
                </a:solidFill>
                <a:latin typeface="Arial" charset="0"/>
              </a:rPr>
            </a:br>
            <a:r>
              <a:rPr lang="en-US" sz="1800" b="1">
                <a:solidFill>
                  <a:srgbClr val="000000"/>
                </a:solidFill>
                <a:latin typeface="Arial" charset="0"/>
              </a:rPr>
              <a:t>of DNA</a:t>
            </a:r>
            <a:endParaRPr lang="en-US" sz="1800" b="1">
              <a:latin typeface="Arial" charset="0"/>
            </a:endParaRPr>
          </a:p>
        </p:txBody>
      </p:sp>
      <p:sp>
        <p:nvSpPr>
          <p:cNvPr id="81946" name="Rectangle 26"/>
          <p:cNvSpPr>
            <a:spLocks noChangeArrowheads="1"/>
          </p:cNvSpPr>
          <p:nvPr/>
        </p:nvSpPr>
        <p:spPr bwMode="auto">
          <a:xfrm>
            <a:off x="3209925" y="1227138"/>
            <a:ext cx="2387600" cy="274637"/>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Coding strand of DNA</a:t>
            </a:r>
            <a:endParaRPr lang="en-US" sz="1800" b="1">
              <a:latin typeface="Arial" charset="0"/>
            </a:endParaRPr>
          </a:p>
        </p:txBody>
      </p:sp>
      <p:sp>
        <p:nvSpPr>
          <p:cNvPr id="81947" name="Rectangle 27"/>
          <p:cNvSpPr>
            <a:spLocks noChangeArrowheads="1"/>
          </p:cNvSpPr>
          <p:nvPr/>
        </p:nvSpPr>
        <p:spPr bwMode="auto">
          <a:xfrm>
            <a:off x="3111500" y="4243388"/>
            <a:ext cx="2590800" cy="274637"/>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DNA-RNA hybrid region</a:t>
            </a:r>
            <a:endParaRPr lang="en-US" sz="1800" b="1">
              <a:latin typeface="Arial" charset="0"/>
            </a:endParaRPr>
          </a:p>
        </p:txBody>
      </p:sp>
      <p:sp>
        <p:nvSpPr>
          <p:cNvPr id="81948" name="Rectangle 28"/>
          <p:cNvSpPr>
            <a:spLocks noChangeArrowheads="1"/>
          </p:cNvSpPr>
          <p:nvPr/>
        </p:nvSpPr>
        <p:spPr bwMode="auto">
          <a:xfrm>
            <a:off x="1085850" y="5676900"/>
            <a:ext cx="6985000" cy="785813"/>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a:solidFill>
                  <a:srgbClr val="000000"/>
                </a:solidFill>
                <a:latin typeface="Arial Black" charset="0"/>
              </a:rPr>
              <a:t>The DNA-RNA hybrid: </a:t>
            </a:r>
            <a:r>
              <a:rPr lang="en-US" sz="1800" b="1">
                <a:solidFill>
                  <a:srgbClr val="000000"/>
                </a:solidFill>
                <a:latin typeface="Arial" charset="0"/>
              </a:rPr>
              <a:t>At any given moment, 16</a:t>
            </a:r>
            <a:r>
              <a:rPr lang="en-US" sz="1800" b="1">
                <a:solidFill>
                  <a:srgbClr val="000000"/>
                </a:solidFill>
                <a:latin typeface="Arial" charset="0"/>
                <a:ea typeface="ヒラギノ角ゴ ProN W3" pitchFamily="1" charset="-128"/>
              </a:rPr>
              <a:t>–</a:t>
            </a:r>
            <a:r>
              <a:rPr lang="en-US" sz="1800" b="1">
                <a:solidFill>
                  <a:srgbClr val="000000"/>
                </a:solidFill>
                <a:latin typeface="Arial" charset="0"/>
              </a:rPr>
              <a:t>18 base pairs</a:t>
            </a:r>
            <a:br>
              <a:rPr lang="en-US" sz="1800" b="1">
                <a:solidFill>
                  <a:srgbClr val="000000"/>
                </a:solidFill>
                <a:latin typeface="Arial" charset="0"/>
              </a:rPr>
            </a:br>
            <a:r>
              <a:rPr lang="en-US" sz="1800" b="1">
                <a:solidFill>
                  <a:srgbClr val="000000"/>
                </a:solidFill>
                <a:latin typeface="Arial" charset="0"/>
              </a:rPr>
              <a:t>of DNA are unwound and the most recently made RNA is still</a:t>
            </a:r>
            <a:br>
              <a:rPr lang="en-US" sz="1800" b="1">
                <a:solidFill>
                  <a:srgbClr val="000000"/>
                </a:solidFill>
                <a:latin typeface="Arial" charset="0"/>
              </a:rPr>
            </a:br>
            <a:r>
              <a:rPr lang="en-US" sz="1800" b="1">
                <a:solidFill>
                  <a:srgbClr val="000000"/>
                </a:solidFill>
                <a:latin typeface="Arial" charset="0"/>
              </a:rPr>
              <a:t>bound to DNA. This small region is called the DNA-RNA hybrid.</a:t>
            </a:r>
            <a:endParaRPr lang="en-US" sz="1800">
              <a:latin typeface="Arial Black" charset="0"/>
            </a:endParaRPr>
          </a:p>
        </p:txBody>
      </p:sp>
      <p:sp>
        <p:nvSpPr>
          <p:cNvPr id="81949" name="Rectangle 29"/>
          <p:cNvSpPr>
            <a:spLocks noChangeArrowheads="1"/>
          </p:cNvSpPr>
          <p:nvPr/>
        </p:nvSpPr>
        <p:spPr bwMode="auto">
          <a:xfrm>
            <a:off x="6734175" y="4100513"/>
            <a:ext cx="10033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b="1">
                <a:solidFill>
                  <a:srgbClr val="000000"/>
                </a:solidFill>
                <a:latin typeface="Arial" charset="0"/>
              </a:rPr>
              <a:t>Template</a:t>
            </a:r>
            <a:br>
              <a:rPr lang="en-US" sz="1800" b="1">
                <a:solidFill>
                  <a:srgbClr val="000000"/>
                </a:solidFill>
                <a:latin typeface="Arial" charset="0"/>
              </a:rPr>
            </a:br>
            <a:r>
              <a:rPr lang="en-US" sz="1800" b="1">
                <a:solidFill>
                  <a:srgbClr val="000000"/>
                </a:solidFill>
                <a:latin typeface="Arial" charset="0"/>
              </a:rPr>
              <a:t>strand</a:t>
            </a:r>
            <a:endParaRPr lang="en-US" sz="1800" b="1">
              <a:latin typeface="Arial" charset="0"/>
            </a:endParaRPr>
          </a:p>
        </p:txBody>
      </p:sp>
      <p:sp>
        <p:nvSpPr>
          <p:cNvPr id="81950" name="Rectangle 30"/>
          <p:cNvSpPr>
            <a:spLocks noChangeArrowheads="1"/>
          </p:cNvSpPr>
          <p:nvPr/>
        </p:nvSpPr>
        <p:spPr bwMode="auto">
          <a:xfrm>
            <a:off x="6743700" y="1620838"/>
            <a:ext cx="11684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b="1">
                <a:solidFill>
                  <a:srgbClr val="000000"/>
                </a:solidFill>
                <a:latin typeface="Arial" charset="0"/>
              </a:rPr>
              <a:t>Unwinding</a:t>
            </a:r>
            <a:br>
              <a:rPr lang="en-US" sz="1800" b="1">
                <a:solidFill>
                  <a:srgbClr val="000000"/>
                </a:solidFill>
                <a:latin typeface="Arial" charset="0"/>
              </a:rPr>
            </a:br>
            <a:r>
              <a:rPr lang="en-US" sz="1800" b="1">
                <a:solidFill>
                  <a:srgbClr val="000000"/>
                </a:solidFill>
                <a:latin typeface="Arial" charset="0"/>
              </a:rPr>
              <a:t>of DNA</a:t>
            </a:r>
            <a:endParaRPr lang="en-US" sz="1800" b="1">
              <a:latin typeface="Arial" charset="0"/>
            </a:endParaRPr>
          </a:p>
        </p:txBody>
      </p:sp>
      <p:sp>
        <p:nvSpPr>
          <p:cNvPr id="81951" name="Rectangle 31"/>
          <p:cNvSpPr>
            <a:spLocks noChangeArrowheads="1"/>
          </p:cNvSpPr>
          <p:nvPr/>
        </p:nvSpPr>
        <p:spPr bwMode="auto">
          <a:xfrm>
            <a:off x="3190875" y="2408238"/>
            <a:ext cx="1828800" cy="274637"/>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RNA nucleotides</a:t>
            </a:r>
            <a:endParaRPr lang="en-US" sz="1800" b="1">
              <a:latin typeface="Arial" charset="0"/>
            </a:endParaRPr>
          </a:p>
        </p:txBody>
      </p:sp>
      <p:sp>
        <p:nvSpPr>
          <p:cNvPr id="81952" name="Rectangle 32"/>
          <p:cNvSpPr>
            <a:spLocks noChangeArrowheads="1"/>
          </p:cNvSpPr>
          <p:nvPr/>
        </p:nvSpPr>
        <p:spPr bwMode="auto">
          <a:xfrm>
            <a:off x="2844800" y="2693988"/>
            <a:ext cx="13970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800" b="1">
                <a:solidFill>
                  <a:srgbClr val="000000"/>
                </a:solidFill>
                <a:latin typeface="Arial" charset="0"/>
              </a:rPr>
              <a:t>Direction of</a:t>
            </a:r>
            <a:br>
              <a:rPr lang="en-US" sz="1800" b="1">
                <a:solidFill>
                  <a:srgbClr val="000000"/>
                </a:solidFill>
                <a:latin typeface="Arial" charset="0"/>
              </a:rPr>
            </a:br>
            <a:r>
              <a:rPr lang="en-US" sz="1800" b="1">
                <a:solidFill>
                  <a:srgbClr val="000000"/>
                </a:solidFill>
                <a:latin typeface="Arial" charset="0"/>
              </a:rPr>
              <a:t>transcription</a:t>
            </a:r>
            <a:endParaRPr lang="en-US" sz="1800" b="1">
              <a:latin typeface="Arial" charset="0"/>
            </a:endParaRPr>
          </a:p>
        </p:txBody>
      </p:sp>
      <p:sp>
        <p:nvSpPr>
          <p:cNvPr id="81953" name="Freeform 33"/>
          <p:cNvSpPr>
            <a:spLocks/>
          </p:cNvSpPr>
          <p:nvPr/>
        </p:nvSpPr>
        <p:spPr bwMode="auto">
          <a:xfrm>
            <a:off x="3433763" y="3951288"/>
            <a:ext cx="1624012" cy="158750"/>
          </a:xfrm>
          <a:custGeom>
            <a:avLst/>
            <a:gdLst/>
            <a:ahLst/>
            <a:cxnLst>
              <a:cxn ang="0">
                <a:pos x="0" y="0"/>
              </a:cxn>
              <a:cxn ang="0">
                <a:pos x="0" y="100"/>
              </a:cxn>
              <a:cxn ang="0">
                <a:pos x="1023" y="100"/>
              </a:cxn>
              <a:cxn ang="0">
                <a:pos x="1023" y="4"/>
              </a:cxn>
            </a:cxnLst>
            <a:rect l="0" t="0" r="r" b="b"/>
            <a:pathLst>
              <a:path w="1023" h="100">
                <a:moveTo>
                  <a:pt x="0" y="0"/>
                </a:moveTo>
                <a:lnTo>
                  <a:pt x="0" y="100"/>
                </a:lnTo>
                <a:lnTo>
                  <a:pt x="1023" y="100"/>
                </a:lnTo>
                <a:lnTo>
                  <a:pt x="1023" y="4"/>
                </a:lnTo>
              </a:path>
            </a:pathLst>
          </a:custGeom>
          <a:noFill/>
          <a:ln w="19050">
            <a:solidFill>
              <a:srgbClr val="000000"/>
            </a:solidFill>
            <a:prstDash val="solid"/>
            <a:round/>
            <a:headEnd/>
            <a:tailEnd/>
          </a:ln>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a:t>
            </a:r>
            <a:endParaRPr lang="en-US" dirty="0"/>
          </a:p>
        </p:txBody>
      </p:sp>
      <p:sp>
        <p:nvSpPr>
          <p:cNvPr id="3" name="Content Placeholder 2"/>
          <p:cNvSpPr>
            <a:spLocks noGrp="1"/>
          </p:cNvSpPr>
          <p:nvPr>
            <p:ph idx="1"/>
          </p:nvPr>
        </p:nvSpPr>
        <p:spPr/>
        <p:txBody>
          <a:bodyPr/>
          <a:lstStyle/>
          <a:p>
            <a:r>
              <a:rPr lang="en-US" b="1" dirty="0" smtClean="0"/>
              <a:t>RNA modifications </a:t>
            </a:r>
            <a:r>
              <a:rPr lang="en-US" dirty="0" smtClean="0"/>
              <a:t>– the newly formed RNA is termed </a:t>
            </a:r>
            <a:r>
              <a:rPr lang="en-US" i="1" dirty="0" smtClean="0"/>
              <a:t>pre-mRNA</a:t>
            </a:r>
            <a:r>
              <a:rPr lang="en-US" dirty="0" smtClean="0"/>
              <a:t> in that it must be modified in two ways (1) certain regions in the RNA must be cut out </a:t>
            </a:r>
            <a:r>
              <a:rPr lang="en-US" dirty="0" smtClean="0">
                <a:solidFill>
                  <a:srgbClr val="FF0000"/>
                </a:solidFill>
              </a:rPr>
              <a:t>(splicing) </a:t>
            </a:r>
            <a:r>
              <a:rPr lang="en-US" dirty="0" smtClean="0"/>
              <a:t>and (2) some </a:t>
            </a:r>
            <a:r>
              <a:rPr lang="en-US" dirty="0" smtClean="0">
                <a:solidFill>
                  <a:srgbClr val="FF0000"/>
                </a:solidFill>
              </a:rPr>
              <a:t>capping nucleotides </a:t>
            </a:r>
            <a:r>
              <a:rPr lang="en-US" dirty="0" smtClean="0"/>
              <a:t>must be enzymatically attached to the end of the mRNA message.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Splicing</a:t>
            </a:r>
            <a:endParaRPr lang="en-US" dirty="0"/>
          </a:p>
        </p:txBody>
      </p:sp>
      <p:sp>
        <p:nvSpPr>
          <p:cNvPr id="3" name="Content Placeholder 2"/>
          <p:cNvSpPr>
            <a:spLocks noGrp="1"/>
          </p:cNvSpPr>
          <p:nvPr>
            <p:ph idx="1"/>
          </p:nvPr>
        </p:nvSpPr>
        <p:spPr>
          <a:xfrm>
            <a:off x="0" y="762000"/>
            <a:ext cx="8991599" cy="5867399"/>
          </a:xfrm>
        </p:spPr>
        <p:txBody>
          <a:bodyPr/>
          <a:lstStyle/>
          <a:p>
            <a:r>
              <a:rPr lang="en-US" dirty="0" smtClean="0"/>
              <a:t>Splicing - The newly formed mRNA has some intentionally added nucleotides over and above those needed.  These nucleotides are in the middle of the mRNA message. These extra nucleotides are called </a:t>
            </a:r>
            <a:r>
              <a:rPr lang="en-US" b="1" dirty="0" smtClean="0">
                <a:solidFill>
                  <a:srgbClr val="FF0000"/>
                </a:solidFill>
              </a:rPr>
              <a:t>introns</a:t>
            </a:r>
            <a:r>
              <a:rPr lang="en-US" dirty="0" smtClean="0"/>
              <a:t> (intervening regions). The needed nucleotides are called </a:t>
            </a:r>
            <a:r>
              <a:rPr lang="en-US" b="1" dirty="0" smtClean="0">
                <a:solidFill>
                  <a:srgbClr val="FF0000"/>
                </a:solidFill>
              </a:rPr>
              <a:t>exons</a:t>
            </a:r>
            <a:r>
              <a:rPr lang="en-US" dirty="0" smtClean="0"/>
              <a:t> (expressible regions).  The introns must be cut out (spliced) and the exons rejoined together. This action happens in the cell nucleus.  The messenger RNA cannot normally exit the cell nucleus unless it has been properly spliced</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Rectangle 3"/>
          <p:cNvSpPr>
            <a:spLocks noGrp="1" noChangeArrowheads="1"/>
          </p:cNvSpPr>
          <p:nvPr>
            <p:ph type="body" idx="1"/>
          </p:nvPr>
        </p:nvSpPr>
        <p:spPr>
          <a:xfrm>
            <a:off x="204788" y="1174750"/>
            <a:ext cx="8534400" cy="2768600"/>
          </a:xfrm>
        </p:spPr>
        <p:txBody>
          <a:bodyPr/>
          <a:lstStyle/>
          <a:p>
            <a:r>
              <a:rPr lang="en-US" sz="3000"/>
              <a:t>In some cases, RNA splicing is carried out by spliceosomes</a:t>
            </a:r>
            <a:endParaRPr lang="en-US" sz="3000" b="1"/>
          </a:p>
          <a:p>
            <a:r>
              <a:rPr lang="en-US" sz="3000" b="1"/>
              <a:t>Spliceosomes</a:t>
            </a:r>
            <a:r>
              <a:rPr lang="en-US" sz="3000"/>
              <a:t> consist of a variety of proteins and several small nuclear ribonucleoproteins (snRNPs) that recognize the splice sites</a:t>
            </a:r>
          </a:p>
        </p:txBody>
      </p:sp>
      <p:sp>
        <p:nvSpPr>
          <p:cNvPr id="485410" name="Line 3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485411" name="Text Box 35"/>
          <p:cNvSpPr txBox="1">
            <a:spLocks noChangeArrowheads="1"/>
          </p:cNvSpPr>
          <p:nvPr/>
        </p:nvSpPr>
        <p:spPr bwMode="auto">
          <a:xfrm>
            <a:off x="214313" y="6556375"/>
            <a:ext cx="5486400" cy="260350"/>
          </a:xfrm>
          <a:prstGeom prst="rect">
            <a:avLst/>
          </a:prstGeom>
          <a:noFill/>
          <a:ln w="9525">
            <a:noFill/>
            <a:miter lim="800000"/>
            <a:headEnd/>
            <a:tailEnd/>
          </a:ln>
          <a:effectLst/>
        </p:spPr>
        <p:txBody>
          <a:bodyPr lIns="91429" tIns="45714" rIns="91429" bIns="45714" anchor="b">
            <a:spAutoFit/>
          </a:bodyPr>
          <a:lstStyle/>
          <a:p>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1983" name="Picture 15" descr="17_11snRNPsSpliceosomes_2-U"/>
          <p:cNvPicPr>
            <a:picLocks noChangeAspect="1" noChangeArrowheads="1"/>
          </p:cNvPicPr>
          <p:nvPr/>
        </p:nvPicPr>
        <p:blipFill>
          <a:blip r:embed="rId3" cstate="print"/>
          <a:srcRect/>
          <a:stretch>
            <a:fillRect/>
          </a:stretch>
        </p:blipFill>
        <p:spPr bwMode="auto">
          <a:xfrm>
            <a:off x="2057400" y="174625"/>
            <a:ext cx="5029200" cy="6584950"/>
          </a:xfrm>
          <a:prstGeom prst="rect">
            <a:avLst/>
          </a:prstGeom>
          <a:noFill/>
        </p:spPr>
      </p:pic>
      <p:sp>
        <p:nvSpPr>
          <p:cNvPr id="851984" name="Rectangle 16"/>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17-11-2</a:t>
            </a:r>
          </a:p>
        </p:txBody>
      </p:sp>
      <p:sp>
        <p:nvSpPr>
          <p:cNvPr id="851985" name="Text Box 17"/>
          <p:cNvSpPr txBox="1">
            <a:spLocks noChangeArrowheads="1"/>
          </p:cNvSpPr>
          <p:nvPr/>
        </p:nvSpPr>
        <p:spPr bwMode="auto">
          <a:xfrm>
            <a:off x="3090863" y="196850"/>
            <a:ext cx="3024187" cy="2603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RNA transcript (pre-mRNA)</a:t>
            </a:r>
          </a:p>
        </p:txBody>
      </p:sp>
      <p:sp>
        <p:nvSpPr>
          <p:cNvPr id="851986" name="Text Box 18"/>
          <p:cNvSpPr txBox="1">
            <a:spLocks noChangeArrowheads="1"/>
          </p:cNvSpPr>
          <p:nvPr/>
        </p:nvSpPr>
        <p:spPr bwMode="auto">
          <a:xfrm>
            <a:off x="2595563" y="6032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1</a:t>
            </a:r>
          </a:p>
        </p:txBody>
      </p:sp>
      <p:sp>
        <p:nvSpPr>
          <p:cNvPr id="851987" name="Text Box 19"/>
          <p:cNvSpPr txBox="1">
            <a:spLocks noChangeArrowheads="1"/>
          </p:cNvSpPr>
          <p:nvPr/>
        </p:nvSpPr>
        <p:spPr bwMode="auto">
          <a:xfrm>
            <a:off x="6011863" y="6032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2</a:t>
            </a:r>
          </a:p>
        </p:txBody>
      </p:sp>
      <p:sp>
        <p:nvSpPr>
          <p:cNvPr id="851988" name="Text Box 20"/>
          <p:cNvSpPr txBox="1">
            <a:spLocks noChangeArrowheads="1"/>
          </p:cNvSpPr>
          <p:nvPr/>
        </p:nvSpPr>
        <p:spPr bwMode="auto">
          <a:xfrm>
            <a:off x="4246563" y="603250"/>
            <a:ext cx="6873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Intron</a:t>
            </a:r>
          </a:p>
        </p:txBody>
      </p:sp>
      <p:sp>
        <p:nvSpPr>
          <p:cNvPr id="851989" name="Text Box 21"/>
          <p:cNvSpPr txBox="1">
            <a:spLocks noChangeArrowheads="1"/>
          </p:cNvSpPr>
          <p:nvPr/>
        </p:nvSpPr>
        <p:spPr bwMode="auto">
          <a:xfrm>
            <a:off x="2163763" y="1174750"/>
            <a:ext cx="8016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Protein</a:t>
            </a:r>
          </a:p>
        </p:txBody>
      </p:sp>
      <p:sp>
        <p:nvSpPr>
          <p:cNvPr id="851990" name="Text Box 22"/>
          <p:cNvSpPr txBox="1">
            <a:spLocks noChangeArrowheads="1"/>
          </p:cNvSpPr>
          <p:nvPr/>
        </p:nvSpPr>
        <p:spPr bwMode="auto">
          <a:xfrm>
            <a:off x="2163763" y="1466850"/>
            <a:ext cx="8016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snRNA</a:t>
            </a:r>
          </a:p>
        </p:txBody>
      </p:sp>
      <p:sp>
        <p:nvSpPr>
          <p:cNvPr id="851991" name="Text Box 23"/>
          <p:cNvSpPr txBox="1">
            <a:spLocks noChangeArrowheads="1"/>
          </p:cNvSpPr>
          <p:nvPr/>
        </p:nvSpPr>
        <p:spPr bwMode="auto">
          <a:xfrm>
            <a:off x="3001963" y="1924050"/>
            <a:ext cx="915987" cy="2984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snRNPs</a:t>
            </a:r>
          </a:p>
        </p:txBody>
      </p:sp>
      <p:sp>
        <p:nvSpPr>
          <p:cNvPr id="851992" name="Text Box 24"/>
          <p:cNvSpPr txBox="1">
            <a:spLocks noChangeArrowheads="1"/>
          </p:cNvSpPr>
          <p:nvPr/>
        </p:nvSpPr>
        <p:spPr bwMode="auto">
          <a:xfrm>
            <a:off x="5313363" y="1339850"/>
            <a:ext cx="915987" cy="501650"/>
          </a:xfrm>
          <a:prstGeom prst="rect">
            <a:avLst/>
          </a:prstGeom>
          <a:noFill/>
          <a:ln w="9525">
            <a:noFill/>
            <a:miter lim="800000"/>
            <a:headEnd/>
            <a:tailEnd/>
          </a:ln>
          <a:effectLst/>
        </p:spPr>
        <p:txBody>
          <a:bodyPr wrap="none" lIns="0" tIns="0" rIns="0" bIns="0"/>
          <a:lstStyle/>
          <a:p>
            <a:pPr algn="ctr">
              <a:lnSpc>
                <a:spcPct val="90000"/>
              </a:lnSpc>
            </a:pPr>
            <a:r>
              <a:rPr kumimoji="0" lang="en-US" sz="1800" b="1">
                <a:ea typeface="ヒラギノ角ゴ Pro W3" pitchFamily="48" charset="-128"/>
              </a:rPr>
              <a:t>Other</a:t>
            </a:r>
          </a:p>
          <a:p>
            <a:pPr algn="ctr">
              <a:lnSpc>
                <a:spcPct val="90000"/>
              </a:lnSpc>
            </a:pPr>
            <a:r>
              <a:rPr kumimoji="0" lang="en-US" sz="1800" b="1">
                <a:ea typeface="ヒラギノ角ゴ Pro W3" pitchFamily="48" charset="-128"/>
              </a:rPr>
              <a:t>proteins</a:t>
            </a:r>
          </a:p>
        </p:txBody>
      </p:sp>
      <p:sp>
        <p:nvSpPr>
          <p:cNvPr id="851993" name="Text Box 25"/>
          <p:cNvSpPr txBox="1">
            <a:spLocks noChangeArrowheads="1"/>
          </p:cNvSpPr>
          <p:nvPr/>
        </p:nvSpPr>
        <p:spPr bwMode="auto">
          <a:xfrm>
            <a:off x="2087563" y="387350"/>
            <a:ext cx="2301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51994" name="Text Box 26"/>
          <p:cNvSpPr txBox="1">
            <a:spLocks noChangeArrowheads="1"/>
          </p:cNvSpPr>
          <p:nvPr/>
        </p:nvSpPr>
        <p:spPr bwMode="auto">
          <a:xfrm>
            <a:off x="2811463" y="3257550"/>
            <a:ext cx="2301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51995" name="Text Box 27"/>
          <p:cNvSpPr txBox="1">
            <a:spLocks noChangeArrowheads="1"/>
          </p:cNvSpPr>
          <p:nvPr/>
        </p:nvSpPr>
        <p:spPr bwMode="auto">
          <a:xfrm>
            <a:off x="3890963" y="2444750"/>
            <a:ext cx="14239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Spliceosome</a:t>
            </a:r>
          </a:p>
        </p:txBody>
      </p:sp>
      <p:sp>
        <p:nvSpPr>
          <p:cNvPr id="851996" name="Line 28"/>
          <p:cNvSpPr>
            <a:spLocks noChangeShapeType="1"/>
          </p:cNvSpPr>
          <p:nvPr/>
        </p:nvSpPr>
        <p:spPr bwMode="auto">
          <a:xfrm>
            <a:off x="2967038" y="1320800"/>
            <a:ext cx="195262" cy="6350"/>
          </a:xfrm>
          <a:prstGeom prst="line">
            <a:avLst/>
          </a:prstGeom>
          <a:noFill/>
          <a:ln w="25400">
            <a:solidFill>
              <a:schemeClr val="tx1"/>
            </a:solidFill>
            <a:round/>
            <a:headEnd/>
            <a:tailEnd/>
          </a:ln>
          <a:effectLst/>
        </p:spPr>
        <p:txBody>
          <a:bodyPr wrap="none" anchor="ctr"/>
          <a:lstStyle/>
          <a:p>
            <a:endParaRPr lang="en-US"/>
          </a:p>
        </p:txBody>
      </p:sp>
      <p:sp>
        <p:nvSpPr>
          <p:cNvPr id="851997" name="Line 29"/>
          <p:cNvSpPr>
            <a:spLocks noChangeShapeType="1"/>
          </p:cNvSpPr>
          <p:nvPr/>
        </p:nvSpPr>
        <p:spPr bwMode="auto">
          <a:xfrm>
            <a:off x="2946400" y="1600200"/>
            <a:ext cx="163513" cy="103188"/>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4018" name="Picture 2" descr="17_11snRNPsSpliceosomes_3-U"/>
          <p:cNvPicPr>
            <a:picLocks noChangeAspect="1" noChangeArrowheads="1"/>
          </p:cNvPicPr>
          <p:nvPr/>
        </p:nvPicPr>
        <p:blipFill>
          <a:blip r:embed="rId3" cstate="print"/>
          <a:srcRect/>
          <a:stretch>
            <a:fillRect/>
          </a:stretch>
        </p:blipFill>
        <p:spPr bwMode="auto">
          <a:xfrm>
            <a:off x="2057400" y="174625"/>
            <a:ext cx="5029200" cy="6584950"/>
          </a:xfrm>
          <a:prstGeom prst="rect">
            <a:avLst/>
          </a:prstGeom>
          <a:noFill/>
        </p:spPr>
      </p:pic>
      <p:sp>
        <p:nvSpPr>
          <p:cNvPr id="854019" name="Rectangle 3"/>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17-11-3</a:t>
            </a:r>
          </a:p>
        </p:txBody>
      </p:sp>
      <p:sp>
        <p:nvSpPr>
          <p:cNvPr id="854020" name="Text Box 4"/>
          <p:cNvSpPr txBox="1">
            <a:spLocks noChangeArrowheads="1"/>
          </p:cNvSpPr>
          <p:nvPr/>
        </p:nvSpPr>
        <p:spPr bwMode="auto">
          <a:xfrm>
            <a:off x="3090863" y="196850"/>
            <a:ext cx="3024187" cy="2603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RNA transcript (pre-mRNA)</a:t>
            </a:r>
          </a:p>
        </p:txBody>
      </p:sp>
      <p:sp>
        <p:nvSpPr>
          <p:cNvPr id="854021" name="Text Box 5"/>
          <p:cNvSpPr txBox="1">
            <a:spLocks noChangeArrowheads="1"/>
          </p:cNvSpPr>
          <p:nvPr/>
        </p:nvSpPr>
        <p:spPr bwMode="auto">
          <a:xfrm>
            <a:off x="2595563" y="6032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1</a:t>
            </a:r>
          </a:p>
        </p:txBody>
      </p:sp>
      <p:sp>
        <p:nvSpPr>
          <p:cNvPr id="854022" name="Text Box 6"/>
          <p:cNvSpPr txBox="1">
            <a:spLocks noChangeArrowheads="1"/>
          </p:cNvSpPr>
          <p:nvPr/>
        </p:nvSpPr>
        <p:spPr bwMode="auto">
          <a:xfrm>
            <a:off x="6011863" y="6032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2</a:t>
            </a:r>
          </a:p>
        </p:txBody>
      </p:sp>
      <p:sp>
        <p:nvSpPr>
          <p:cNvPr id="854023" name="Text Box 7"/>
          <p:cNvSpPr txBox="1">
            <a:spLocks noChangeArrowheads="1"/>
          </p:cNvSpPr>
          <p:nvPr/>
        </p:nvSpPr>
        <p:spPr bwMode="auto">
          <a:xfrm>
            <a:off x="4246563" y="603250"/>
            <a:ext cx="6873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Intron</a:t>
            </a:r>
          </a:p>
        </p:txBody>
      </p:sp>
      <p:sp>
        <p:nvSpPr>
          <p:cNvPr id="854024" name="Text Box 8"/>
          <p:cNvSpPr txBox="1">
            <a:spLocks noChangeArrowheads="1"/>
          </p:cNvSpPr>
          <p:nvPr/>
        </p:nvSpPr>
        <p:spPr bwMode="auto">
          <a:xfrm>
            <a:off x="2163763" y="1174750"/>
            <a:ext cx="8016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Protein</a:t>
            </a:r>
          </a:p>
        </p:txBody>
      </p:sp>
      <p:sp>
        <p:nvSpPr>
          <p:cNvPr id="854025" name="Text Box 9"/>
          <p:cNvSpPr txBox="1">
            <a:spLocks noChangeArrowheads="1"/>
          </p:cNvSpPr>
          <p:nvPr/>
        </p:nvSpPr>
        <p:spPr bwMode="auto">
          <a:xfrm>
            <a:off x="2163763" y="1466850"/>
            <a:ext cx="8016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snRNA</a:t>
            </a:r>
          </a:p>
        </p:txBody>
      </p:sp>
      <p:sp>
        <p:nvSpPr>
          <p:cNvPr id="854026" name="Text Box 10"/>
          <p:cNvSpPr txBox="1">
            <a:spLocks noChangeArrowheads="1"/>
          </p:cNvSpPr>
          <p:nvPr/>
        </p:nvSpPr>
        <p:spPr bwMode="auto">
          <a:xfrm>
            <a:off x="3001963" y="1924050"/>
            <a:ext cx="915987" cy="2984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snRNPs</a:t>
            </a:r>
          </a:p>
        </p:txBody>
      </p:sp>
      <p:sp>
        <p:nvSpPr>
          <p:cNvPr id="854027" name="Text Box 11"/>
          <p:cNvSpPr txBox="1">
            <a:spLocks noChangeArrowheads="1"/>
          </p:cNvSpPr>
          <p:nvPr/>
        </p:nvSpPr>
        <p:spPr bwMode="auto">
          <a:xfrm>
            <a:off x="5313363" y="1339850"/>
            <a:ext cx="915987" cy="501650"/>
          </a:xfrm>
          <a:prstGeom prst="rect">
            <a:avLst/>
          </a:prstGeom>
          <a:noFill/>
          <a:ln w="9525">
            <a:noFill/>
            <a:miter lim="800000"/>
            <a:headEnd/>
            <a:tailEnd/>
          </a:ln>
          <a:effectLst/>
        </p:spPr>
        <p:txBody>
          <a:bodyPr wrap="none" lIns="0" tIns="0" rIns="0" bIns="0"/>
          <a:lstStyle/>
          <a:p>
            <a:pPr algn="ctr">
              <a:lnSpc>
                <a:spcPct val="90000"/>
              </a:lnSpc>
            </a:pPr>
            <a:r>
              <a:rPr kumimoji="0" lang="en-US" sz="1800" b="1">
                <a:ea typeface="ヒラギノ角ゴ Pro W3" pitchFamily="48" charset="-128"/>
              </a:rPr>
              <a:t>Other</a:t>
            </a:r>
          </a:p>
          <a:p>
            <a:pPr algn="ctr">
              <a:lnSpc>
                <a:spcPct val="90000"/>
              </a:lnSpc>
            </a:pPr>
            <a:r>
              <a:rPr kumimoji="0" lang="en-US" sz="1800" b="1">
                <a:ea typeface="ヒラギノ角ゴ Pro W3" pitchFamily="48" charset="-128"/>
              </a:rPr>
              <a:t>proteins</a:t>
            </a:r>
          </a:p>
        </p:txBody>
      </p:sp>
      <p:sp>
        <p:nvSpPr>
          <p:cNvPr id="854028" name="Text Box 12"/>
          <p:cNvSpPr txBox="1">
            <a:spLocks noChangeArrowheads="1"/>
          </p:cNvSpPr>
          <p:nvPr/>
        </p:nvSpPr>
        <p:spPr bwMode="auto">
          <a:xfrm>
            <a:off x="2087563" y="387350"/>
            <a:ext cx="2301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54029" name="Text Box 13"/>
          <p:cNvSpPr txBox="1">
            <a:spLocks noChangeArrowheads="1"/>
          </p:cNvSpPr>
          <p:nvPr/>
        </p:nvSpPr>
        <p:spPr bwMode="auto">
          <a:xfrm>
            <a:off x="2811463" y="3257550"/>
            <a:ext cx="2301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54030" name="Text Box 14"/>
          <p:cNvSpPr txBox="1">
            <a:spLocks noChangeArrowheads="1"/>
          </p:cNvSpPr>
          <p:nvPr/>
        </p:nvSpPr>
        <p:spPr bwMode="auto">
          <a:xfrm>
            <a:off x="3890963" y="2444750"/>
            <a:ext cx="1423987" cy="273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Spliceosome</a:t>
            </a:r>
          </a:p>
        </p:txBody>
      </p:sp>
      <p:sp>
        <p:nvSpPr>
          <p:cNvPr id="854031" name="Text Box 15"/>
          <p:cNvSpPr txBox="1">
            <a:spLocks noChangeArrowheads="1"/>
          </p:cNvSpPr>
          <p:nvPr/>
        </p:nvSpPr>
        <p:spPr bwMode="auto">
          <a:xfrm>
            <a:off x="2430463" y="5149850"/>
            <a:ext cx="1423987" cy="501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Spliceosome</a:t>
            </a:r>
          </a:p>
          <a:p>
            <a:pPr>
              <a:lnSpc>
                <a:spcPct val="90000"/>
              </a:lnSpc>
            </a:pPr>
            <a:r>
              <a:rPr kumimoji="0" lang="en-US" sz="1800" b="1">
                <a:ea typeface="ヒラギノ角ゴ Pro W3" pitchFamily="48" charset="-128"/>
              </a:rPr>
              <a:t>components</a:t>
            </a:r>
          </a:p>
        </p:txBody>
      </p:sp>
      <p:sp>
        <p:nvSpPr>
          <p:cNvPr id="854032" name="Text Box 16"/>
          <p:cNvSpPr txBox="1">
            <a:spLocks noChangeArrowheads="1"/>
          </p:cNvSpPr>
          <p:nvPr/>
        </p:nvSpPr>
        <p:spPr bwMode="auto">
          <a:xfrm>
            <a:off x="6253163" y="5581650"/>
            <a:ext cx="827087" cy="5270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Cut-out</a:t>
            </a:r>
          </a:p>
          <a:p>
            <a:pPr>
              <a:lnSpc>
                <a:spcPct val="90000"/>
              </a:lnSpc>
            </a:pPr>
            <a:r>
              <a:rPr kumimoji="0" lang="en-US" sz="1800" b="1">
                <a:ea typeface="ヒラギノ角ゴ Pro W3" pitchFamily="48" charset="-128"/>
              </a:rPr>
              <a:t>intron</a:t>
            </a:r>
          </a:p>
        </p:txBody>
      </p:sp>
      <p:sp>
        <p:nvSpPr>
          <p:cNvPr id="854033" name="Text Box 17"/>
          <p:cNvSpPr txBox="1">
            <a:spLocks noChangeArrowheads="1"/>
          </p:cNvSpPr>
          <p:nvPr/>
        </p:nvSpPr>
        <p:spPr bwMode="auto">
          <a:xfrm>
            <a:off x="4246563" y="5949950"/>
            <a:ext cx="7508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854034" name="Text Box 18"/>
          <p:cNvSpPr txBox="1">
            <a:spLocks noChangeArrowheads="1"/>
          </p:cNvSpPr>
          <p:nvPr/>
        </p:nvSpPr>
        <p:spPr bwMode="auto">
          <a:xfrm>
            <a:off x="3725863" y="63690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1</a:t>
            </a:r>
          </a:p>
        </p:txBody>
      </p:sp>
      <p:sp>
        <p:nvSpPr>
          <p:cNvPr id="854035" name="Text Box 19"/>
          <p:cNvSpPr txBox="1">
            <a:spLocks noChangeArrowheads="1"/>
          </p:cNvSpPr>
          <p:nvPr/>
        </p:nvSpPr>
        <p:spPr bwMode="auto">
          <a:xfrm>
            <a:off x="4843463" y="6356350"/>
            <a:ext cx="776287" cy="2476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Exon 2</a:t>
            </a:r>
          </a:p>
        </p:txBody>
      </p:sp>
      <p:sp>
        <p:nvSpPr>
          <p:cNvPr id="854036" name="Text Box 20"/>
          <p:cNvSpPr txBox="1">
            <a:spLocks noChangeArrowheads="1"/>
          </p:cNvSpPr>
          <p:nvPr/>
        </p:nvSpPr>
        <p:spPr bwMode="auto">
          <a:xfrm>
            <a:off x="3294063" y="6140450"/>
            <a:ext cx="230187" cy="2349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54037" name="Line 21"/>
          <p:cNvSpPr>
            <a:spLocks noChangeShapeType="1"/>
          </p:cNvSpPr>
          <p:nvPr/>
        </p:nvSpPr>
        <p:spPr bwMode="auto">
          <a:xfrm>
            <a:off x="2967038" y="1316038"/>
            <a:ext cx="195262" cy="11112"/>
          </a:xfrm>
          <a:prstGeom prst="line">
            <a:avLst/>
          </a:prstGeom>
          <a:noFill/>
          <a:ln w="25400">
            <a:solidFill>
              <a:schemeClr val="tx1"/>
            </a:solidFill>
            <a:round/>
            <a:headEnd/>
            <a:tailEnd/>
          </a:ln>
          <a:effectLst/>
        </p:spPr>
        <p:txBody>
          <a:bodyPr wrap="none" anchor="ctr"/>
          <a:lstStyle/>
          <a:p>
            <a:endParaRPr lang="en-US"/>
          </a:p>
        </p:txBody>
      </p:sp>
      <p:sp>
        <p:nvSpPr>
          <p:cNvPr id="854038" name="Line 22"/>
          <p:cNvSpPr>
            <a:spLocks noChangeShapeType="1"/>
          </p:cNvSpPr>
          <p:nvPr/>
        </p:nvSpPr>
        <p:spPr bwMode="auto">
          <a:xfrm>
            <a:off x="2946400" y="1600200"/>
            <a:ext cx="163513" cy="103188"/>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8226425" cy="457200"/>
          </a:xfrm>
        </p:spPr>
        <p:txBody>
          <a:bodyPr/>
          <a:lstStyle/>
          <a:p>
            <a:r>
              <a:rPr lang="en-US" dirty="0" smtClean="0"/>
              <a:t>Capping</a:t>
            </a:r>
            <a:endParaRPr lang="en-US" dirty="0"/>
          </a:p>
        </p:txBody>
      </p:sp>
      <p:sp>
        <p:nvSpPr>
          <p:cNvPr id="3" name="Content Placeholder 2"/>
          <p:cNvSpPr>
            <a:spLocks noGrp="1"/>
          </p:cNvSpPr>
          <p:nvPr>
            <p:ph idx="1"/>
          </p:nvPr>
        </p:nvSpPr>
        <p:spPr>
          <a:xfrm>
            <a:off x="0" y="685800"/>
            <a:ext cx="8991599" cy="6019800"/>
          </a:xfrm>
        </p:spPr>
        <p:txBody>
          <a:bodyPr/>
          <a:lstStyle/>
          <a:p>
            <a:pPr>
              <a:lnSpc>
                <a:spcPct val="90000"/>
              </a:lnSpc>
            </a:pPr>
            <a:r>
              <a:rPr lang="en-US" dirty="0"/>
              <a:t>Each end of a pre-mRNA molecule is modified in a particular way:</a:t>
            </a:r>
            <a:endParaRPr lang="en-US" dirty="0" smtClean="0"/>
          </a:p>
          <a:p>
            <a:pPr lvl="1">
              <a:lnSpc>
                <a:spcPct val="90000"/>
              </a:lnSpc>
            </a:pPr>
            <a:r>
              <a:rPr lang="en-US" dirty="0" smtClean="0"/>
              <a:t>The 5</a:t>
            </a:r>
            <a:r>
              <a:rPr lang="en-US" dirty="0" smtClean="0">
                <a:latin typeface="Symbol" pitchFamily="18" charset="2"/>
                <a:sym typeface="Symbol" pitchFamily="18" charset="2"/>
              </a:rPr>
              <a:t></a:t>
            </a:r>
            <a:r>
              <a:rPr lang="en-US" dirty="0" smtClean="0"/>
              <a:t> end receives a modified nucleotide </a:t>
            </a:r>
            <a:r>
              <a:rPr lang="en-US" b="1" dirty="0" smtClean="0"/>
              <a:t>5</a:t>
            </a:r>
            <a:r>
              <a:rPr lang="en-US" b="1" dirty="0" smtClean="0">
                <a:latin typeface="Symbol" pitchFamily="18" charset="2"/>
                <a:sym typeface="Symbol" pitchFamily="18" charset="2"/>
              </a:rPr>
              <a:t></a:t>
            </a:r>
            <a:r>
              <a:rPr lang="en-US" b="1" dirty="0" smtClean="0"/>
              <a:t> cap</a:t>
            </a:r>
          </a:p>
          <a:p>
            <a:pPr lvl="1">
              <a:lnSpc>
                <a:spcPct val="90000"/>
              </a:lnSpc>
            </a:pPr>
            <a:r>
              <a:rPr lang="en-US" dirty="0" smtClean="0"/>
              <a:t>The 3</a:t>
            </a:r>
            <a:r>
              <a:rPr lang="en-US" dirty="0" smtClean="0">
                <a:latin typeface="Symbol" pitchFamily="18" charset="2"/>
                <a:sym typeface="Symbol" pitchFamily="18" charset="2"/>
              </a:rPr>
              <a:t></a:t>
            </a:r>
            <a:r>
              <a:rPr lang="en-US" dirty="0" smtClean="0"/>
              <a:t> end gets a </a:t>
            </a:r>
            <a:r>
              <a:rPr lang="en-US" b="1" dirty="0" smtClean="0"/>
              <a:t>poly-A tail</a:t>
            </a:r>
          </a:p>
          <a:p>
            <a:pPr>
              <a:lnSpc>
                <a:spcPct val="90000"/>
              </a:lnSpc>
            </a:pPr>
            <a:r>
              <a:rPr lang="en-US" dirty="0"/>
              <a:t>These modifications share several functions:</a:t>
            </a:r>
          </a:p>
          <a:p>
            <a:pPr lvl="1">
              <a:lnSpc>
                <a:spcPct val="90000"/>
              </a:lnSpc>
            </a:pPr>
            <a:r>
              <a:rPr lang="en-US" dirty="0" smtClean="0"/>
              <a:t>They seem to facilitate the export of mRNA from the nucleus </a:t>
            </a:r>
          </a:p>
          <a:p>
            <a:pPr lvl="1">
              <a:lnSpc>
                <a:spcPct val="90000"/>
              </a:lnSpc>
            </a:pPr>
            <a:r>
              <a:rPr lang="en-US" dirty="0" smtClean="0"/>
              <a:t>They protect mRNA from hydrolytic enzymes in the cytoplasm when it transports there</a:t>
            </a:r>
          </a:p>
          <a:p>
            <a:pPr lvl="1">
              <a:lnSpc>
                <a:spcPct val="90000"/>
              </a:lnSpc>
            </a:pPr>
            <a:r>
              <a:rPr lang="en-US" dirty="0" smtClean="0"/>
              <a:t>They help ribosomes attach to the 5</a:t>
            </a:r>
            <a:r>
              <a:rPr lang="en-US" dirty="0" smtClean="0">
                <a:latin typeface="Symbol" pitchFamily="18" charset="2"/>
                <a:sym typeface="Symbol" pitchFamily="18" charset="2"/>
              </a:rPr>
              <a:t></a:t>
            </a:r>
            <a:r>
              <a:rPr lang="en-US" dirty="0" smtClean="0"/>
              <a:t> end of the properly modified mRNA in the cytoplasm after export from the nucleus</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6503" name="Picture 7" descr="17_09ProcessingCapTail-U"/>
          <p:cNvPicPr>
            <a:picLocks noChangeAspect="1" noChangeArrowheads="1"/>
          </p:cNvPicPr>
          <p:nvPr/>
        </p:nvPicPr>
        <p:blipFill>
          <a:blip r:embed="rId3" cstate="print"/>
          <a:srcRect/>
          <a:stretch>
            <a:fillRect/>
          </a:stretch>
        </p:blipFill>
        <p:spPr bwMode="auto">
          <a:xfrm>
            <a:off x="300038" y="2759075"/>
            <a:ext cx="8542337" cy="1414463"/>
          </a:xfrm>
          <a:prstGeom prst="rect">
            <a:avLst/>
          </a:prstGeom>
          <a:noFill/>
        </p:spPr>
      </p:pic>
      <p:sp>
        <p:nvSpPr>
          <p:cNvPr id="746504" name="Oval 8"/>
          <p:cNvSpPr>
            <a:spLocks noChangeArrowheads="1"/>
          </p:cNvSpPr>
          <p:nvPr/>
        </p:nvSpPr>
        <p:spPr bwMode="auto">
          <a:xfrm>
            <a:off x="1270000" y="3302000"/>
            <a:ext cx="177800" cy="171450"/>
          </a:xfrm>
          <a:prstGeom prst="ellipse">
            <a:avLst/>
          </a:prstGeom>
          <a:solidFill>
            <a:srgbClr val="FEF598"/>
          </a:solidFill>
          <a:ln w="9525">
            <a:solidFill>
              <a:schemeClr val="tx1"/>
            </a:solidFill>
            <a:round/>
            <a:headEnd/>
            <a:tailEnd/>
          </a:ln>
          <a:effectLst/>
        </p:spPr>
        <p:txBody>
          <a:bodyPr wrap="none" anchor="ctr"/>
          <a:lstStyle/>
          <a:p>
            <a:endParaRPr lang="en-US"/>
          </a:p>
        </p:txBody>
      </p:sp>
      <p:sp>
        <p:nvSpPr>
          <p:cNvPr id="746505" name="Oval 9"/>
          <p:cNvSpPr>
            <a:spLocks noChangeArrowheads="1"/>
          </p:cNvSpPr>
          <p:nvPr/>
        </p:nvSpPr>
        <p:spPr bwMode="auto">
          <a:xfrm>
            <a:off x="990600" y="3302000"/>
            <a:ext cx="177800" cy="171450"/>
          </a:xfrm>
          <a:prstGeom prst="ellipse">
            <a:avLst/>
          </a:prstGeom>
          <a:solidFill>
            <a:srgbClr val="FEF598"/>
          </a:solidFill>
          <a:ln w="9525">
            <a:solidFill>
              <a:schemeClr val="tx1"/>
            </a:solidFill>
            <a:round/>
            <a:headEnd/>
            <a:tailEnd/>
          </a:ln>
          <a:effectLst/>
        </p:spPr>
        <p:txBody>
          <a:bodyPr wrap="none" anchor="ctr"/>
          <a:lstStyle/>
          <a:p>
            <a:endParaRPr lang="en-US"/>
          </a:p>
        </p:txBody>
      </p:sp>
      <p:sp>
        <p:nvSpPr>
          <p:cNvPr id="746506" name="Oval 10"/>
          <p:cNvSpPr>
            <a:spLocks noChangeArrowheads="1"/>
          </p:cNvSpPr>
          <p:nvPr/>
        </p:nvSpPr>
        <p:spPr bwMode="auto">
          <a:xfrm>
            <a:off x="711200" y="3302000"/>
            <a:ext cx="177800" cy="171450"/>
          </a:xfrm>
          <a:prstGeom prst="ellipse">
            <a:avLst/>
          </a:prstGeom>
          <a:solidFill>
            <a:srgbClr val="FEF598"/>
          </a:solidFill>
          <a:ln w="9525">
            <a:solidFill>
              <a:schemeClr val="tx1"/>
            </a:solidFill>
            <a:round/>
            <a:headEnd/>
            <a:tailEnd/>
          </a:ln>
          <a:effectLst/>
        </p:spPr>
        <p:txBody>
          <a:bodyPr wrap="none" anchor="ctr"/>
          <a:lstStyle/>
          <a:p>
            <a:endParaRPr lang="en-US"/>
          </a:p>
        </p:txBody>
      </p:sp>
      <p:sp>
        <p:nvSpPr>
          <p:cNvPr id="746507" name="Rectangle 11"/>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17-9</a:t>
            </a:r>
          </a:p>
        </p:txBody>
      </p:sp>
      <p:sp>
        <p:nvSpPr>
          <p:cNvPr id="746508" name="Text Box 12"/>
          <p:cNvSpPr txBox="1">
            <a:spLocks noChangeArrowheads="1"/>
          </p:cNvSpPr>
          <p:nvPr/>
        </p:nvSpPr>
        <p:spPr bwMode="auto">
          <a:xfrm>
            <a:off x="2214563" y="2787650"/>
            <a:ext cx="2668587" cy="22860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Protein-coding segment</a:t>
            </a:r>
          </a:p>
        </p:txBody>
      </p:sp>
      <p:sp>
        <p:nvSpPr>
          <p:cNvPr id="746509" name="AutoShape 13"/>
          <p:cNvSpPr>
            <a:spLocks/>
          </p:cNvSpPr>
          <p:nvPr/>
        </p:nvSpPr>
        <p:spPr bwMode="auto">
          <a:xfrm rot="5400000">
            <a:off x="3424238" y="1908175"/>
            <a:ext cx="152400" cy="2498725"/>
          </a:xfrm>
          <a:prstGeom prst="leftBrace">
            <a:avLst>
              <a:gd name="adj1" fmla="val 136632"/>
              <a:gd name="adj2" fmla="val 48852"/>
            </a:avLst>
          </a:prstGeom>
          <a:noFill/>
          <a:ln w="25400">
            <a:solidFill>
              <a:schemeClr val="tx1"/>
            </a:solidFill>
            <a:round/>
            <a:headEnd/>
            <a:tailEnd/>
          </a:ln>
          <a:effectLst/>
        </p:spPr>
        <p:txBody>
          <a:bodyPr wrap="none" anchor="ctr"/>
          <a:lstStyle/>
          <a:p>
            <a:endParaRPr lang="en-US"/>
          </a:p>
        </p:txBody>
      </p:sp>
      <p:sp>
        <p:nvSpPr>
          <p:cNvPr id="746510" name="Text Box 14"/>
          <p:cNvSpPr txBox="1">
            <a:spLocks noChangeArrowheads="1"/>
          </p:cNvSpPr>
          <p:nvPr/>
        </p:nvSpPr>
        <p:spPr bwMode="auto">
          <a:xfrm>
            <a:off x="4951413" y="2781300"/>
            <a:ext cx="2528887" cy="21590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Polyadenylation signal</a:t>
            </a:r>
          </a:p>
        </p:txBody>
      </p:sp>
      <p:sp>
        <p:nvSpPr>
          <p:cNvPr id="746511" name="AutoShape 15"/>
          <p:cNvSpPr>
            <a:spLocks/>
          </p:cNvSpPr>
          <p:nvPr/>
        </p:nvSpPr>
        <p:spPr bwMode="auto">
          <a:xfrm rot="5400000">
            <a:off x="6115050" y="2794000"/>
            <a:ext cx="152400" cy="698500"/>
          </a:xfrm>
          <a:prstGeom prst="leftBrace">
            <a:avLst>
              <a:gd name="adj1" fmla="val 38194"/>
              <a:gd name="adj2" fmla="val 50000"/>
            </a:avLst>
          </a:prstGeom>
          <a:noFill/>
          <a:ln w="25400">
            <a:solidFill>
              <a:schemeClr val="tx1"/>
            </a:solidFill>
            <a:round/>
            <a:headEnd/>
            <a:tailEnd/>
          </a:ln>
          <a:effectLst/>
        </p:spPr>
        <p:txBody>
          <a:bodyPr wrap="none" anchor="ctr"/>
          <a:lstStyle/>
          <a:p>
            <a:endParaRPr lang="en-US"/>
          </a:p>
        </p:txBody>
      </p:sp>
      <p:sp>
        <p:nvSpPr>
          <p:cNvPr id="746512" name="Text Box 16"/>
          <p:cNvSpPr txBox="1">
            <a:spLocks noChangeArrowheads="1"/>
          </p:cNvSpPr>
          <p:nvPr/>
        </p:nvSpPr>
        <p:spPr bwMode="auto">
          <a:xfrm>
            <a:off x="7212013" y="3086100"/>
            <a:ext cx="211137" cy="1841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3</a:t>
            </a:r>
          </a:p>
        </p:txBody>
      </p:sp>
      <p:sp>
        <p:nvSpPr>
          <p:cNvPr id="746513" name="Text Box 17"/>
          <p:cNvSpPr txBox="1">
            <a:spLocks noChangeArrowheads="1"/>
          </p:cNvSpPr>
          <p:nvPr/>
        </p:nvSpPr>
        <p:spPr bwMode="auto">
          <a:xfrm>
            <a:off x="5700713" y="3759200"/>
            <a:ext cx="776287" cy="1841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3 UTR</a:t>
            </a:r>
          </a:p>
        </p:txBody>
      </p:sp>
      <p:sp>
        <p:nvSpPr>
          <p:cNvPr id="746514" name="Text Box 18"/>
          <p:cNvSpPr txBox="1">
            <a:spLocks noChangeArrowheads="1"/>
          </p:cNvSpPr>
          <p:nvPr/>
        </p:nvSpPr>
        <p:spPr bwMode="auto">
          <a:xfrm>
            <a:off x="1541463" y="3759200"/>
            <a:ext cx="776287" cy="1841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5 UTR</a:t>
            </a:r>
          </a:p>
        </p:txBody>
      </p:sp>
      <p:sp>
        <p:nvSpPr>
          <p:cNvPr id="746515" name="Text Box 19"/>
          <p:cNvSpPr txBox="1">
            <a:spLocks noChangeArrowheads="1"/>
          </p:cNvSpPr>
          <p:nvPr/>
        </p:nvSpPr>
        <p:spPr bwMode="auto">
          <a:xfrm>
            <a:off x="1489075" y="3019425"/>
            <a:ext cx="211138" cy="174625"/>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5</a:t>
            </a:r>
          </a:p>
        </p:txBody>
      </p:sp>
      <p:sp>
        <p:nvSpPr>
          <p:cNvPr id="746516" name="Text Box 20"/>
          <p:cNvSpPr txBox="1">
            <a:spLocks noChangeArrowheads="1"/>
          </p:cNvSpPr>
          <p:nvPr/>
        </p:nvSpPr>
        <p:spPr bwMode="auto">
          <a:xfrm>
            <a:off x="598488" y="3746500"/>
            <a:ext cx="709612" cy="207963"/>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5 Cap</a:t>
            </a:r>
          </a:p>
        </p:txBody>
      </p:sp>
      <p:sp>
        <p:nvSpPr>
          <p:cNvPr id="746517" name="Text Box 21"/>
          <p:cNvSpPr txBox="1">
            <a:spLocks noChangeArrowheads="1"/>
          </p:cNvSpPr>
          <p:nvPr/>
        </p:nvSpPr>
        <p:spPr bwMode="auto">
          <a:xfrm>
            <a:off x="2438400" y="3754438"/>
            <a:ext cx="1277938" cy="2095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Start codon</a:t>
            </a:r>
          </a:p>
        </p:txBody>
      </p:sp>
      <p:sp>
        <p:nvSpPr>
          <p:cNvPr id="746518" name="Text Box 22"/>
          <p:cNvSpPr txBox="1">
            <a:spLocks noChangeArrowheads="1"/>
          </p:cNvSpPr>
          <p:nvPr/>
        </p:nvSpPr>
        <p:spPr bwMode="auto">
          <a:xfrm>
            <a:off x="4097338" y="3762375"/>
            <a:ext cx="1277937" cy="2095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Stop codon</a:t>
            </a:r>
          </a:p>
        </p:txBody>
      </p:sp>
      <p:sp>
        <p:nvSpPr>
          <p:cNvPr id="746519" name="Text Box 23"/>
          <p:cNvSpPr txBox="1">
            <a:spLocks noChangeArrowheads="1"/>
          </p:cNvSpPr>
          <p:nvPr/>
        </p:nvSpPr>
        <p:spPr bwMode="auto">
          <a:xfrm>
            <a:off x="7510463" y="3746500"/>
            <a:ext cx="1158875" cy="209550"/>
          </a:xfrm>
          <a:prstGeom prst="rect">
            <a:avLst/>
          </a:prstGeom>
          <a:noFill/>
          <a:ln w="9525">
            <a:noFill/>
            <a:miter lim="800000"/>
            <a:headEnd/>
            <a:tailEnd/>
          </a:ln>
          <a:effectLst/>
        </p:spPr>
        <p:txBody>
          <a:bodyPr wrap="none" lIns="0" tIns="0" rIns="0" bIns="0"/>
          <a:lstStyle/>
          <a:p>
            <a:pPr>
              <a:lnSpc>
                <a:spcPct val="80000"/>
              </a:lnSpc>
            </a:pPr>
            <a:r>
              <a:rPr kumimoji="0" lang="en-US" sz="1800" b="1">
                <a:ea typeface="ヒラギノ角ゴ Pro W3" pitchFamily="48" charset="-128"/>
              </a:rPr>
              <a:t>Poly-A tail</a:t>
            </a:r>
          </a:p>
        </p:txBody>
      </p:sp>
      <p:sp>
        <p:nvSpPr>
          <p:cNvPr id="746520" name="Text Box 24"/>
          <p:cNvSpPr txBox="1">
            <a:spLocks noChangeArrowheads="1"/>
          </p:cNvSpPr>
          <p:nvPr/>
        </p:nvSpPr>
        <p:spPr bwMode="auto">
          <a:xfrm>
            <a:off x="404813" y="3300413"/>
            <a:ext cx="168275" cy="174625"/>
          </a:xfrm>
          <a:prstGeom prst="rect">
            <a:avLst/>
          </a:prstGeom>
          <a:noFill/>
          <a:ln w="9525">
            <a:noFill/>
            <a:miter lim="800000"/>
            <a:headEnd/>
            <a:tailEnd/>
          </a:ln>
          <a:effectLst/>
        </p:spPr>
        <p:txBody>
          <a:bodyPr wrap="none" lIns="0" tIns="0" rIns="0" bIns="0"/>
          <a:lstStyle/>
          <a:p>
            <a:pPr>
              <a:lnSpc>
                <a:spcPct val="80000"/>
              </a:lnSpc>
            </a:pPr>
            <a:r>
              <a:rPr kumimoji="0" lang="en-US" sz="1500" b="1">
                <a:ea typeface="ヒラギノ角ゴ Pro W3" pitchFamily="48" charset="-128"/>
              </a:rPr>
              <a:t>G</a:t>
            </a:r>
          </a:p>
        </p:txBody>
      </p:sp>
      <p:sp>
        <p:nvSpPr>
          <p:cNvPr id="746521" name="Text Box 25"/>
          <p:cNvSpPr txBox="1">
            <a:spLocks noChangeArrowheads="1"/>
          </p:cNvSpPr>
          <p:nvPr/>
        </p:nvSpPr>
        <p:spPr bwMode="auto">
          <a:xfrm>
            <a:off x="747713" y="3319463"/>
            <a:ext cx="117475" cy="155575"/>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P</a:t>
            </a:r>
          </a:p>
        </p:txBody>
      </p:sp>
      <p:sp>
        <p:nvSpPr>
          <p:cNvPr id="746522" name="Text Box 26"/>
          <p:cNvSpPr txBox="1">
            <a:spLocks noChangeArrowheads="1"/>
          </p:cNvSpPr>
          <p:nvPr/>
        </p:nvSpPr>
        <p:spPr bwMode="auto">
          <a:xfrm>
            <a:off x="1306513" y="3319463"/>
            <a:ext cx="117475" cy="155575"/>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P</a:t>
            </a:r>
          </a:p>
        </p:txBody>
      </p:sp>
      <p:sp>
        <p:nvSpPr>
          <p:cNvPr id="746523" name="Text Box 27"/>
          <p:cNvSpPr txBox="1">
            <a:spLocks noChangeArrowheads="1"/>
          </p:cNvSpPr>
          <p:nvPr/>
        </p:nvSpPr>
        <p:spPr bwMode="auto">
          <a:xfrm>
            <a:off x="1027113" y="3319463"/>
            <a:ext cx="117475" cy="155575"/>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P</a:t>
            </a:r>
          </a:p>
        </p:txBody>
      </p:sp>
      <p:sp>
        <p:nvSpPr>
          <p:cNvPr id="746524" name="Line 28"/>
          <p:cNvSpPr>
            <a:spLocks noChangeShapeType="1"/>
          </p:cNvSpPr>
          <p:nvPr/>
        </p:nvSpPr>
        <p:spPr bwMode="auto">
          <a:xfrm>
            <a:off x="579438" y="3390900"/>
            <a:ext cx="131762" cy="0"/>
          </a:xfrm>
          <a:prstGeom prst="line">
            <a:avLst/>
          </a:prstGeom>
          <a:noFill/>
          <a:ln w="9525">
            <a:solidFill>
              <a:schemeClr val="tx1"/>
            </a:solidFill>
            <a:round/>
            <a:headEnd/>
            <a:tailEnd/>
          </a:ln>
          <a:effectLst/>
        </p:spPr>
        <p:txBody>
          <a:bodyPr wrap="none" anchor="ctr"/>
          <a:lstStyle/>
          <a:p>
            <a:endParaRPr lang="en-US"/>
          </a:p>
        </p:txBody>
      </p:sp>
      <p:sp>
        <p:nvSpPr>
          <p:cNvPr id="746525" name="Line 29"/>
          <p:cNvSpPr>
            <a:spLocks noChangeShapeType="1"/>
          </p:cNvSpPr>
          <p:nvPr/>
        </p:nvSpPr>
        <p:spPr bwMode="auto">
          <a:xfrm>
            <a:off x="893763" y="3390900"/>
            <a:ext cx="101600" cy="0"/>
          </a:xfrm>
          <a:prstGeom prst="line">
            <a:avLst/>
          </a:prstGeom>
          <a:noFill/>
          <a:ln w="9525">
            <a:solidFill>
              <a:schemeClr val="tx1"/>
            </a:solidFill>
            <a:round/>
            <a:headEnd/>
            <a:tailEnd/>
          </a:ln>
          <a:effectLst/>
        </p:spPr>
        <p:txBody>
          <a:bodyPr wrap="none" anchor="ctr"/>
          <a:lstStyle/>
          <a:p>
            <a:endParaRPr lang="en-US"/>
          </a:p>
        </p:txBody>
      </p:sp>
      <p:sp>
        <p:nvSpPr>
          <p:cNvPr id="746526" name="Line 30"/>
          <p:cNvSpPr>
            <a:spLocks noChangeShapeType="1"/>
          </p:cNvSpPr>
          <p:nvPr/>
        </p:nvSpPr>
        <p:spPr bwMode="auto">
          <a:xfrm>
            <a:off x="1168400" y="3386138"/>
            <a:ext cx="104775" cy="4762"/>
          </a:xfrm>
          <a:prstGeom prst="line">
            <a:avLst/>
          </a:prstGeom>
          <a:noFill/>
          <a:ln w="9525">
            <a:solidFill>
              <a:schemeClr val="tx1"/>
            </a:solidFill>
            <a:round/>
            <a:headEnd/>
            <a:tailEnd/>
          </a:ln>
          <a:effectLst/>
        </p:spPr>
        <p:txBody>
          <a:bodyPr wrap="none" anchor="ctr"/>
          <a:lstStyle/>
          <a:p>
            <a:endParaRPr lang="en-US"/>
          </a:p>
        </p:txBody>
      </p:sp>
      <p:sp>
        <p:nvSpPr>
          <p:cNvPr id="746527" name="Line 31"/>
          <p:cNvSpPr>
            <a:spLocks noChangeShapeType="1"/>
          </p:cNvSpPr>
          <p:nvPr/>
        </p:nvSpPr>
        <p:spPr bwMode="auto">
          <a:xfrm>
            <a:off x="1447800" y="3386138"/>
            <a:ext cx="122238" cy="4762"/>
          </a:xfrm>
          <a:prstGeom prst="line">
            <a:avLst/>
          </a:prstGeom>
          <a:noFill/>
          <a:ln w="9525">
            <a:solidFill>
              <a:schemeClr val="tx1"/>
            </a:solidFill>
            <a:round/>
            <a:headEnd/>
            <a:tailEnd/>
          </a:ln>
          <a:effectLst/>
        </p:spPr>
        <p:txBody>
          <a:bodyPr wrap="none" anchor="ctr"/>
          <a:lstStyle/>
          <a:p>
            <a:endParaRPr lang="en-US"/>
          </a:p>
        </p:txBody>
      </p:sp>
      <p:sp>
        <p:nvSpPr>
          <p:cNvPr id="746528" name="AutoShape 32"/>
          <p:cNvSpPr>
            <a:spLocks/>
          </p:cNvSpPr>
          <p:nvPr/>
        </p:nvSpPr>
        <p:spPr bwMode="auto">
          <a:xfrm rot="-5400000">
            <a:off x="877094" y="3026569"/>
            <a:ext cx="152400" cy="1230312"/>
          </a:xfrm>
          <a:prstGeom prst="leftBrace">
            <a:avLst>
              <a:gd name="adj1" fmla="val 67274"/>
              <a:gd name="adj2" fmla="val 51611"/>
            </a:avLst>
          </a:prstGeom>
          <a:noFill/>
          <a:ln w="25400">
            <a:solidFill>
              <a:schemeClr val="tx1"/>
            </a:solidFill>
            <a:round/>
            <a:headEnd/>
            <a:tailEnd/>
          </a:ln>
          <a:effectLst/>
        </p:spPr>
        <p:txBody>
          <a:bodyPr wrap="none" anchor="ctr"/>
          <a:lstStyle/>
          <a:p>
            <a:endParaRPr lang="en-US"/>
          </a:p>
        </p:txBody>
      </p:sp>
      <p:sp>
        <p:nvSpPr>
          <p:cNvPr id="746529" name="AutoShape 33"/>
          <p:cNvSpPr>
            <a:spLocks/>
          </p:cNvSpPr>
          <p:nvPr/>
        </p:nvSpPr>
        <p:spPr bwMode="auto">
          <a:xfrm rot="-5400000">
            <a:off x="1843882" y="3304381"/>
            <a:ext cx="152400" cy="677863"/>
          </a:xfrm>
          <a:prstGeom prst="leftBrace">
            <a:avLst>
              <a:gd name="adj1" fmla="val 37066"/>
              <a:gd name="adj2" fmla="val 50000"/>
            </a:avLst>
          </a:prstGeom>
          <a:noFill/>
          <a:ln w="25400">
            <a:solidFill>
              <a:schemeClr val="tx1"/>
            </a:solidFill>
            <a:round/>
            <a:headEnd/>
            <a:tailEnd/>
          </a:ln>
          <a:effectLst/>
        </p:spPr>
        <p:txBody>
          <a:bodyPr wrap="none" anchor="ctr"/>
          <a:lstStyle/>
          <a:p>
            <a:endParaRPr lang="en-US"/>
          </a:p>
        </p:txBody>
      </p:sp>
      <p:sp>
        <p:nvSpPr>
          <p:cNvPr id="746530" name="Line 34"/>
          <p:cNvSpPr>
            <a:spLocks noChangeShapeType="1"/>
          </p:cNvSpPr>
          <p:nvPr/>
        </p:nvSpPr>
        <p:spPr bwMode="auto">
          <a:xfrm>
            <a:off x="2306638" y="3505200"/>
            <a:ext cx="454025" cy="266700"/>
          </a:xfrm>
          <a:prstGeom prst="line">
            <a:avLst/>
          </a:prstGeom>
          <a:noFill/>
          <a:ln w="25400">
            <a:solidFill>
              <a:schemeClr val="tx1"/>
            </a:solidFill>
            <a:round/>
            <a:headEnd/>
            <a:tailEnd/>
          </a:ln>
          <a:effectLst/>
        </p:spPr>
        <p:txBody>
          <a:bodyPr wrap="none" anchor="ctr"/>
          <a:lstStyle/>
          <a:p>
            <a:endParaRPr lang="en-US"/>
          </a:p>
        </p:txBody>
      </p:sp>
      <p:sp>
        <p:nvSpPr>
          <p:cNvPr id="746531" name="Line 35"/>
          <p:cNvSpPr>
            <a:spLocks noChangeShapeType="1"/>
          </p:cNvSpPr>
          <p:nvPr/>
        </p:nvSpPr>
        <p:spPr bwMode="auto">
          <a:xfrm flipH="1">
            <a:off x="4402138" y="3500438"/>
            <a:ext cx="365125" cy="279400"/>
          </a:xfrm>
          <a:prstGeom prst="line">
            <a:avLst/>
          </a:prstGeom>
          <a:noFill/>
          <a:ln w="25400">
            <a:solidFill>
              <a:schemeClr val="tx1"/>
            </a:solidFill>
            <a:round/>
            <a:headEnd/>
            <a:tailEnd/>
          </a:ln>
          <a:effectLst/>
        </p:spPr>
        <p:txBody>
          <a:bodyPr wrap="none" anchor="ctr"/>
          <a:lstStyle/>
          <a:p>
            <a:endParaRPr lang="en-US"/>
          </a:p>
        </p:txBody>
      </p:sp>
      <p:sp>
        <p:nvSpPr>
          <p:cNvPr id="746532" name="Text Box 36"/>
          <p:cNvSpPr txBox="1">
            <a:spLocks noChangeArrowheads="1"/>
          </p:cNvSpPr>
          <p:nvPr/>
        </p:nvSpPr>
        <p:spPr bwMode="auto">
          <a:xfrm>
            <a:off x="5818188" y="3319463"/>
            <a:ext cx="828675" cy="182562"/>
          </a:xfrm>
          <a:prstGeom prst="rect">
            <a:avLst/>
          </a:prstGeom>
          <a:noFill/>
          <a:ln w="9525">
            <a:noFill/>
            <a:miter lim="800000"/>
            <a:headEnd/>
            <a:tailEnd/>
          </a:ln>
          <a:effectLst/>
        </p:spPr>
        <p:txBody>
          <a:bodyPr wrap="none" lIns="0" tIns="0" rIns="0" bIns="0"/>
          <a:lstStyle/>
          <a:p>
            <a:pPr>
              <a:lnSpc>
                <a:spcPct val="80000"/>
              </a:lnSpc>
            </a:pPr>
            <a:r>
              <a:rPr kumimoji="0" lang="en-US" sz="1400" b="1">
                <a:solidFill>
                  <a:schemeClr val="bg1"/>
                </a:solidFill>
                <a:ea typeface="ヒラギノ角ゴ Pro W3" pitchFamily="48" charset="-128"/>
              </a:rPr>
              <a:t>AAUAAA</a:t>
            </a:r>
          </a:p>
        </p:txBody>
      </p:sp>
      <p:sp>
        <p:nvSpPr>
          <p:cNvPr id="746533" name="AutoShape 37"/>
          <p:cNvSpPr>
            <a:spLocks/>
          </p:cNvSpPr>
          <p:nvPr/>
        </p:nvSpPr>
        <p:spPr bwMode="auto">
          <a:xfrm rot="-5400000">
            <a:off x="5987257" y="2370931"/>
            <a:ext cx="152400" cy="2513013"/>
          </a:xfrm>
          <a:prstGeom prst="leftBrace">
            <a:avLst>
              <a:gd name="adj1" fmla="val 137413"/>
              <a:gd name="adj2" fmla="val 50000"/>
            </a:avLst>
          </a:prstGeom>
          <a:noFill/>
          <a:ln w="25400">
            <a:solidFill>
              <a:schemeClr val="tx1"/>
            </a:solidFill>
            <a:round/>
            <a:headEnd/>
            <a:tailEnd/>
          </a:ln>
          <a:effectLst/>
        </p:spPr>
        <p:txBody>
          <a:bodyPr wrap="none" anchor="ctr"/>
          <a:lstStyle/>
          <a:p>
            <a:endParaRPr lang="en-US"/>
          </a:p>
        </p:txBody>
      </p:sp>
      <p:sp>
        <p:nvSpPr>
          <p:cNvPr id="746534" name="Text Box 38"/>
          <p:cNvSpPr txBox="1">
            <a:spLocks noChangeArrowheads="1"/>
          </p:cNvSpPr>
          <p:nvPr/>
        </p:nvSpPr>
        <p:spPr bwMode="auto">
          <a:xfrm>
            <a:off x="7670800" y="3317875"/>
            <a:ext cx="387350" cy="144463"/>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AAA</a:t>
            </a:r>
          </a:p>
        </p:txBody>
      </p:sp>
      <p:sp>
        <p:nvSpPr>
          <p:cNvPr id="746535" name="Text Box 39"/>
          <p:cNvSpPr txBox="1">
            <a:spLocks noChangeArrowheads="1"/>
          </p:cNvSpPr>
          <p:nvPr/>
        </p:nvSpPr>
        <p:spPr bwMode="auto">
          <a:xfrm>
            <a:off x="8199438" y="3317875"/>
            <a:ext cx="387350" cy="144463"/>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AAA</a:t>
            </a:r>
          </a:p>
        </p:txBody>
      </p:sp>
      <p:sp>
        <p:nvSpPr>
          <p:cNvPr id="746536" name="Text Box 40"/>
          <p:cNvSpPr txBox="1">
            <a:spLocks noChangeArrowheads="1"/>
          </p:cNvSpPr>
          <p:nvPr/>
        </p:nvSpPr>
        <p:spPr bwMode="auto">
          <a:xfrm>
            <a:off x="8035925" y="3276600"/>
            <a:ext cx="171450" cy="149225"/>
          </a:xfrm>
          <a:prstGeom prst="rect">
            <a:avLst/>
          </a:prstGeom>
          <a:noFill/>
          <a:ln w="9525">
            <a:noFill/>
            <a:miter lim="800000"/>
            <a:headEnd/>
            <a:tailEnd/>
          </a:ln>
          <a:effectLst/>
        </p:spPr>
        <p:txBody>
          <a:bodyPr wrap="none" lIns="0" tIns="0" rIns="0" bIns="0"/>
          <a:lstStyle/>
          <a:p>
            <a:pPr>
              <a:lnSpc>
                <a:spcPct val="80000"/>
              </a:lnSpc>
            </a:pPr>
            <a:r>
              <a:rPr kumimoji="0" lang="en-US" sz="1400" b="1">
                <a:ea typeface="ヒラギノ角ゴ Pro W3" pitchFamily="48" charset="-128"/>
              </a:rPr>
              <a:t>…</a:t>
            </a:r>
          </a:p>
        </p:txBody>
      </p:sp>
      <p:sp>
        <p:nvSpPr>
          <p:cNvPr id="746537" name="AutoShape 41"/>
          <p:cNvSpPr>
            <a:spLocks/>
          </p:cNvSpPr>
          <p:nvPr/>
        </p:nvSpPr>
        <p:spPr bwMode="auto">
          <a:xfrm rot="-5400000">
            <a:off x="7999413" y="2908300"/>
            <a:ext cx="152400" cy="1450975"/>
          </a:xfrm>
          <a:prstGeom prst="leftBrace">
            <a:avLst>
              <a:gd name="adj1" fmla="val 79340"/>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460375" y="1066801"/>
            <a:ext cx="8228013" cy="5245100"/>
          </a:xfrm>
        </p:spPr>
        <p:txBody>
          <a:bodyPr/>
          <a:lstStyle/>
          <a:p>
            <a:r>
              <a:rPr lang="en-US" dirty="0" smtClean="0"/>
              <a:t>4. Once modifications of the mRNA are completed the mRNA can exit the nucleus and enter the cytoplasm. Chaperone proteins help take the mRNA to the small subunit of a ribosome.  The 5’ cap assists the mRNA to attach to the small subunit of the ribosome.</a:t>
            </a:r>
          </a:p>
          <a:p>
            <a:r>
              <a:rPr lang="en-US" dirty="0" smtClean="0"/>
              <a:t>5. The small subunit of the ribosome acts as a construction table for the newly forming protein to be made.</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3.37 step 1</a:t>
            </a:r>
          </a:p>
        </p:txBody>
      </p:sp>
      <p:pic>
        <p:nvPicPr>
          <p:cNvPr id="83998" name="Picture 30"/>
          <p:cNvPicPr>
            <a:picLocks noChangeAspect="1" noChangeArrowheads="1"/>
          </p:cNvPicPr>
          <p:nvPr/>
        </p:nvPicPr>
        <p:blipFill>
          <a:blip r:embed="rId2" cstate="print"/>
          <a:srcRect/>
          <a:stretch>
            <a:fillRect/>
          </a:stretch>
        </p:blipFill>
        <p:spPr bwMode="auto">
          <a:xfrm>
            <a:off x="454025" y="1808163"/>
            <a:ext cx="8221663" cy="3379787"/>
          </a:xfrm>
          <a:prstGeom prst="rect">
            <a:avLst/>
          </a:prstGeom>
          <a:noFill/>
        </p:spPr>
      </p:pic>
      <p:sp>
        <p:nvSpPr>
          <p:cNvPr id="83999" name="Freeform 31"/>
          <p:cNvSpPr>
            <a:spLocks/>
          </p:cNvSpPr>
          <p:nvPr/>
        </p:nvSpPr>
        <p:spPr bwMode="auto">
          <a:xfrm>
            <a:off x="7013575" y="2863850"/>
            <a:ext cx="282575" cy="177800"/>
          </a:xfrm>
          <a:custGeom>
            <a:avLst/>
            <a:gdLst/>
            <a:ahLst/>
            <a:cxnLst>
              <a:cxn ang="0">
                <a:pos x="178" y="0"/>
              </a:cxn>
              <a:cxn ang="0">
                <a:pos x="122" y="112"/>
              </a:cxn>
              <a:cxn ang="0">
                <a:pos x="0" y="112"/>
              </a:cxn>
            </a:cxnLst>
            <a:rect l="0" t="0" r="r" b="b"/>
            <a:pathLst>
              <a:path w="178" h="112">
                <a:moveTo>
                  <a:pt x="178" y="0"/>
                </a:moveTo>
                <a:lnTo>
                  <a:pt x="122" y="112"/>
                </a:lnTo>
                <a:lnTo>
                  <a:pt x="0" y="112"/>
                </a:lnTo>
              </a:path>
            </a:pathLst>
          </a:custGeom>
          <a:noFill/>
          <a:ln w="12700">
            <a:solidFill>
              <a:srgbClr val="231F20"/>
            </a:solidFill>
            <a:prstDash val="solid"/>
            <a:round/>
            <a:headEnd/>
            <a:tailEnd/>
          </a:ln>
        </p:spPr>
        <p:txBody>
          <a:bodyPr/>
          <a:lstStyle/>
          <a:p>
            <a:endParaRPr lang="en-US"/>
          </a:p>
        </p:txBody>
      </p:sp>
      <p:sp>
        <p:nvSpPr>
          <p:cNvPr id="84000" name="Line 32"/>
          <p:cNvSpPr>
            <a:spLocks noChangeShapeType="1"/>
          </p:cNvSpPr>
          <p:nvPr/>
        </p:nvSpPr>
        <p:spPr bwMode="auto">
          <a:xfrm flipV="1">
            <a:off x="8077200" y="4422775"/>
            <a:ext cx="1588" cy="295275"/>
          </a:xfrm>
          <a:prstGeom prst="line">
            <a:avLst/>
          </a:prstGeom>
          <a:noFill/>
          <a:ln w="12700">
            <a:solidFill>
              <a:srgbClr val="231F20"/>
            </a:solidFill>
            <a:round/>
            <a:headEnd/>
            <a:tailEnd/>
          </a:ln>
        </p:spPr>
        <p:txBody>
          <a:bodyPr/>
          <a:lstStyle/>
          <a:p>
            <a:endParaRPr lang="en-US"/>
          </a:p>
        </p:txBody>
      </p:sp>
      <p:sp>
        <p:nvSpPr>
          <p:cNvPr id="84001" name="Line 33"/>
          <p:cNvSpPr>
            <a:spLocks noChangeShapeType="1"/>
          </p:cNvSpPr>
          <p:nvPr/>
        </p:nvSpPr>
        <p:spPr bwMode="auto">
          <a:xfrm>
            <a:off x="7086600" y="3740150"/>
            <a:ext cx="473075" cy="1588"/>
          </a:xfrm>
          <a:prstGeom prst="line">
            <a:avLst/>
          </a:prstGeom>
          <a:noFill/>
          <a:ln w="12700">
            <a:solidFill>
              <a:srgbClr val="231F20"/>
            </a:solidFill>
            <a:round/>
            <a:headEnd/>
            <a:tailEnd/>
          </a:ln>
        </p:spPr>
        <p:txBody>
          <a:bodyPr/>
          <a:lstStyle/>
          <a:p>
            <a:endParaRPr lang="en-US"/>
          </a:p>
        </p:txBody>
      </p:sp>
      <p:sp>
        <p:nvSpPr>
          <p:cNvPr id="84002" name="Freeform 34"/>
          <p:cNvSpPr>
            <a:spLocks/>
          </p:cNvSpPr>
          <p:nvPr/>
        </p:nvSpPr>
        <p:spPr bwMode="auto">
          <a:xfrm>
            <a:off x="5556250" y="3267075"/>
            <a:ext cx="298450" cy="228600"/>
          </a:xfrm>
          <a:custGeom>
            <a:avLst/>
            <a:gdLst/>
            <a:ahLst/>
            <a:cxnLst>
              <a:cxn ang="0">
                <a:pos x="0" y="0"/>
              </a:cxn>
              <a:cxn ang="0">
                <a:pos x="106" y="144"/>
              </a:cxn>
              <a:cxn ang="0">
                <a:pos x="188" y="144"/>
              </a:cxn>
            </a:cxnLst>
            <a:rect l="0" t="0" r="r" b="b"/>
            <a:pathLst>
              <a:path w="188" h="144">
                <a:moveTo>
                  <a:pt x="0" y="0"/>
                </a:moveTo>
                <a:lnTo>
                  <a:pt x="106" y="144"/>
                </a:lnTo>
                <a:lnTo>
                  <a:pt x="188" y="144"/>
                </a:lnTo>
              </a:path>
            </a:pathLst>
          </a:custGeom>
          <a:noFill/>
          <a:ln w="12700">
            <a:solidFill>
              <a:srgbClr val="231F20"/>
            </a:solidFill>
            <a:prstDash val="solid"/>
            <a:round/>
            <a:headEnd/>
            <a:tailEnd/>
          </a:ln>
        </p:spPr>
        <p:txBody>
          <a:bodyPr/>
          <a:lstStyle/>
          <a:p>
            <a:endParaRPr lang="en-US"/>
          </a:p>
        </p:txBody>
      </p:sp>
      <p:sp>
        <p:nvSpPr>
          <p:cNvPr id="84003" name="Freeform 35"/>
          <p:cNvSpPr>
            <a:spLocks/>
          </p:cNvSpPr>
          <p:nvPr/>
        </p:nvSpPr>
        <p:spPr bwMode="auto">
          <a:xfrm>
            <a:off x="4689475" y="2552700"/>
            <a:ext cx="406400" cy="171450"/>
          </a:xfrm>
          <a:custGeom>
            <a:avLst/>
            <a:gdLst/>
            <a:ahLst/>
            <a:cxnLst>
              <a:cxn ang="0">
                <a:pos x="0" y="0"/>
              </a:cxn>
              <a:cxn ang="0">
                <a:pos x="194" y="108"/>
              </a:cxn>
              <a:cxn ang="0">
                <a:pos x="256" y="108"/>
              </a:cxn>
            </a:cxnLst>
            <a:rect l="0" t="0" r="r" b="b"/>
            <a:pathLst>
              <a:path w="256" h="108">
                <a:moveTo>
                  <a:pt x="0" y="0"/>
                </a:moveTo>
                <a:lnTo>
                  <a:pt x="194" y="108"/>
                </a:lnTo>
                <a:lnTo>
                  <a:pt x="256" y="108"/>
                </a:lnTo>
              </a:path>
            </a:pathLst>
          </a:custGeom>
          <a:noFill/>
          <a:ln w="12700">
            <a:solidFill>
              <a:srgbClr val="231F20"/>
            </a:solidFill>
            <a:prstDash val="solid"/>
            <a:round/>
            <a:headEnd/>
            <a:tailEnd/>
          </a:ln>
        </p:spPr>
        <p:txBody>
          <a:bodyPr/>
          <a:lstStyle/>
          <a:p>
            <a:endParaRPr lang="en-US"/>
          </a:p>
        </p:txBody>
      </p:sp>
      <p:sp>
        <p:nvSpPr>
          <p:cNvPr id="84004" name="Line 36"/>
          <p:cNvSpPr>
            <a:spLocks noChangeShapeType="1"/>
          </p:cNvSpPr>
          <p:nvPr/>
        </p:nvSpPr>
        <p:spPr bwMode="auto">
          <a:xfrm>
            <a:off x="4670425" y="2062163"/>
            <a:ext cx="279400" cy="1587"/>
          </a:xfrm>
          <a:prstGeom prst="line">
            <a:avLst/>
          </a:prstGeom>
          <a:noFill/>
          <a:ln w="12700">
            <a:solidFill>
              <a:srgbClr val="231F20"/>
            </a:solidFill>
            <a:round/>
            <a:headEnd/>
            <a:tailEnd/>
          </a:ln>
        </p:spPr>
        <p:txBody>
          <a:bodyPr/>
          <a:lstStyle/>
          <a:p>
            <a:endParaRPr lang="en-US"/>
          </a:p>
        </p:txBody>
      </p:sp>
      <p:sp>
        <p:nvSpPr>
          <p:cNvPr id="84005" name="Line 37"/>
          <p:cNvSpPr>
            <a:spLocks noChangeShapeType="1"/>
          </p:cNvSpPr>
          <p:nvPr/>
        </p:nvSpPr>
        <p:spPr bwMode="auto">
          <a:xfrm>
            <a:off x="3862388" y="4432300"/>
            <a:ext cx="434975" cy="1588"/>
          </a:xfrm>
          <a:prstGeom prst="line">
            <a:avLst/>
          </a:prstGeom>
          <a:noFill/>
          <a:ln w="12700">
            <a:solidFill>
              <a:srgbClr val="231F20"/>
            </a:solidFill>
            <a:round/>
            <a:headEnd/>
            <a:tailEnd/>
          </a:ln>
        </p:spPr>
        <p:txBody>
          <a:bodyPr/>
          <a:lstStyle/>
          <a:p>
            <a:endParaRPr lang="en-US"/>
          </a:p>
        </p:txBody>
      </p:sp>
      <p:sp>
        <p:nvSpPr>
          <p:cNvPr id="84006" name="Freeform 38"/>
          <p:cNvSpPr>
            <a:spLocks/>
          </p:cNvSpPr>
          <p:nvPr/>
        </p:nvSpPr>
        <p:spPr bwMode="auto">
          <a:xfrm>
            <a:off x="5159375" y="3540125"/>
            <a:ext cx="355600" cy="342900"/>
          </a:xfrm>
          <a:custGeom>
            <a:avLst/>
            <a:gdLst/>
            <a:ahLst/>
            <a:cxnLst>
              <a:cxn ang="0">
                <a:pos x="0" y="0"/>
              </a:cxn>
              <a:cxn ang="0">
                <a:pos x="128" y="216"/>
              </a:cxn>
              <a:cxn ang="0">
                <a:pos x="224" y="216"/>
              </a:cxn>
            </a:cxnLst>
            <a:rect l="0" t="0" r="r" b="b"/>
            <a:pathLst>
              <a:path w="224" h="216">
                <a:moveTo>
                  <a:pt x="0" y="0"/>
                </a:moveTo>
                <a:lnTo>
                  <a:pt x="128" y="216"/>
                </a:lnTo>
                <a:lnTo>
                  <a:pt x="224" y="216"/>
                </a:lnTo>
              </a:path>
            </a:pathLst>
          </a:custGeom>
          <a:noFill/>
          <a:ln w="12700">
            <a:solidFill>
              <a:srgbClr val="231F20"/>
            </a:solidFill>
            <a:prstDash val="solid"/>
            <a:round/>
            <a:headEnd/>
            <a:tailEnd/>
          </a:ln>
        </p:spPr>
        <p:txBody>
          <a:bodyPr/>
          <a:lstStyle/>
          <a:p>
            <a:endParaRPr lang="en-US"/>
          </a:p>
        </p:txBody>
      </p:sp>
      <p:sp>
        <p:nvSpPr>
          <p:cNvPr id="84007" name="Line 39"/>
          <p:cNvSpPr>
            <a:spLocks noChangeShapeType="1"/>
          </p:cNvSpPr>
          <p:nvPr/>
        </p:nvSpPr>
        <p:spPr bwMode="auto">
          <a:xfrm>
            <a:off x="2798763" y="3594100"/>
            <a:ext cx="1009650" cy="577850"/>
          </a:xfrm>
          <a:prstGeom prst="line">
            <a:avLst/>
          </a:prstGeom>
          <a:noFill/>
          <a:ln w="12700">
            <a:solidFill>
              <a:srgbClr val="0092C8"/>
            </a:solidFill>
            <a:round/>
            <a:headEnd/>
            <a:tailEnd/>
          </a:ln>
        </p:spPr>
        <p:txBody>
          <a:bodyPr/>
          <a:lstStyle/>
          <a:p>
            <a:endParaRPr lang="en-US"/>
          </a:p>
        </p:txBody>
      </p:sp>
      <p:sp>
        <p:nvSpPr>
          <p:cNvPr id="84008" name="Line 40"/>
          <p:cNvSpPr>
            <a:spLocks noChangeShapeType="1"/>
          </p:cNvSpPr>
          <p:nvPr/>
        </p:nvSpPr>
        <p:spPr bwMode="auto">
          <a:xfrm flipV="1">
            <a:off x="2798763" y="3409950"/>
            <a:ext cx="1587" cy="574675"/>
          </a:xfrm>
          <a:prstGeom prst="line">
            <a:avLst/>
          </a:prstGeom>
          <a:noFill/>
          <a:ln w="12700">
            <a:solidFill>
              <a:srgbClr val="0092C8"/>
            </a:solidFill>
            <a:round/>
            <a:headEnd/>
            <a:tailEnd/>
          </a:ln>
        </p:spPr>
        <p:txBody>
          <a:bodyPr/>
          <a:lstStyle/>
          <a:p>
            <a:endParaRPr lang="en-US"/>
          </a:p>
        </p:txBody>
      </p:sp>
      <p:sp>
        <p:nvSpPr>
          <p:cNvPr id="84009" name="Freeform 41"/>
          <p:cNvSpPr>
            <a:spLocks/>
          </p:cNvSpPr>
          <p:nvPr/>
        </p:nvSpPr>
        <p:spPr bwMode="auto">
          <a:xfrm>
            <a:off x="3319463" y="2698750"/>
            <a:ext cx="219075" cy="85725"/>
          </a:xfrm>
          <a:custGeom>
            <a:avLst/>
            <a:gdLst/>
            <a:ahLst/>
            <a:cxnLst>
              <a:cxn ang="0">
                <a:pos x="138" y="54"/>
              </a:cxn>
              <a:cxn ang="0">
                <a:pos x="56" y="0"/>
              </a:cxn>
              <a:cxn ang="0">
                <a:pos x="0" y="0"/>
              </a:cxn>
            </a:cxnLst>
            <a:rect l="0" t="0" r="r" b="b"/>
            <a:pathLst>
              <a:path w="138" h="54">
                <a:moveTo>
                  <a:pt x="138" y="54"/>
                </a:moveTo>
                <a:lnTo>
                  <a:pt x="56" y="0"/>
                </a:lnTo>
                <a:lnTo>
                  <a:pt x="0" y="0"/>
                </a:lnTo>
              </a:path>
            </a:pathLst>
          </a:custGeom>
          <a:noFill/>
          <a:ln w="12700">
            <a:solidFill>
              <a:srgbClr val="231F20"/>
            </a:solidFill>
            <a:prstDash val="solid"/>
            <a:round/>
            <a:headEnd/>
            <a:tailEnd/>
          </a:ln>
        </p:spPr>
        <p:txBody>
          <a:bodyPr/>
          <a:lstStyle/>
          <a:p>
            <a:endParaRPr lang="en-US"/>
          </a:p>
        </p:txBody>
      </p:sp>
      <p:sp>
        <p:nvSpPr>
          <p:cNvPr id="84010" name="Freeform 42"/>
          <p:cNvSpPr>
            <a:spLocks/>
          </p:cNvSpPr>
          <p:nvPr/>
        </p:nvSpPr>
        <p:spPr bwMode="auto">
          <a:xfrm>
            <a:off x="3786188" y="4149725"/>
            <a:ext cx="47625" cy="47625"/>
          </a:xfrm>
          <a:custGeom>
            <a:avLst/>
            <a:gdLst/>
            <a:ahLst/>
            <a:cxnLst>
              <a:cxn ang="0">
                <a:pos x="30" y="14"/>
              </a:cxn>
              <a:cxn ang="0">
                <a:pos x="28" y="20"/>
              </a:cxn>
              <a:cxn ang="0">
                <a:pos x="26" y="24"/>
              </a:cxn>
              <a:cxn ang="0">
                <a:pos x="20" y="28"/>
              </a:cxn>
              <a:cxn ang="0">
                <a:pos x="14" y="30"/>
              </a:cxn>
              <a:cxn ang="0">
                <a:pos x="10" y="28"/>
              </a:cxn>
              <a:cxn ang="0">
                <a:pos x="4" y="24"/>
              </a:cxn>
              <a:cxn ang="0">
                <a:pos x="2" y="20"/>
              </a:cxn>
              <a:cxn ang="0">
                <a:pos x="0" y="14"/>
              </a:cxn>
              <a:cxn ang="0">
                <a:pos x="2" y="10"/>
              </a:cxn>
              <a:cxn ang="0">
                <a:pos x="4" y="4"/>
              </a:cxn>
              <a:cxn ang="0">
                <a:pos x="10" y="2"/>
              </a:cxn>
              <a:cxn ang="0">
                <a:pos x="14" y="0"/>
              </a:cxn>
              <a:cxn ang="0">
                <a:pos x="20" y="2"/>
              </a:cxn>
              <a:cxn ang="0">
                <a:pos x="26" y="4"/>
              </a:cxn>
              <a:cxn ang="0">
                <a:pos x="28" y="10"/>
              </a:cxn>
              <a:cxn ang="0">
                <a:pos x="28" y="14"/>
              </a:cxn>
              <a:cxn ang="0">
                <a:pos x="30" y="14"/>
              </a:cxn>
            </a:cxnLst>
            <a:rect l="0" t="0" r="r" b="b"/>
            <a:pathLst>
              <a:path w="30" h="30">
                <a:moveTo>
                  <a:pt x="30" y="14"/>
                </a:moveTo>
                <a:lnTo>
                  <a:pt x="28" y="20"/>
                </a:lnTo>
                <a:lnTo>
                  <a:pt x="26" y="24"/>
                </a:lnTo>
                <a:lnTo>
                  <a:pt x="20" y="28"/>
                </a:lnTo>
                <a:lnTo>
                  <a:pt x="14" y="30"/>
                </a:lnTo>
                <a:lnTo>
                  <a:pt x="10" y="28"/>
                </a:lnTo>
                <a:lnTo>
                  <a:pt x="4" y="24"/>
                </a:lnTo>
                <a:lnTo>
                  <a:pt x="2" y="20"/>
                </a:lnTo>
                <a:lnTo>
                  <a:pt x="0" y="14"/>
                </a:lnTo>
                <a:lnTo>
                  <a:pt x="2" y="10"/>
                </a:lnTo>
                <a:lnTo>
                  <a:pt x="4" y="4"/>
                </a:lnTo>
                <a:lnTo>
                  <a:pt x="10" y="2"/>
                </a:lnTo>
                <a:lnTo>
                  <a:pt x="14" y="0"/>
                </a:lnTo>
                <a:lnTo>
                  <a:pt x="20" y="2"/>
                </a:lnTo>
                <a:lnTo>
                  <a:pt x="26" y="4"/>
                </a:lnTo>
                <a:lnTo>
                  <a:pt x="28" y="10"/>
                </a:lnTo>
                <a:lnTo>
                  <a:pt x="28" y="14"/>
                </a:lnTo>
                <a:lnTo>
                  <a:pt x="30" y="14"/>
                </a:lnTo>
                <a:close/>
              </a:path>
            </a:pathLst>
          </a:custGeom>
          <a:solidFill>
            <a:srgbClr val="0092C8"/>
          </a:solidFill>
          <a:ln w="9525">
            <a:noFill/>
            <a:round/>
            <a:headEnd/>
            <a:tailEnd/>
          </a:ln>
        </p:spPr>
        <p:txBody>
          <a:bodyPr/>
          <a:lstStyle/>
          <a:p>
            <a:endParaRPr lang="en-US"/>
          </a:p>
        </p:txBody>
      </p:sp>
      <p:sp>
        <p:nvSpPr>
          <p:cNvPr id="84011" name="Freeform 43"/>
          <p:cNvSpPr>
            <a:spLocks/>
          </p:cNvSpPr>
          <p:nvPr/>
        </p:nvSpPr>
        <p:spPr bwMode="auto">
          <a:xfrm>
            <a:off x="595313" y="3375025"/>
            <a:ext cx="168275" cy="168275"/>
          </a:xfrm>
          <a:custGeom>
            <a:avLst/>
            <a:gdLst/>
            <a:ahLst/>
            <a:cxnLst>
              <a:cxn ang="0">
                <a:pos x="106" y="54"/>
              </a:cxn>
              <a:cxn ang="0">
                <a:pos x="104" y="64"/>
              </a:cxn>
              <a:cxn ang="0">
                <a:pos x="102" y="74"/>
              </a:cxn>
              <a:cxn ang="0">
                <a:pos x="96" y="82"/>
              </a:cxn>
              <a:cxn ang="0">
                <a:pos x="90" y="90"/>
              </a:cxn>
              <a:cxn ang="0">
                <a:pos x="82" y="98"/>
              </a:cxn>
              <a:cxn ang="0">
                <a:pos x="74" y="102"/>
              </a:cxn>
              <a:cxn ang="0">
                <a:pos x="64" y="104"/>
              </a:cxn>
              <a:cxn ang="0">
                <a:pos x="54" y="106"/>
              </a:cxn>
              <a:cxn ang="0">
                <a:pos x="42" y="104"/>
              </a:cxn>
              <a:cxn ang="0">
                <a:pos x="32" y="102"/>
              </a:cxn>
              <a:cxn ang="0">
                <a:pos x="24" y="98"/>
              </a:cxn>
              <a:cxn ang="0">
                <a:pos x="16" y="90"/>
              </a:cxn>
              <a:cxn ang="0">
                <a:pos x="10" y="82"/>
              </a:cxn>
              <a:cxn ang="0">
                <a:pos x="4" y="74"/>
              </a:cxn>
              <a:cxn ang="0">
                <a:pos x="2" y="64"/>
              </a:cxn>
              <a:cxn ang="0">
                <a:pos x="0" y="54"/>
              </a:cxn>
              <a:cxn ang="0">
                <a:pos x="2" y="42"/>
              </a:cxn>
              <a:cxn ang="0">
                <a:pos x="4" y="32"/>
              </a:cxn>
              <a:cxn ang="0">
                <a:pos x="10" y="24"/>
              </a:cxn>
              <a:cxn ang="0">
                <a:pos x="16" y="16"/>
              </a:cxn>
              <a:cxn ang="0">
                <a:pos x="24" y="10"/>
              </a:cxn>
              <a:cxn ang="0">
                <a:pos x="32" y="4"/>
              </a:cxn>
              <a:cxn ang="0">
                <a:pos x="42" y="2"/>
              </a:cxn>
              <a:cxn ang="0">
                <a:pos x="54" y="0"/>
              </a:cxn>
              <a:cxn ang="0">
                <a:pos x="64" y="2"/>
              </a:cxn>
              <a:cxn ang="0">
                <a:pos x="74" y="4"/>
              </a:cxn>
              <a:cxn ang="0">
                <a:pos x="82" y="10"/>
              </a:cxn>
              <a:cxn ang="0">
                <a:pos x="90" y="16"/>
              </a:cxn>
              <a:cxn ang="0">
                <a:pos x="96" y="24"/>
              </a:cxn>
              <a:cxn ang="0">
                <a:pos x="102" y="32"/>
              </a:cxn>
              <a:cxn ang="0">
                <a:pos x="104" y="42"/>
              </a:cxn>
              <a:cxn ang="0">
                <a:pos x="104" y="54"/>
              </a:cxn>
              <a:cxn ang="0">
                <a:pos x="106" y="54"/>
              </a:cxn>
            </a:cxnLst>
            <a:rect l="0" t="0" r="r" b="b"/>
            <a:pathLst>
              <a:path w="106" h="106">
                <a:moveTo>
                  <a:pt x="106" y="54"/>
                </a:moveTo>
                <a:lnTo>
                  <a:pt x="104" y="64"/>
                </a:lnTo>
                <a:lnTo>
                  <a:pt x="102" y="74"/>
                </a:lnTo>
                <a:lnTo>
                  <a:pt x="96" y="82"/>
                </a:lnTo>
                <a:lnTo>
                  <a:pt x="90" y="90"/>
                </a:lnTo>
                <a:lnTo>
                  <a:pt x="82" y="98"/>
                </a:lnTo>
                <a:lnTo>
                  <a:pt x="74" y="102"/>
                </a:lnTo>
                <a:lnTo>
                  <a:pt x="64" y="104"/>
                </a:lnTo>
                <a:lnTo>
                  <a:pt x="54" y="106"/>
                </a:lnTo>
                <a:lnTo>
                  <a:pt x="42" y="104"/>
                </a:lnTo>
                <a:lnTo>
                  <a:pt x="32" y="102"/>
                </a:lnTo>
                <a:lnTo>
                  <a:pt x="24" y="98"/>
                </a:lnTo>
                <a:lnTo>
                  <a:pt x="16" y="90"/>
                </a:lnTo>
                <a:lnTo>
                  <a:pt x="10" y="82"/>
                </a:lnTo>
                <a:lnTo>
                  <a:pt x="4" y="74"/>
                </a:lnTo>
                <a:lnTo>
                  <a:pt x="2" y="64"/>
                </a:lnTo>
                <a:lnTo>
                  <a:pt x="0" y="54"/>
                </a:lnTo>
                <a:lnTo>
                  <a:pt x="2" y="42"/>
                </a:lnTo>
                <a:lnTo>
                  <a:pt x="4" y="32"/>
                </a:lnTo>
                <a:lnTo>
                  <a:pt x="10" y="24"/>
                </a:lnTo>
                <a:lnTo>
                  <a:pt x="16" y="16"/>
                </a:lnTo>
                <a:lnTo>
                  <a:pt x="24" y="10"/>
                </a:lnTo>
                <a:lnTo>
                  <a:pt x="32" y="4"/>
                </a:lnTo>
                <a:lnTo>
                  <a:pt x="42" y="2"/>
                </a:lnTo>
                <a:lnTo>
                  <a:pt x="54" y="0"/>
                </a:lnTo>
                <a:lnTo>
                  <a:pt x="64" y="2"/>
                </a:lnTo>
                <a:lnTo>
                  <a:pt x="74" y="4"/>
                </a:lnTo>
                <a:lnTo>
                  <a:pt x="82" y="10"/>
                </a:lnTo>
                <a:lnTo>
                  <a:pt x="90" y="16"/>
                </a:lnTo>
                <a:lnTo>
                  <a:pt x="96" y="24"/>
                </a:lnTo>
                <a:lnTo>
                  <a:pt x="102" y="32"/>
                </a:lnTo>
                <a:lnTo>
                  <a:pt x="104" y="42"/>
                </a:lnTo>
                <a:lnTo>
                  <a:pt x="104" y="54"/>
                </a:lnTo>
                <a:lnTo>
                  <a:pt x="106" y="54"/>
                </a:lnTo>
                <a:close/>
              </a:path>
            </a:pathLst>
          </a:custGeom>
          <a:solidFill>
            <a:srgbClr val="FFFFFF"/>
          </a:solidFill>
          <a:ln w="9525">
            <a:noFill/>
            <a:round/>
            <a:headEnd/>
            <a:tailEnd/>
          </a:ln>
        </p:spPr>
        <p:txBody>
          <a:bodyPr/>
          <a:lstStyle/>
          <a:p>
            <a:endParaRPr lang="en-US"/>
          </a:p>
        </p:txBody>
      </p:sp>
      <p:sp>
        <p:nvSpPr>
          <p:cNvPr id="84012" name="Freeform 44"/>
          <p:cNvSpPr>
            <a:spLocks/>
          </p:cNvSpPr>
          <p:nvPr/>
        </p:nvSpPr>
        <p:spPr bwMode="auto">
          <a:xfrm>
            <a:off x="595313" y="3375025"/>
            <a:ext cx="168275" cy="168275"/>
          </a:xfrm>
          <a:custGeom>
            <a:avLst/>
            <a:gdLst/>
            <a:ahLst/>
            <a:cxnLst>
              <a:cxn ang="0">
                <a:pos x="106" y="54"/>
              </a:cxn>
              <a:cxn ang="0">
                <a:pos x="104" y="64"/>
              </a:cxn>
              <a:cxn ang="0">
                <a:pos x="102" y="74"/>
              </a:cxn>
              <a:cxn ang="0">
                <a:pos x="96" y="82"/>
              </a:cxn>
              <a:cxn ang="0">
                <a:pos x="90" y="90"/>
              </a:cxn>
              <a:cxn ang="0">
                <a:pos x="82" y="98"/>
              </a:cxn>
              <a:cxn ang="0">
                <a:pos x="74" y="102"/>
              </a:cxn>
              <a:cxn ang="0">
                <a:pos x="64" y="104"/>
              </a:cxn>
              <a:cxn ang="0">
                <a:pos x="54" y="106"/>
              </a:cxn>
              <a:cxn ang="0">
                <a:pos x="42" y="104"/>
              </a:cxn>
              <a:cxn ang="0">
                <a:pos x="32" y="102"/>
              </a:cxn>
              <a:cxn ang="0">
                <a:pos x="24" y="98"/>
              </a:cxn>
              <a:cxn ang="0">
                <a:pos x="16" y="90"/>
              </a:cxn>
              <a:cxn ang="0">
                <a:pos x="10" y="82"/>
              </a:cxn>
              <a:cxn ang="0">
                <a:pos x="4" y="74"/>
              </a:cxn>
              <a:cxn ang="0">
                <a:pos x="2" y="64"/>
              </a:cxn>
              <a:cxn ang="0">
                <a:pos x="0" y="54"/>
              </a:cxn>
              <a:cxn ang="0">
                <a:pos x="2" y="42"/>
              </a:cxn>
              <a:cxn ang="0">
                <a:pos x="4" y="32"/>
              </a:cxn>
              <a:cxn ang="0">
                <a:pos x="10" y="24"/>
              </a:cxn>
              <a:cxn ang="0">
                <a:pos x="16" y="16"/>
              </a:cxn>
              <a:cxn ang="0">
                <a:pos x="24" y="10"/>
              </a:cxn>
              <a:cxn ang="0">
                <a:pos x="32" y="4"/>
              </a:cxn>
              <a:cxn ang="0">
                <a:pos x="42" y="2"/>
              </a:cxn>
              <a:cxn ang="0">
                <a:pos x="54" y="0"/>
              </a:cxn>
              <a:cxn ang="0">
                <a:pos x="64" y="2"/>
              </a:cxn>
              <a:cxn ang="0">
                <a:pos x="74" y="4"/>
              </a:cxn>
              <a:cxn ang="0">
                <a:pos x="82" y="10"/>
              </a:cxn>
              <a:cxn ang="0">
                <a:pos x="90" y="16"/>
              </a:cxn>
              <a:cxn ang="0">
                <a:pos x="96" y="24"/>
              </a:cxn>
              <a:cxn ang="0">
                <a:pos x="102" y="32"/>
              </a:cxn>
              <a:cxn ang="0">
                <a:pos x="104" y="42"/>
              </a:cxn>
              <a:cxn ang="0">
                <a:pos x="104" y="54"/>
              </a:cxn>
            </a:cxnLst>
            <a:rect l="0" t="0" r="r" b="b"/>
            <a:pathLst>
              <a:path w="106" h="106">
                <a:moveTo>
                  <a:pt x="106" y="54"/>
                </a:moveTo>
                <a:lnTo>
                  <a:pt x="104" y="64"/>
                </a:lnTo>
                <a:lnTo>
                  <a:pt x="102" y="74"/>
                </a:lnTo>
                <a:lnTo>
                  <a:pt x="96" y="82"/>
                </a:lnTo>
                <a:lnTo>
                  <a:pt x="90" y="90"/>
                </a:lnTo>
                <a:lnTo>
                  <a:pt x="82" y="98"/>
                </a:lnTo>
                <a:lnTo>
                  <a:pt x="74" y="102"/>
                </a:lnTo>
                <a:lnTo>
                  <a:pt x="64" y="104"/>
                </a:lnTo>
                <a:lnTo>
                  <a:pt x="54" y="106"/>
                </a:lnTo>
                <a:lnTo>
                  <a:pt x="42" y="104"/>
                </a:lnTo>
                <a:lnTo>
                  <a:pt x="32" y="102"/>
                </a:lnTo>
                <a:lnTo>
                  <a:pt x="24" y="98"/>
                </a:lnTo>
                <a:lnTo>
                  <a:pt x="16" y="90"/>
                </a:lnTo>
                <a:lnTo>
                  <a:pt x="10" y="82"/>
                </a:lnTo>
                <a:lnTo>
                  <a:pt x="4" y="74"/>
                </a:lnTo>
                <a:lnTo>
                  <a:pt x="2" y="64"/>
                </a:lnTo>
                <a:lnTo>
                  <a:pt x="0" y="54"/>
                </a:lnTo>
                <a:lnTo>
                  <a:pt x="2" y="42"/>
                </a:lnTo>
                <a:lnTo>
                  <a:pt x="4" y="32"/>
                </a:lnTo>
                <a:lnTo>
                  <a:pt x="10" y="24"/>
                </a:lnTo>
                <a:lnTo>
                  <a:pt x="16" y="16"/>
                </a:lnTo>
                <a:lnTo>
                  <a:pt x="24" y="10"/>
                </a:lnTo>
                <a:lnTo>
                  <a:pt x="32" y="4"/>
                </a:lnTo>
                <a:lnTo>
                  <a:pt x="42" y="2"/>
                </a:lnTo>
                <a:lnTo>
                  <a:pt x="54" y="0"/>
                </a:lnTo>
                <a:lnTo>
                  <a:pt x="64" y="2"/>
                </a:lnTo>
                <a:lnTo>
                  <a:pt x="74" y="4"/>
                </a:lnTo>
                <a:lnTo>
                  <a:pt x="82" y="10"/>
                </a:lnTo>
                <a:lnTo>
                  <a:pt x="90" y="16"/>
                </a:lnTo>
                <a:lnTo>
                  <a:pt x="96" y="24"/>
                </a:lnTo>
                <a:lnTo>
                  <a:pt x="102" y="32"/>
                </a:lnTo>
                <a:lnTo>
                  <a:pt x="104" y="42"/>
                </a:lnTo>
                <a:lnTo>
                  <a:pt x="104" y="54"/>
                </a:lnTo>
              </a:path>
            </a:pathLst>
          </a:custGeom>
          <a:noFill/>
          <a:ln w="9525">
            <a:solidFill>
              <a:srgbClr val="0092C8"/>
            </a:solidFill>
            <a:prstDash val="solid"/>
            <a:round/>
            <a:headEnd/>
            <a:tailEnd/>
          </a:ln>
        </p:spPr>
        <p:txBody>
          <a:bodyPr/>
          <a:lstStyle/>
          <a:p>
            <a:endParaRPr lang="en-US"/>
          </a:p>
        </p:txBody>
      </p:sp>
      <p:sp>
        <p:nvSpPr>
          <p:cNvPr id="84013" name="Rectangle 45"/>
          <p:cNvSpPr>
            <a:spLocks noChangeArrowheads="1"/>
          </p:cNvSpPr>
          <p:nvPr/>
        </p:nvSpPr>
        <p:spPr bwMode="auto">
          <a:xfrm>
            <a:off x="641350" y="336550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1</a:t>
            </a:r>
            <a:endParaRPr lang="en-US" sz="1800">
              <a:latin typeface="Arial" charset="0"/>
            </a:endParaRPr>
          </a:p>
        </p:txBody>
      </p:sp>
      <p:sp>
        <p:nvSpPr>
          <p:cNvPr id="84014" name="Rectangle 46"/>
          <p:cNvSpPr>
            <a:spLocks noChangeArrowheads="1"/>
          </p:cNvSpPr>
          <p:nvPr/>
        </p:nvSpPr>
        <p:spPr bwMode="auto">
          <a:xfrm>
            <a:off x="7248525" y="2638425"/>
            <a:ext cx="2714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Leu</a:t>
            </a:r>
            <a:endParaRPr lang="en-US" sz="1800" b="1">
              <a:latin typeface="Arial" charset="0"/>
            </a:endParaRPr>
          </a:p>
        </p:txBody>
      </p:sp>
      <p:sp>
        <p:nvSpPr>
          <p:cNvPr id="84015" name="Rectangle 47"/>
          <p:cNvSpPr>
            <a:spLocks noChangeArrowheads="1"/>
          </p:cNvSpPr>
          <p:nvPr/>
        </p:nvSpPr>
        <p:spPr bwMode="auto">
          <a:xfrm>
            <a:off x="6354763" y="1792288"/>
            <a:ext cx="225425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Energized by ATP, the correct </a:t>
            </a:r>
          </a:p>
          <a:p>
            <a:r>
              <a:rPr lang="en-US" sz="1200" b="1">
                <a:solidFill>
                  <a:srgbClr val="231F20"/>
                </a:solidFill>
                <a:latin typeface="Arial" charset="0"/>
              </a:rPr>
              <a:t>amino acid is attached to each </a:t>
            </a:r>
            <a:endParaRPr lang="en-US" sz="1800" b="1">
              <a:latin typeface="Arial" charset="0"/>
            </a:endParaRPr>
          </a:p>
          <a:p>
            <a:r>
              <a:rPr lang="en-US" sz="1200" b="1">
                <a:solidFill>
                  <a:srgbClr val="231F20"/>
                </a:solidFill>
                <a:latin typeface="Arial" charset="0"/>
              </a:rPr>
              <a:t>species of tRNA by aminoacyl-</a:t>
            </a:r>
            <a:endParaRPr lang="en-US" sz="1800" b="1">
              <a:latin typeface="Arial" charset="0"/>
            </a:endParaRPr>
          </a:p>
          <a:p>
            <a:r>
              <a:rPr lang="en-US" sz="1200" b="1">
                <a:solidFill>
                  <a:srgbClr val="231F20"/>
                </a:solidFill>
                <a:latin typeface="Arial" charset="0"/>
              </a:rPr>
              <a:t>tRNA synthetase enzyme.</a:t>
            </a:r>
            <a:endParaRPr lang="en-US" sz="1800" b="1">
              <a:latin typeface="Arial" charset="0"/>
            </a:endParaRPr>
          </a:p>
        </p:txBody>
      </p:sp>
      <p:sp>
        <p:nvSpPr>
          <p:cNvPr id="84016" name="Rectangle 48"/>
          <p:cNvSpPr>
            <a:spLocks noChangeArrowheads="1"/>
          </p:cNvSpPr>
          <p:nvPr/>
        </p:nvSpPr>
        <p:spPr bwMode="auto">
          <a:xfrm>
            <a:off x="6162675" y="2949575"/>
            <a:ext cx="8223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 acid</a:t>
            </a:r>
            <a:endParaRPr lang="en-US" sz="1800" b="1">
              <a:latin typeface="Arial" charset="0"/>
            </a:endParaRPr>
          </a:p>
        </p:txBody>
      </p:sp>
      <p:sp>
        <p:nvSpPr>
          <p:cNvPr id="84017" name="Rectangle 49"/>
          <p:cNvSpPr>
            <a:spLocks noChangeArrowheads="1"/>
          </p:cNvSpPr>
          <p:nvPr/>
        </p:nvSpPr>
        <p:spPr bwMode="auto">
          <a:xfrm>
            <a:off x="6689725" y="3654425"/>
            <a:ext cx="37941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tRNA</a:t>
            </a:r>
            <a:endParaRPr lang="en-US" sz="1800" b="1">
              <a:latin typeface="Arial" charset="0"/>
            </a:endParaRPr>
          </a:p>
        </p:txBody>
      </p:sp>
      <p:sp>
        <p:nvSpPr>
          <p:cNvPr id="84018" name="Rectangle 50"/>
          <p:cNvSpPr>
            <a:spLocks noChangeArrowheads="1"/>
          </p:cNvSpPr>
          <p:nvPr/>
        </p:nvSpPr>
        <p:spPr bwMode="auto">
          <a:xfrm>
            <a:off x="7413625" y="4714875"/>
            <a:ext cx="12001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Aminoacyl-tRNA</a:t>
            </a:r>
          </a:p>
          <a:p>
            <a:r>
              <a:rPr lang="en-US" sz="1200" b="1">
                <a:solidFill>
                  <a:srgbClr val="231F20"/>
                </a:solidFill>
                <a:latin typeface="Arial" charset="0"/>
              </a:rPr>
              <a:t>synthetase</a:t>
            </a:r>
            <a:endParaRPr lang="en-US" sz="1800" b="1">
              <a:latin typeface="Arial" charset="0"/>
            </a:endParaRPr>
          </a:p>
        </p:txBody>
      </p:sp>
      <p:sp>
        <p:nvSpPr>
          <p:cNvPr id="84019" name="Rectangle 51"/>
          <p:cNvSpPr>
            <a:spLocks noChangeArrowheads="1"/>
          </p:cNvSpPr>
          <p:nvPr/>
        </p:nvSpPr>
        <p:spPr bwMode="auto">
          <a:xfrm>
            <a:off x="7469188" y="4076700"/>
            <a:ext cx="11906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a:t>
            </a:r>
            <a:endParaRPr lang="en-US" sz="1800" b="1">
              <a:latin typeface="Arial" charset="0"/>
            </a:endParaRPr>
          </a:p>
        </p:txBody>
      </p:sp>
      <p:sp>
        <p:nvSpPr>
          <p:cNvPr id="84020" name="Rectangle 52"/>
          <p:cNvSpPr>
            <a:spLocks noChangeArrowheads="1"/>
          </p:cNvSpPr>
          <p:nvPr/>
        </p:nvSpPr>
        <p:spPr bwMode="auto">
          <a:xfrm>
            <a:off x="7640638" y="4095750"/>
            <a:ext cx="109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a:t>
            </a:r>
            <a:endParaRPr lang="en-US" sz="1800" b="1">
              <a:latin typeface="Arial" charset="0"/>
            </a:endParaRPr>
          </a:p>
        </p:txBody>
      </p:sp>
      <p:sp>
        <p:nvSpPr>
          <p:cNvPr id="84021" name="Rectangle 53"/>
          <p:cNvSpPr>
            <a:spLocks noChangeArrowheads="1"/>
          </p:cNvSpPr>
          <p:nvPr/>
        </p:nvSpPr>
        <p:spPr bwMode="auto">
          <a:xfrm>
            <a:off x="7799388" y="4064000"/>
            <a:ext cx="109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a:t>
            </a:r>
            <a:endParaRPr lang="en-US" sz="1800" b="1">
              <a:latin typeface="Arial" charset="0"/>
            </a:endParaRPr>
          </a:p>
        </p:txBody>
      </p:sp>
      <p:sp>
        <p:nvSpPr>
          <p:cNvPr id="84022" name="Rectangle 54"/>
          <p:cNvSpPr>
            <a:spLocks noChangeArrowheads="1"/>
          </p:cNvSpPr>
          <p:nvPr/>
        </p:nvSpPr>
        <p:spPr bwMode="auto">
          <a:xfrm>
            <a:off x="2762250" y="1870075"/>
            <a:ext cx="592138"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Nucleus</a:t>
            </a:r>
            <a:endParaRPr lang="en-US" sz="1800" b="1">
              <a:latin typeface="Arial" charset="0"/>
            </a:endParaRPr>
          </a:p>
        </p:txBody>
      </p:sp>
      <p:sp>
        <p:nvSpPr>
          <p:cNvPr id="84023" name="Rectangle 55"/>
          <p:cNvSpPr>
            <a:spLocks noChangeArrowheads="1"/>
          </p:cNvSpPr>
          <p:nvPr/>
        </p:nvSpPr>
        <p:spPr bwMode="auto">
          <a:xfrm>
            <a:off x="2838450" y="2609850"/>
            <a:ext cx="4635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mRNA</a:t>
            </a:r>
            <a:endParaRPr lang="en-US" sz="1800" b="1">
              <a:latin typeface="Arial" charset="0"/>
            </a:endParaRPr>
          </a:p>
        </p:txBody>
      </p:sp>
      <p:sp>
        <p:nvSpPr>
          <p:cNvPr id="84024" name="Rectangle 56"/>
          <p:cNvSpPr>
            <a:spLocks noChangeArrowheads="1"/>
          </p:cNvSpPr>
          <p:nvPr/>
        </p:nvSpPr>
        <p:spPr bwMode="auto">
          <a:xfrm>
            <a:off x="4321175" y="4343400"/>
            <a:ext cx="11731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Released mRNA</a:t>
            </a:r>
            <a:endParaRPr lang="en-US" sz="1800" b="1">
              <a:latin typeface="Arial" charset="0"/>
            </a:endParaRPr>
          </a:p>
        </p:txBody>
      </p:sp>
      <p:sp>
        <p:nvSpPr>
          <p:cNvPr id="84025" name="Rectangle 57"/>
          <p:cNvSpPr>
            <a:spLocks noChangeArrowheads="1"/>
          </p:cNvSpPr>
          <p:nvPr/>
        </p:nvSpPr>
        <p:spPr bwMode="auto">
          <a:xfrm>
            <a:off x="5540375" y="3797300"/>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Nuclear</a:t>
            </a:r>
          </a:p>
          <a:p>
            <a:r>
              <a:rPr lang="en-US" sz="1200" b="1">
                <a:solidFill>
                  <a:srgbClr val="231F20"/>
                </a:solidFill>
                <a:latin typeface="Arial" charset="0"/>
              </a:rPr>
              <a:t>membrane</a:t>
            </a:r>
            <a:endParaRPr lang="en-US" sz="1800" b="1">
              <a:latin typeface="Arial" charset="0"/>
            </a:endParaRPr>
          </a:p>
        </p:txBody>
      </p:sp>
      <p:sp>
        <p:nvSpPr>
          <p:cNvPr id="84026" name="Rectangle 58"/>
          <p:cNvSpPr>
            <a:spLocks noChangeArrowheads="1"/>
          </p:cNvSpPr>
          <p:nvPr/>
        </p:nvSpPr>
        <p:spPr bwMode="auto">
          <a:xfrm>
            <a:off x="5880100" y="3400425"/>
            <a:ext cx="93027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Nuclear pore</a:t>
            </a:r>
            <a:endParaRPr lang="en-US" sz="1800" b="1">
              <a:latin typeface="Arial" charset="0"/>
            </a:endParaRPr>
          </a:p>
        </p:txBody>
      </p:sp>
      <p:sp>
        <p:nvSpPr>
          <p:cNvPr id="84027" name="Rectangle 59"/>
          <p:cNvSpPr>
            <a:spLocks noChangeArrowheads="1"/>
          </p:cNvSpPr>
          <p:nvPr/>
        </p:nvSpPr>
        <p:spPr bwMode="auto">
          <a:xfrm>
            <a:off x="4981575" y="1968500"/>
            <a:ext cx="12160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RNA polymerase</a:t>
            </a:r>
            <a:endParaRPr lang="en-US" sz="1800" b="1">
              <a:latin typeface="Arial" charset="0"/>
            </a:endParaRPr>
          </a:p>
        </p:txBody>
      </p:sp>
      <p:sp>
        <p:nvSpPr>
          <p:cNvPr id="84028" name="Rectangle 60"/>
          <p:cNvSpPr>
            <a:spLocks noChangeArrowheads="1"/>
          </p:cNvSpPr>
          <p:nvPr/>
        </p:nvSpPr>
        <p:spPr bwMode="auto">
          <a:xfrm>
            <a:off x="5118100" y="2635250"/>
            <a:ext cx="668338" cy="547688"/>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Template</a:t>
            </a:r>
          </a:p>
          <a:p>
            <a:r>
              <a:rPr lang="en-US" sz="1200" b="1">
                <a:solidFill>
                  <a:srgbClr val="231F20"/>
                </a:solidFill>
                <a:latin typeface="Arial" charset="0"/>
              </a:rPr>
              <a:t>strand of</a:t>
            </a:r>
            <a:endParaRPr lang="en-US" sz="1800" b="1">
              <a:latin typeface="Arial" charset="0"/>
            </a:endParaRPr>
          </a:p>
          <a:p>
            <a:r>
              <a:rPr lang="en-US" sz="1200" b="1">
                <a:solidFill>
                  <a:srgbClr val="231F20"/>
                </a:solidFill>
                <a:latin typeface="Arial" charset="0"/>
              </a:rPr>
              <a:t>DNA</a:t>
            </a:r>
            <a:endParaRPr lang="en-US" sz="1800" b="1">
              <a:latin typeface="Arial" charset="0"/>
            </a:endParaRPr>
          </a:p>
        </p:txBody>
      </p:sp>
      <p:sp>
        <p:nvSpPr>
          <p:cNvPr id="84029" name="Rectangle 61"/>
          <p:cNvSpPr>
            <a:spLocks noChangeArrowheads="1"/>
          </p:cNvSpPr>
          <p:nvPr/>
        </p:nvSpPr>
        <p:spPr bwMode="auto">
          <a:xfrm>
            <a:off x="584200" y="3375025"/>
            <a:ext cx="2217738" cy="730250"/>
          </a:xfrm>
          <a:prstGeom prst="rect">
            <a:avLst/>
          </a:prstGeom>
          <a:noFill/>
          <a:ln w="9525">
            <a:noFill/>
            <a:miter lim="800000"/>
            <a:headEnd/>
            <a:tailEnd/>
          </a:ln>
        </p:spPr>
        <p:txBody>
          <a:bodyPr wrap="none" lIns="0" tIns="0" rIns="0" bIns="0">
            <a:spAutoFit/>
          </a:bodyPr>
          <a:lstStyle/>
          <a:p>
            <a:r>
              <a:rPr lang="en-US" sz="1200" b="1">
                <a:solidFill>
                  <a:srgbClr val="0092C8"/>
                </a:solidFill>
                <a:latin typeface="Arial" charset="0"/>
              </a:rPr>
              <a:t>      After mRNA synthesis in</a:t>
            </a:r>
          </a:p>
          <a:p>
            <a:r>
              <a:rPr lang="en-US" sz="1200" b="1">
                <a:solidFill>
                  <a:srgbClr val="0092C8"/>
                </a:solidFill>
                <a:latin typeface="Arial" charset="0"/>
              </a:rPr>
              <a:t>the nucleus, mRNA leaves the </a:t>
            </a:r>
            <a:endParaRPr lang="en-US" sz="1800" b="1">
              <a:latin typeface="Arial" charset="0"/>
            </a:endParaRPr>
          </a:p>
          <a:p>
            <a:r>
              <a:rPr lang="en-US" sz="1200" b="1">
                <a:solidFill>
                  <a:srgbClr val="0092C8"/>
                </a:solidFill>
                <a:latin typeface="Arial" charset="0"/>
              </a:rPr>
              <a:t>nucleus and attaches to a </a:t>
            </a:r>
            <a:endParaRPr lang="en-US" sz="1800" b="1">
              <a:latin typeface="Arial" charset="0"/>
            </a:endParaRPr>
          </a:p>
          <a:p>
            <a:r>
              <a:rPr lang="en-US" sz="1200" b="1">
                <a:solidFill>
                  <a:srgbClr val="0092C8"/>
                </a:solidFill>
                <a:latin typeface="Arial" charset="0"/>
              </a:rPr>
              <a:t>ribosome.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695" name="Picture 7" descr="17_17TranslationInitiat-U"/>
          <p:cNvPicPr>
            <a:picLocks noChangeAspect="1" noChangeArrowheads="1"/>
          </p:cNvPicPr>
          <p:nvPr/>
        </p:nvPicPr>
        <p:blipFill>
          <a:blip r:embed="rId3" cstate="print"/>
          <a:srcRect/>
          <a:stretch>
            <a:fillRect/>
          </a:stretch>
        </p:blipFill>
        <p:spPr bwMode="auto">
          <a:xfrm>
            <a:off x="301625" y="1519238"/>
            <a:ext cx="8555038" cy="3895725"/>
          </a:xfrm>
          <a:prstGeom prst="rect">
            <a:avLst/>
          </a:prstGeom>
          <a:noFill/>
        </p:spPr>
      </p:pic>
      <p:sp>
        <p:nvSpPr>
          <p:cNvPr id="75469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17-17</a:t>
            </a:r>
          </a:p>
        </p:txBody>
      </p:sp>
      <p:sp>
        <p:nvSpPr>
          <p:cNvPr id="754697" name="Text Box 9"/>
          <p:cNvSpPr txBox="1">
            <a:spLocks noChangeArrowheads="1"/>
          </p:cNvSpPr>
          <p:nvPr/>
        </p:nvSpPr>
        <p:spPr bwMode="auto">
          <a:xfrm>
            <a:off x="2843213" y="2003425"/>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8" name="Text Box 10"/>
          <p:cNvSpPr txBox="1">
            <a:spLocks noChangeArrowheads="1"/>
          </p:cNvSpPr>
          <p:nvPr/>
        </p:nvSpPr>
        <p:spPr bwMode="auto">
          <a:xfrm>
            <a:off x="3703638" y="22907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9" name="Text Box 11"/>
          <p:cNvSpPr txBox="1">
            <a:spLocks noChangeArrowheads="1"/>
          </p:cNvSpPr>
          <p:nvPr/>
        </p:nvSpPr>
        <p:spPr bwMode="auto">
          <a:xfrm>
            <a:off x="2859088" y="228758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0" name="Text Box 12"/>
          <p:cNvSpPr txBox="1">
            <a:spLocks noChangeArrowheads="1"/>
          </p:cNvSpPr>
          <p:nvPr/>
        </p:nvSpPr>
        <p:spPr bwMode="auto">
          <a:xfrm>
            <a:off x="3697288" y="20113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1" name="Text Box 13"/>
          <p:cNvSpPr txBox="1">
            <a:spLocks noChangeArrowheads="1"/>
          </p:cNvSpPr>
          <p:nvPr/>
        </p:nvSpPr>
        <p:spPr bwMode="auto">
          <a:xfrm>
            <a:off x="3051175" y="200660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2" name="Text Box 14"/>
          <p:cNvSpPr txBox="1">
            <a:spLocks noChangeArrowheads="1"/>
          </p:cNvSpPr>
          <p:nvPr/>
        </p:nvSpPr>
        <p:spPr bwMode="auto">
          <a:xfrm>
            <a:off x="3275013" y="23733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3" name="Text Box 15"/>
          <p:cNvSpPr txBox="1">
            <a:spLocks noChangeArrowheads="1"/>
          </p:cNvSpPr>
          <p:nvPr/>
        </p:nvSpPr>
        <p:spPr bwMode="auto">
          <a:xfrm>
            <a:off x="3282950" y="2090738"/>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4" name="Text Box 16"/>
          <p:cNvSpPr txBox="1">
            <a:spLocks noChangeArrowheads="1"/>
          </p:cNvSpPr>
          <p:nvPr/>
        </p:nvSpPr>
        <p:spPr bwMode="auto">
          <a:xfrm>
            <a:off x="3057525" y="2314575"/>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5" name="Text Box 17"/>
          <p:cNvSpPr txBox="1">
            <a:spLocks noChangeArrowheads="1"/>
          </p:cNvSpPr>
          <p:nvPr/>
        </p:nvSpPr>
        <p:spPr bwMode="auto">
          <a:xfrm>
            <a:off x="3508375" y="203835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a:t>
            </a:r>
          </a:p>
        </p:txBody>
      </p:sp>
      <p:sp>
        <p:nvSpPr>
          <p:cNvPr id="754706" name="Text Box 18"/>
          <p:cNvSpPr txBox="1">
            <a:spLocks noChangeArrowheads="1"/>
          </p:cNvSpPr>
          <p:nvPr/>
        </p:nvSpPr>
        <p:spPr bwMode="auto">
          <a:xfrm>
            <a:off x="3502025" y="23352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G</a:t>
            </a:r>
          </a:p>
        </p:txBody>
      </p:sp>
      <p:sp>
        <p:nvSpPr>
          <p:cNvPr id="754707" name="Text Box 19"/>
          <p:cNvSpPr txBox="1">
            <a:spLocks noChangeArrowheads="1"/>
          </p:cNvSpPr>
          <p:nvPr/>
        </p:nvSpPr>
        <p:spPr bwMode="auto">
          <a:xfrm rot="-1134806">
            <a:off x="2236788" y="2270125"/>
            <a:ext cx="395287" cy="182563"/>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08" name="Text Box 20"/>
          <p:cNvSpPr txBox="1">
            <a:spLocks noChangeArrowheads="1"/>
          </p:cNvSpPr>
          <p:nvPr/>
        </p:nvSpPr>
        <p:spPr bwMode="auto">
          <a:xfrm>
            <a:off x="4048125" y="3203575"/>
            <a:ext cx="454025"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GTP</a:t>
            </a:r>
          </a:p>
        </p:txBody>
      </p:sp>
      <p:sp>
        <p:nvSpPr>
          <p:cNvPr id="754709" name="Text Box 21"/>
          <p:cNvSpPr txBox="1">
            <a:spLocks noChangeArrowheads="1"/>
          </p:cNvSpPr>
          <p:nvPr/>
        </p:nvSpPr>
        <p:spPr bwMode="auto">
          <a:xfrm>
            <a:off x="4716463" y="3197225"/>
            <a:ext cx="484187"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GDP</a:t>
            </a:r>
          </a:p>
        </p:txBody>
      </p:sp>
      <p:sp>
        <p:nvSpPr>
          <p:cNvPr id="754710" name="Text Box 22"/>
          <p:cNvSpPr txBox="1">
            <a:spLocks noChangeArrowheads="1"/>
          </p:cNvSpPr>
          <p:nvPr/>
        </p:nvSpPr>
        <p:spPr bwMode="auto">
          <a:xfrm>
            <a:off x="695325" y="3032125"/>
            <a:ext cx="828675" cy="471488"/>
          </a:xfrm>
          <a:prstGeom prst="rect">
            <a:avLst/>
          </a:prstGeom>
          <a:noFill/>
          <a:ln w="9525">
            <a:noFill/>
            <a:miter lim="800000"/>
            <a:headEnd/>
            <a:tailEnd/>
          </a:ln>
          <a:effectLst/>
        </p:spPr>
        <p:txBody>
          <a:bodyPr wrap="none" lIns="0" tIns="0" rIns="0" bIns="0"/>
          <a:lstStyle/>
          <a:p>
            <a:pPr algn="r">
              <a:lnSpc>
                <a:spcPct val="90000"/>
              </a:lnSpc>
            </a:pPr>
            <a:r>
              <a:rPr kumimoji="0" lang="en-US" sz="1800" b="1">
                <a:ea typeface="ヒラギノ角ゴ Pro W3" pitchFamily="48" charset="-128"/>
              </a:rPr>
              <a:t>Initiator</a:t>
            </a:r>
          </a:p>
          <a:p>
            <a:pPr algn="r">
              <a:lnSpc>
                <a:spcPct val="90000"/>
              </a:lnSpc>
            </a:pPr>
            <a:r>
              <a:rPr kumimoji="0" lang="en-US" sz="1800" b="1">
                <a:ea typeface="ヒラギノ角ゴ Pro W3" pitchFamily="48" charset="-128"/>
              </a:rPr>
              <a:t>tRNA</a:t>
            </a:r>
          </a:p>
        </p:txBody>
      </p:sp>
      <p:sp>
        <p:nvSpPr>
          <p:cNvPr id="754711" name="Line 23"/>
          <p:cNvSpPr>
            <a:spLocks noChangeShapeType="1"/>
          </p:cNvSpPr>
          <p:nvPr/>
        </p:nvSpPr>
        <p:spPr bwMode="auto">
          <a:xfrm>
            <a:off x="1543050" y="3289300"/>
            <a:ext cx="787400" cy="0"/>
          </a:xfrm>
          <a:prstGeom prst="line">
            <a:avLst/>
          </a:prstGeom>
          <a:noFill/>
          <a:ln w="25400">
            <a:solidFill>
              <a:schemeClr val="tx1"/>
            </a:solidFill>
            <a:round/>
            <a:headEnd/>
            <a:tailEnd/>
          </a:ln>
          <a:effectLst/>
        </p:spPr>
        <p:txBody>
          <a:bodyPr wrap="none" anchor="ctr"/>
          <a:lstStyle/>
          <a:p>
            <a:endParaRPr lang="en-US"/>
          </a:p>
        </p:txBody>
      </p:sp>
      <p:sp>
        <p:nvSpPr>
          <p:cNvPr id="754712" name="Text Box 24"/>
          <p:cNvSpPr txBox="1">
            <a:spLocks noChangeArrowheads="1"/>
          </p:cNvSpPr>
          <p:nvPr/>
        </p:nvSpPr>
        <p:spPr bwMode="auto">
          <a:xfrm>
            <a:off x="892175" y="3679825"/>
            <a:ext cx="7143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4713" name="Text Box 25"/>
          <p:cNvSpPr txBox="1">
            <a:spLocks noChangeArrowheads="1"/>
          </p:cNvSpPr>
          <p:nvPr/>
        </p:nvSpPr>
        <p:spPr bwMode="auto">
          <a:xfrm>
            <a:off x="788988" y="400843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14" name="Text Box 26"/>
          <p:cNvSpPr txBox="1">
            <a:spLocks noChangeArrowheads="1"/>
          </p:cNvSpPr>
          <p:nvPr/>
        </p:nvSpPr>
        <p:spPr bwMode="auto">
          <a:xfrm>
            <a:off x="3544888" y="41195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15" name="Text Box 27"/>
          <p:cNvSpPr txBox="1">
            <a:spLocks noChangeArrowheads="1"/>
          </p:cNvSpPr>
          <p:nvPr/>
        </p:nvSpPr>
        <p:spPr bwMode="auto">
          <a:xfrm>
            <a:off x="1654175" y="4276725"/>
            <a:ext cx="1273175"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Start codon</a:t>
            </a:r>
          </a:p>
        </p:txBody>
      </p:sp>
      <p:sp>
        <p:nvSpPr>
          <p:cNvPr id="754716" name="Text Box 28"/>
          <p:cNvSpPr txBox="1">
            <a:spLocks noChangeArrowheads="1"/>
          </p:cNvSpPr>
          <p:nvPr/>
        </p:nvSpPr>
        <p:spPr bwMode="auto">
          <a:xfrm>
            <a:off x="339725" y="4841875"/>
            <a:ext cx="2047875" cy="2111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 binding site</a:t>
            </a:r>
          </a:p>
        </p:txBody>
      </p:sp>
      <p:sp>
        <p:nvSpPr>
          <p:cNvPr id="754717" name="Line 29"/>
          <p:cNvSpPr>
            <a:spLocks noChangeShapeType="1"/>
          </p:cNvSpPr>
          <p:nvPr/>
        </p:nvSpPr>
        <p:spPr bwMode="auto">
          <a:xfrm flipV="1">
            <a:off x="1263650" y="4222750"/>
            <a:ext cx="279400" cy="603250"/>
          </a:xfrm>
          <a:prstGeom prst="line">
            <a:avLst/>
          </a:prstGeom>
          <a:noFill/>
          <a:ln w="25400">
            <a:solidFill>
              <a:schemeClr val="tx1"/>
            </a:solidFill>
            <a:round/>
            <a:headEnd/>
            <a:tailEnd/>
          </a:ln>
          <a:effectLst/>
        </p:spPr>
        <p:txBody>
          <a:bodyPr wrap="none" anchor="ctr"/>
          <a:lstStyle/>
          <a:p>
            <a:endParaRPr lang="en-US"/>
          </a:p>
        </p:txBody>
      </p:sp>
      <p:sp>
        <p:nvSpPr>
          <p:cNvPr id="754718" name="AutoShape 30"/>
          <p:cNvSpPr>
            <a:spLocks/>
          </p:cNvSpPr>
          <p:nvPr/>
        </p:nvSpPr>
        <p:spPr bwMode="auto">
          <a:xfrm rot="-5400000">
            <a:off x="2241550" y="4083050"/>
            <a:ext cx="95250" cy="374650"/>
          </a:xfrm>
          <a:prstGeom prst="leftBrace">
            <a:avLst>
              <a:gd name="adj1" fmla="val 32778"/>
              <a:gd name="adj2" fmla="val 50000"/>
            </a:avLst>
          </a:prstGeom>
          <a:noFill/>
          <a:ln w="25400">
            <a:solidFill>
              <a:schemeClr val="tx1"/>
            </a:solidFill>
            <a:round/>
            <a:headEnd/>
            <a:tailEnd/>
          </a:ln>
          <a:effectLst/>
        </p:spPr>
        <p:txBody>
          <a:bodyPr wrap="none" anchor="ctr"/>
          <a:lstStyle/>
          <a:p>
            <a:endParaRPr lang="en-US"/>
          </a:p>
        </p:txBody>
      </p:sp>
      <p:sp>
        <p:nvSpPr>
          <p:cNvPr id="754719" name="Text Box 31"/>
          <p:cNvSpPr txBox="1">
            <a:spLocks noChangeArrowheads="1"/>
          </p:cNvSpPr>
          <p:nvPr/>
        </p:nvSpPr>
        <p:spPr bwMode="auto">
          <a:xfrm>
            <a:off x="3394075" y="4518025"/>
            <a:ext cx="1101725"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20" name="Line 32"/>
          <p:cNvSpPr>
            <a:spLocks noChangeShapeType="1"/>
          </p:cNvSpPr>
          <p:nvPr/>
        </p:nvSpPr>
        <p:spPr bwMode="auto">
          <a:xfrm>
            <a:off x="3067050" y="4495800"/>
            <a:ext cx="304800" cy="120650"/>
          </a:xfrm>
          <a:prstGeom prst="line">
            <a:avLst/>
          </a:prstGeom>
          <a:noFill/>
          <a:ln w="25400">
            <a:solidFill>
              <a:schemeClr val="tx1"/>
            </a:solidFill>
            <a:round/>
            <a:headEnd/>
            <a:tailEnd/>
          </a:ln>
          <a:effectLst/>
        </p:spPr>
        <p:txBody>
          <a:bodyPr wrap="none" anchor="ctr"/>
          <a:lstStyle/>
          <a:p>
            <a:endParaRPr lang="en-US"/>
          </a:p>
        </p:txBody>
      </p:sp>
      <p:sp>
        <p:nvSpPr>
          <p:cNvPr id="754721" name="Text Box 33"/>
          <p:cNvSpPr txBox="1">
            <a:spLocks noChangeArrowheads="1"/>
          </p:cNvSpPr>
          <p:nvPr/>
        </p:nvSpPr>
        <p:spPr bwMode="auto">
          <a:xfrm>
            <a:off x="5443538" y="39989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22" name="Text Box 34"/>
          <p:cNvSpPr txBox="1">
            <a:spLocks noChangeArrowheads="1"/>
          </p:cNvSpPr>
          <p:nvPr/>
        </p:nvSpPr>
        <p:spPr bwMode="auto">
          <a:xfrm>
            <a:off x="5572125" y="2117725"/>
            <a:ext cx="619125" cy="217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a:t>
            </a:r>
          </a:p>
        </p:txBody>
      </p:sp>
      <p:sp>
        <p:nvSpPr>
          <p:cNvPr id="754723" name="Text Box 35"/>
          <p:cNvSpPr txBox="1">
            <a:spLocks noChangeArrowheads="1"/>
          </p:cNvSpPr>
          <p:nvPr/>
        </p:nvSpPr>
        <p:spPr bwMode="auto">
          <a:xfrm>
            <a:off x="5426075" y="4829175"/>
            <a:ext cx="326707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Translation initiation complex</a:t>
            </a:r>
          </a:p>
        </p:txBody>
      </p:sp>
      <p:sp>
        <p:nvSpPr>
          <p:cNvPr id="754724" name="Text Box 36"/>
          <p:cNvSpPr txBox="1">
            <a:spLocks noChangeArrowheads="1"/>
          </p:cNvSpPr>
          <p:nvPr/>
        </p:nvSpPr>
        <p:spPr bwMode="auto">
          <a:xfrm>
            <a:off x="8186738" y="41322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25" name="Text Box 37"/>
          <p:cNvSpPr txBox="1">
            <a:spLocks noChangeArrowheads="1"/>
          </p:cNvSpPr>
          <p:nvPr/>
        </p:nvSpPr>
        <p:spPr bwMode="auto">
          <a:xfrm>
            <a:off x="646588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754726" name="Text Box 38"/>
          <p:cNvSpPr txBox="1">
            <a:spLocks noChangeArrowheads="1"/>
          </p:cNvSpPr>
          <p:nvPr/>
        </p:nvSpPr>
        <p:spPr bwMode="auto">
          <a:xfrm>
            <a:off x="725963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4727" name="Text Box 39"/>
          <p:cNvSpPr txBox="1">
            <a:spLocks noChangeArrowheads="1"/>
          </p:cNvSpPr>
          <p:nvPr/>
        </p:nvSpPr>
        <p:spPr bwMode="auto">
          <a:xfrm rot="-1134806">
            <a:off x="6854825" y="2255838"/>
            <a:ext cx="395288" cy="182562"/>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28" name="Line 40"/>
          <p:cNvSpPr>
            <a:spLocks noChangeShapeType="1"/>
          </p:cNvSpPr>
          <p:nvPr/>
        </p:nvSpPr>
        <p:spPr bwMode="auto">
          <a:xfrm>
            <a:off x="5778500" y="2362200"/>
            <a:ext cx="939800" cy="914400"/>
          </a:xfrm>
          <a:prstGeom prst="line">
            <a:avLst/>
          </a:prstGeom>
          <a:noFill/>
          <a:ln w="25400">
            <a:solidFill>
              <a:schemeClr val="tx1"/>
            </a:solidFill>
            <a:round/>
            <a:headEnd/>
            <a:tailEnd/>
          </a:ln>
          <a:effectLst/>
        </p:spPr>
        <p:txBody>
          <a:bodyPr wrap="none" anchor="ctr"/>
          <a:lstStyle/>
          <a:p>
            <a:endParaRPr lang="en-US"/>
          </a:p>
        </p:txBody>
      </p:sp>
      <p:sp>
        <p:nvSpPr>
          <p:cNvPr id="754729" name="Text Box 41"/>
          <p:cNvSpPr txBox="1">
            <a:spLocks noChangeArrowheads="1"/>
          </p:cNvSpPr>
          <p:nvPr/>
        </p:nvSpPr>
        <p:spPr bwMode="auto">
          <a:xfrm>
            <a:off x="7713663" y="1539875"/>
            <a:ext cx="1100137"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30" name="Line 42"/>
          <p:cNvSpPr>
            <a:spLocks noChangeShapeType="1"/>
          </p:cNvSpPr>
          <p:nvPr/>
        </p:nvSpPr>
        <p:spPr bwMode="auto">
          <a:xfrm flipH="1">
            <a:off x="7385050" y="1676400"/>
            <a:ext cx="317500" cy="482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8226425" cy="533400"/>
          </a:xfrm>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6. The small subunit of the ribosome slides underneath the m-RNA from the 5’ to 3’ direction. This small subunit is acting like a reader – moving underneath the various nitrogenous bases in an orderly manner. Eventually it will reach codons – regions that code for amino acids.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695" name="Picture 7" descr="17_17TranslationInitiat-U"/>
          <p:cNvPicPr>
            <a:picLocks noChangeAspect="1" noChangeArrowheads="1"/>
          </p:cNvPicPr>
          <p:nvPr/>
        </p:nvPicPr>
        <p:blipFill>
          <a:blip r:embed="rId3" cstate="print"/>
          <a:srcRect/>
          <a:stretch>
            <a:fillRect/>
          </a:stretch>
        </p:blipFill>
        <p:spPr bwMode="auto">
          <a:xfrm>
            <a:off x="301625" y="1519238"/>
            <a:ext cx="8555038" cy="3895725"/>
          </a:xfrm>
          <a:prstGeom prst="rect">
            <a:avLst/>
          </a:prstGeom>
          <a:noFill/>
        </p:spPr>
      </p:pic>
      <p:sp>
        <p:nvSpPr>
          <p:cNvPr id="75469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17-17</a:t>
            </a:r>
          </a:p>
        </p:txBody>
      </p:sp>
      <p:sp>
        <p:nvSpPr>
          <p:cNvPr id="754697" name="Text Box 9"/>
          <p:cNvSpPr txBox="1">
            <a:spLocks noChangeArrowheads="1"/>
          </p:cNvSpPr>
          <p:nvPr/>
        </p:nvSpPr>
        <p:spPr bwMode="auto">
          <a:xfrm>
            <a:off x="2843213" y="2003425"/>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8" name="Text Box 10"/>
          <p:cNvSpPr txBox="1">
            <a:spLocks noChangeArrowheads="1"/>
          </p:cNvSpPr>
          <p:nvPr/>
        </p:nvSpPr>
        <p:spPr bwMode="auto">
          <a:xfrm>
            <a:off x="3703638" y="22907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9" name="Text Box 11"/>
          <p:cNvSpPr txBox="1">
            <a:spLocks noChangeArrowheads="1"/>
          </p:cNvSpPr>
          <p:nvPr/>
        </p:nvSpPr>
        <p:spPr bwMode="auto">
          <a:xfrm>
            <a:off x="2859088" y="228758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0" name="Text Box 12"/>
          <p:cNvSpPr txBox="1">
            <a:spLocks noChangeArrowheads="1"/>
          </p:cNvSpPr>
          <p:nvPr/>
        </p:nvSpPr>
        <p:spPr bwMode="auto">
          <a:xfrm>
            <a:off x="3697288" y="20113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1" name="Text Box 13"/>
          <p:cNvSpPr txBox="1">
            <a:spLocks noChangeArrowheads="1"/>
          </p:cNvSpPr>
          <p:nvPr/>
        </p:nvSpPr>
        <p:spPr bwMode="auto">
          <a:xfrm>
            <a:off x="3051175" y="200660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2" name="Text Box 14"/>
          <p:cNvSpPr txBox="1">
            <a:spLocks noChangeArrowheads="1"/>
          </p:cNvSpPr>
          <p:nvPr/>
        </p:nvSpPr>
        <p:spPr bwMode="auto">
          <a:xfrm>
            <a:off x="3275013" y="23733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3" name="Text Box 15"/>
          <p:cNvSpPr txBox="1">
            <a:spLocks noChangeArrowheads="1"/>
          </p:cNvSpPr>
          <p:nvPr/>
        </p:nvSpPr>
        <p:spPr bwMode="auto">
          <a:xfrm>
            <a:off x="3282950" y="2090738"/>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4" name="Text Box 16"/>
          <p:cNvSpPr txBox="1">
            <a:spLocks noChangeArrowheads="1"/>
          </p:cNvSpPr>
          <p:nvPr/>
        </p:nvSpPr>
        <p:spPr bwMode="auto">
          <a:xfrm>
            <a:off x="3057525" y="2314575"/>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5" name="Text Box 17"/>
          <p:cNvSpPr txBox="1">
            <a:spLocks noChangeArrowheads="1"/>
          </p:cNvSpPr>
          <p:nvPr/>
        </p:nvSpPr>
        <p:spPr bwMode="auto">
          <a:xfrm>
            <a:off x="3508375" y="203835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a:t>
            </a:r>
          </a:p>
        </p:txBody>
      </p:sp>
      <p:sp>
        <p:nvSpPr>
          <p:cNvPr id="754706" name="Text Box 18"/>
          <p:cNvSpPr txBox="1">
            <a:spLocks noChangeArrowheads="1"/>
          </p:cNvSpPr>
          <p:nvPr/>
        </p:nvSpPr>
        <p:spPr bwMode="auto">
          <a:xfrm>
            <a:off x="3502025" y="23352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G</a:t>
            </a:r>
          </a:p>
        </p:txBody>
      </p:sp>
      <p:sp>
        <p:nvSpPr>
          <p:cNvPr id="754707" name="Text Box 19"/>
          <p:cNvSpPr txBox="1">
            <a:spLocks noChangeArrowheads="1"/>
          </p:cNvSpPr>
          <p:nvPr/>
        </p:nvSpPr>
        <p:spPr bwMode="auto">
          <a:xfrm rot="-1134806">
            <a:off x="2236788" y="2270125"/>
            <a:ext cx="395287" cy="182563"/>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08" name="Text Box 20"/>
          <p:cNvSpPr txBox="1">
            <a:spLocks noChangeArrowheads="1"/>
          </p:cNvSpPr>
          <p:nvPr/>
        </p:nvSpPr>
        <p:spPr bwMode="auto">
          <a:xfrm>
            <a:off x="4048125" y="3203575"/>
            <a:ext cx="454025"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GTP</a:t>
            </a:r>
          </a:p>
        </p:txBody>
      </p:sp>
      <p:sp>
        <p:nvSpPr>
          <p:cNvPr id="754709" name="Text Box 21"/>
          <p:cNvSpPr txBox="1">
            <a:spLocks noChangeArrowheads="1"/>
          </p:cNvSpPr>
          <p:nvPr/>
        </p:nvSpPr>
        <p:spPr bwMode="auto">
          <a:xfrm>
            <a:off x="4716463" y="3197225"/>
            <a:ext cx="484187"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GDP</a:t>
            </a:r>
          </a:p>
        </p:txBody>
      </p:sp>
      <p:sp>
        <p:nvSpPr>
          <p:cNvPr id="754710" name="Text Box 22"/>
          <p:cNvSpPr txBox="1">
            <a:spLocks noChangeArrowheads="1"/>
          </p:cNvSpPr>
          <p:nvPr/>
        </p:nvSpPr>
        <p:spPr bwMode="auto">
          <a:xfrm>
            <a:off x="695325" y="3032125"/>
            <a:ext cx="828675" cy="471488"/>
          </a:xfrm>
          <a:prstGeom prst="rect">
            <a:avLst/>
          </a:prstGeom>
          <a:noFill/>
          <a:ln w="9525">
            <a:noFill/>
            <a:miter lim="800000"/>
            <a:headEnd/>
            <a:tailEnd/>
          </a:ln>
          <a:effectLst/>
        </p:spPr>
        <p:txBody>
          <a:bodyPr wrap="none" lIns="0" tIns="0" rIns="0" bIns="0"/>
          <a:lstStyle/>
          <a:p>
            <a:pPr algn="r">
              <a:lnSpc>
                <a:spcPct val="90000"/>
              </a:lnSpc>
            </a:pPr>
            <a:r>
              <a:rPr kumimoji="0" lang="en-US" sz="1800" b="1">
                <a:ea typeface="ヒラギノ角ゴ Pro W3" pitchFamily="48" charset="-128"/>
              </a:rPr>
              <a:t>Initiator</a:t>
            </a:r>
          </a:p>
          <a:p>
            <a:pPr algn="r">
              <a:lnSpc>
                <a:spcPct val="90000"/>
              </a:lnSpc>
            </a:pPr>
            <a:r>
              <a:rPr kumimoji="0" lang="en-US" sz="1800" b="1">
                <a:ea typeface="ヒラギノ角ゴ Pro W3" pitchFamily="48" charset="-128"/>
              </a:rPr>
              <a:t>tRNA</a:t>
            </a:r>
          </a:p>
        </p:txBody>
      </p:sp>
      <p:sp>
        <p:nvSpPr>
          <p:cNvPr id="754711" name="Line 23"/>
          <p:cNvSpPr>
            <a:spLocks noChangeShapeType="1"/>
          </p:cNvSpPr>
          <p:nvPr/>
        </p:nvSpPr>
        <p:spPr bwMode="auto">
          <a:xfrm>
            <a:off x="1543050" y="3289300"/>
            <a:ext cx="787400" cy="0"/>
          </a:xfrm>
          <a:prstGeom prst="line">
            <a:avLst/>
          </a:prstGeom>
          <a:noFill/>
          <a:ln w="25400">
            <a:solidFill>
              <a:schemeClr val="tx1"/>
            </a:solidFill>
            <a:round/>
            <a:headEnd/>
            <a:tailEnd/>
          </a:ln>
          <a:effectLst/>
        </p:spPr>
        <p:txBody>
          <a:bodyPr wrap="none" anchor="ctr"/>
          <a:lstStyle/>
          <a:p>
            <a:endParaRPr lang="en-US"/>
          </a:p>
        </p:txBody>
      </p:sp>
      <p:sp>
        <p:nvSpPr>
          <p:cNvPr id="754712" name="Text Box 24"/>
          <p:cNvSpPr txBox="1">
            <a:spLocks noChangeArrowheads="1"/>
          </p:cNvSpPr>
          <p:nvPr/>
        </p:nvSpPr>
        <p:spPr bwMode="auto">
          <a:xfrm>
            <a:off x="892175" y="3679825"/>
            <a:ext cx="7143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4713" name="Text Box 25"/>
          <p:cNvSpPr txBox="1">
            <a:spLocks noChangeArrowheads="1"/>
          </p:cNvSpPr>
          <p:nvPr/>
        </p:nvSpPr>
        <p:spPr bwMode="auto">
          <a:xfrm>
            <a:off x="788988" y="400843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14" name="Text Box 26"/>
          <p:cNvSpPr txBox="1">
            <a:spLocks noChangeArrowheads="1"/>
          </p:cNvSpPr>
          <p:nvPr/>
        </p:nvSpPr>
        <p:spPr bwMode="auto">
          <a:xfrm>
            <a:off x="3544888" y="41195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15" name="Text Box 27"/>
          <p:cNvSpPr txBox="1">
            <a:spLocks noChangeArrowheads="1"/>
          </p:cNvSpPr>
          <p:nvPr/>
        </p:nvSpPr>
        <p:spPr bwMode="auto">
          <a:xfrm>
            <a:off x="1654175" y="4276725"/>
            <a:ext cx="1273175"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Start codon</a:t>
            </a:r>
          </a:p>
        </p:txBody>
      </p:sp>
      <p:sp>
        <p:nvSpPr>
          <p:cNvPr id="754716" name="Text Box 28"/>
          <p:cNvSpPr txBox="1">
            <a:spLocks noChangeArrowheads="1"/>
          </p:cNvSpPr>
          <p:nvPr/>
        </p:nvSpPr>
        <p:spPr bwMode="auto">
          <a:xfrm>
            <a:off x="339725" y="4841875"/>
            <a:ext cx="2047875" cy="2111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 binding site</a:t>
            </a:r>
          </a:p>
        </p:txBody>
      </p:sp>
      <p:sp>
        <p:nvSpPr>
          <p:cNvPr id="754717" name="Line 29"/>
          <p:cNvSpPr>
            <a:spLocks noChangeShapeType="1"/>
          </p:cNvSpPr>
          <p:nvPr/>
        </p:nvSpPr>
        <p:spPr bwMode="auto">
          <a:xfrm flipV="1">
            <a:off x="1263650" y="4222750"/>
            <a:ext cx="279400" cy="603250"/>
          </a:xfrm>
          <a:prstGeom prst="line">
            <a:avLst/>
          </a:prstGeom>
          <a:noFill/>
          <a:ln w="25400">
            <a:solidFill>
              <a:schemeClr val="tx1"/>
            </a:solidFill>
            <a:round/>
            <a:headEnd/>
            <a:tailEnd/>
          </a:ln>
          <a:effectLst/>
        </p:spPr>
        <p:txBody>
          <a:bodyPr wrap="none" anchor="ctr"/>
          <a:lstStyle/>
          <a:p>
            <a:endParaRPr lang="en-US"/>
          </a:p>
        </p:txBody>
      </p:sp>
      <p:sp>
        <p:nvSpPr>
          <p:cNvPr id="754718" name="AutoShape 30"/>
          <p:cNvSpPr>
            <a:spLocks/>
          </p:cNvSpPr>
          <p:nvPr/>
        </p:nvSpPr>
        <p:spPr bwMode="auto">
          <a:xfrm rot="-5400000">
            <a:off x="2241550" y="4083050"/>
            <a:ext cx="95250" cy="374650"/>
          </a:xfrm>
          <a:prstGeom prst="leftBrace">
            <a:avLst>
              <a:gd name="adj1" fmla="val 32778"/>
              <a:gd name="adj2" fmla="val 50000"/>
            </a:avLst>
          </a:prstGeom>
          <a:noFill/>
          <a:ln w="25400">
            <a:solidFill>
              <a:schemeClr val="tx1"/>
            </a:solidFill>
            <a:round/>
            <a:headEnd/>
            <a:tailEnd/>
          </a:ln>
          <a:effectLst/>
        </p:spPr>
        <p:txBody>
          <a:bodyPr wrap="none" anchor="ctr"/>
          <a:lstStyle/>
          <a:p>
            <a:endParaRPr lang="en-US"/>
          </a:p>
        </p:txBody>
      </p:sp>
      <p:sp>
        <p:nvSpPr>
          <p:cNvPr id="754719" name="Text Box 31"/>
          <p:cNvSpPr txBox="1">
            <a:spLocks noChangeArrowheads="1"/>
          </p:cNvSpPr>
          <p:nvPr/>
        </p:nvSpPr>
        <p:spPr bwMode="auto">
          <a:xfrm>
            <a:off x="3394075" y="4518025"/>
            <a:ext cx="1101725"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20" name="Line 32"/>
          <p:cNvSpPr>
            <a:spLocks noChangeShapeType="1"/>
          </p:cNvSpPr>
          <p:nvPr/>
        </p:nvSpPr>
        <p:spPr bwMode="auto">
          <a:xfrm>
            <a:off x="3067050" y="4495800"/>
            <a:ext cx="304800" cy="120650"/>
          </a:xfrm>
          <a:prstGeom prst="line">
            <a:avLst/>
          </a:prstGeom>
          <a:noFill/>
          <a:ln w="25400">
            <a:solidFill>
              <a:schemeClr val="tx1"/>
            </a:solidFill>
            <a:round/>
            <a:headEnd/>
            <a:tailEnd/>
          </a:ln>
          <a:effectLst/>
        </p:spPr>
        <p:txBody>
          <a:bodyPr wrap="none" anchor="ctr"/>
          <a:lstStyle/>
          <a:p>
            <a:endParaRPr lang="en-US"/>
          </a:p>
        </p:txBody>
      </p:sp>
      <p:sp>
        <p:nvSpPr>
          <p:cNvPr id="754721" name="Text Box 33"/>
          <p:cNvSpPr txBox="1">
            <a:spLocks noChangeArrowheads="1"/>
          </p:cNvSpPr>
          <p:nvPr/>
        </p:nvSpPr>
        <p:spPr bwMode="auto">
          <a:xfrm>
            <a:off x="5443538" y="39989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22" name="Text Box 34"/>
          <p:cNvSpPr txBox="1">
            <a:spLocks noChangeArrowheads="1"/>
          </p:cNvSpPr>
          <p:nvPr/>
        </p:nvSpPr>
        <p:spPr bwMode="auto">
          <a:xfrm>
            <a:off x="5572125" y="2117725"/>
            <a:ext cx="619125" cy="217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a:t>
            </a:r>
          </a:p>
        </p:txBody>
      </p:sp>
      <p:sp>
        <p:nvSpPr>
          <p:cNvPr id="754723" name="Text Box 35"/>
          <p:cNvSpPr txBox="1">
            <a:spLocks noChangeArrowheads="1"/>
          </p:cNvSpPr>
          <p:nvPr/>
        </p:nvSpPr>
        <p:spPr bwMode="auto">
          <a:xfrm>
            <a:off x="5426075" y="4829175"/>
            <a:ext cx="326707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Translation initiation complex</a:t>
            </a:r>
          </a:p>
        </p:txBody>
      </p:sp>
      <p:sp>
        <p:nvSpPr>
          <p:cNvPr id="754724" name="Text Box 36"/>
          <p:cNvSpPr txBox="1">
            <a:spLocks noChangeArrowheads="1"/>
          </p:cNvSpPr>
          <p:nvPr/>
        </p:nvSpPr>
        <p:spPr bwMode="auto">
          <a:xfrm>
            <a:off x="8186738" y="41322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25" name="Text Box 37"/>
          <p:cNvSpPr txBox="1">
            <a:spLocks noChangeArrowheads="1"/>
          </p:cNvSpPr>
          <p:nvPr/>
        </p:nvSpPr>
        <p:spPr bwMode="auto">
          <a:xfrm>
            <a:off x="646588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754726" name="Text Box 38"/>
          <p:cNvSpPr txBox="1">
            <a:spLocks noChangeArrowheads="1"/>
          </p:cNvSpPr>
          <p:nvPr/>
        </p:nvSpPr>
        <p:spPr bwMode="auto">
          <a:xfrm>
            <a:off x="725963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4727" name="Text Box 39"/>
          <p:cNvSpPr txBox="1">
            <a:spLocks noChangeArrowheads="1"/>
          </p:cNvSpPr>
          <p:nvPr/>
        </p:nvSpPr>
        <p:spPr bwMode="auto">
          <a:xfrm rot="-1134806">
            <a:off x="6854825" y="2255838"/>
            <a:ext cx="395288" cy="182562"/>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28" name="Line 40"/>
          <p:cNvSpPr>
            <a:spLocks noChangeShapeType="1"/>
          </p:cNvSpPr>
          <p:nvPr/>
        </p:nvSpPr>
        <p:spPr bwMode="auto">
          <a:xfrm>
            <a:off x="5778500" y="2362200"/>
            <a:ext cx="939800" cy="914400"/>
          </a:xfrm>
          <a:prstGeom prst="line">
            <a:avLst/>
          </a:prstGeom>
          <a:noFill/>
          <a:ln w="25400">
            <a:solidFill>
              <a:schemeClr val="tx1"/>
            </a:solidFill>
            <a:round/>
            <a:headEnd/>
            <a:tailEnd/>
          </a:ln>
          <a:effectLst/>
        </p:spPr>
        <p:txBody>
          <a:bodyPr wrap="none" anchor="ctr"/>
          <a:lstStyle/>
          <a:p>
            <a:endParaRPr lang="en-US"/>
          </a:p>
        </p:txBody>
      </p:sp>
      <p:sp>
        <p:nvSpPr>
          <p:cNvPr id="754729" name="Text Box 41"/>
          <p:cNvSpPr txBox="1">
            <a:spLocks noChangeArrowheads="1"/>
          </p:cNvSpPr>
          <p:nvPr/>
        </p:nvSpPr>
        <p:spPr bwMode="auto">
          <a:xfrm>
            <a:off x="7713663" y="1539875"/>
            <a:ext cx="1100137"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30" name="Line 42"/>
          <p:cNvSpPr>
            <a:spLocks noChangeShapeType="1"/>
          </p:cNvSpPr>
          <p:nvPr/>
        </p:nvSpPr>
        <p:spPr bwMode="auto">
          <a:xfrm flipH="1">
            <a:off x="7385050" y="1676400"/>
            <a:ext cx="317500" cy="482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br>
              <a:rPr lang="en-US" dirty="0" smtClean="0"/>
            </a:br>
            <a:r>
              <a:rPr lang="en-US" dirty="0" smtClean="0"/>
              <a:t/>
            </a:r>
            <a:br>
              <a:rPr lang="en-US" dirty="0" smtClean="0"/>
            </a:br>
            <a:r>
              <a:rPr lang="en-US" dirty="0" smtClean="0">
                <a:solidFill>
                  <a:schemeClr val="tx1"/>
                </a:solidFill>
              </a:rPr>
              <a:t>Translation step – converting nucleotide language into protein/amino acid language</a:t>
            </a:r>
            <a:endParaRPr lang="en-US" dirty="0">
              <a:solidFill>
                <a:schemeClr val="tx1"/>
              </a:solidFill>
            </a:endParaRPr>
          </a:p>
        </p:txBody>
      </p:sp>
      <p:sp>
        <p:nvSpPr>
          <p:cNvPr id="3" name="Content Placeholder 2"/>
          <p:cNvSpPr>
            <a:spLocks noGrp="1"/>
          </p:cNvSpPr>
          <p:nvPr>
            <p:ph idx="1"/>
          </p:nvPr>
        </p:nvSpPr>
        <p:spPr>
          <a:xfrm>
            <a:off x="460375" y="2362200"/>
            <a:ext cx="8228013" cy="3949700"/>
          </a:xfrm>
        </p:spPr>
        <p:txBody>
          <a:bodyPr/>
          <a:lstStyle/>
          <a:p>
            <a:r>
              <a:rPr lang="en-US" dirty="0" smtClean="0"/>
              <a:t>7. Eventually the small subunit will slide underneath a codon known as the start codon (AUG). This codon says begin making the polypeptide (</a:t>
            </a:r>
            <a:r>
              <a:rPr lang="en-US" dirty="0" smtClean="0">
                <a:solidFill>
                  <a:srgbClr val="C00000"/>
                </a:solidFill>
              </a:rPr>
              <a:t>translation</a:t>
            </a:r>
            <a:r>
              <a:rPr lang="en-US" dirty="0" smtClean="0"/>
              <a:t>).  It codes for the amino acid Methionine.  Thus methionine is placed at the beginning of every polypeptide – but it is removed later if the particular polypeptide does not desire methionine as the first amino acid.</a:t>
            </a:r>
          </a:p>
          <a:p>
            <a:endParaRPr lang="en-US" dirty="0" smtClean="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lstStyle/>
          <a:p>
            <a:r>
              <a:rPr lang="en-US"/>
              <a:t>Translation</a:t>
            </a:r>
          </a:p>
        </p:txBody>
      </p:sp>
      <p:sp>
        <p:nvSpPr>
          <p:cNvPr id="57349" name="Rectangle 5"/>
          <p:cNvSpPr>
            <a:spLocks noGrp="1" noChangeArrowheads="1"/>
          </p:cNvSpPr>
          <p:nvPr>
            <p:ph type="body" idx="1"/>
          </p:nvPr>
        </p:nvSpPr>
        <p:spPr/>
        <p:txBody>
          <a:bodyPr/>
          <a:lstStyle/>
          <a:p>
            <a:r>
              <a:rPr lang="en-US" sz="2600"/>
              <a:t>mRNA attaches to a small ribosomal subunit that moves along the mRNA to the start codon</a:t>
            </a:r>
          </a:p>
          <a:p>
            <a:r>
              <a:rPr lang="en-US" sz="2600"/>
              <a:t>Large ribosomal unit attaches, forming a functional ribosome</a:t>
            </a:r>
          </a:p>
          <a:p>
            <a:r>
              <a:rPr lang="en-US" sz="2600"/>
              <a:t>Anticodon of a tRNA binds to its complementary codon and adds its amino acid to the forming protein chain</a:t>
            </a:r>
          </a:p>
          <a:p>
            <a:r>
              <a:rPr lang="en-US" sz="2600"/>
              <a:t>New amino acids are added by other tRNAs as ribosome moves along rRNA, until stop codon is reached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695" name="Picture 7" descr="17_17TranslationInitiat-U"/>
          <p:cNvPicPr>
            <a:picLocks noChangeAspect="1" noChangeArrowheads="1"/>
          </p:cNvPicPr>
          <p:nvPr/>
        </p:nvPicPr>
        <p:blipFill>
          <a:blip r:embed="rId3" cstate="print"/>
          <a:srcRect/>
          <a:stretch>
            <a:fillRect/>
          </a:stretch>
        </p:blipFill>
        <p:spPr bwMode="auto">
          <a:xfrm>
            <a:off x="301625" y="1519238"/>
            <a:ext cx="8555038" cy="3895725"/>
          </a:xfrm>
          <a:prstGeom prst="rect">
            <a:avLst/>
          </a:prstGeom>
          <a:noFill/>
        </p:spPr>
      </p:pic>
      <p:sp>
        <p:nvSpPr>
          <p:cNvPr id="75469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17-17</a:t>
            </a:r>
          </a:p>
        </p:txBody>
      </p:sp>
      <p:sp>
        <p:nvSpPr>
          <p:cNvPr id="754697" name="Text Box 9"/>
          <p:cNvSpPr txBox="1">
            <a:spLocks noChangeArrowheads="1"/>
          </p:cNvSpPr>
          <p:nvPr/>
        </p:nvSpPr>
        <p:spPr bwMode="auto">
          <a:xfrm>
            <a:off x="2843213" y="2003425"/>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8" name="Text Box 10"/>
          <p:cNvSpPr txBox="1">
            <a:spLocks noChangeArrowheads="1"/>
          </p:cNvSpPr>
          <p:nvPr/>
        </p:nvSpPr>
        <p:spPr bwMode="auto">
          <a:xfrm>
            <a:off x="3703638" y="22907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9" name="Text Box 11"/>
          <p:cNvSpPr txBox="1">
            <a:spLocks noChangeArrowheads="1"/>
          </p:cNvSpPr>
          <p:nvPr/>
        </p:nvSpPr>
        <p:spPr bwMode="auto">
          <a:xfrm>
            <a:off x="2859088" y="228758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0" name="Text Box 12"/>
          <p:cNvSpPr txBox="1">
            <a:spLocks noChangeArrowheads="1"/>
          </p:cNvSpPr>
          <p:nvPr/>
        </p:nvSpPr>
        <p:spPr bwMode="auto">
          <a:xfrm>
            <a:off x="3697288" y="20113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1" name="Text Box 13"/>
          <p:cNvSpPr txBox="1">
            <a:spLocks noChangeArrowheads="1"/>
          </p:cNvSpPr>
          <p:nvPr/>
        </p:nvSpPr>
        <p:spPr bwMode="auto">
          <a:xfrm>
            <a:off x="3051175" y="200660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2" name="Text Box 14"/>
          <p:cNvSpPr txBox="1">
            <a:spLocks noChangeArrowheads="1"/>
          </p:cNvSpPr>
          <p:nvPr/>
        </p:nvSpPr>
        <p:spPr bwMode="auto">
          <a:xfrm>
            <a:off x="3275013" y="23733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3" name="Text Box 15"/>
          <p:cNvSpPr txBox="1">
            <a:spLocks noChangeArrowheads="1"/>
          </p:cNvSpPr>
          <p:nvPr/>
        </p:nvSpPr>
        <p:spPr bwMode="auto">
          <a:xfrm>
            <a:off x="3282950" y="2090738"/>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4" name="Text Box 16"/>
          <p:cNvSpPr txBox="1">
            <a:spLocks noChangeArrowheads="1"/>
          </p:cNvSpPr>
          <p:nvPr/>
        </p:nvSpPr>
        <p:spPr bwMode="auto">
          <a:xfrm>
            <a:off x="3057525" y="2314575"/>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5" name="Text Box 17"/>
          <p:cNvSpPr txBox="1">
            <a:spLocks noChangeArrowheads="1"/>
          </p:cNvSpPr>
          <p:nvPr/>
        </p:nvSpPr>
        <p:spPr bwMode="auto">
          <a:xfrm>
            <a:off x="3508375" y="203835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a:t>
            </a:r>
          </a:p>
        </p:txBody>
      </p:sp>
      <p:sp>
        <p:nvSpPr>
          <p:cNvPr id="754706" name="Text Box 18"/>
          <p:cNvSpPr txBox="1">
            <a:spLocks noChangeArrowheads="1"/>
          </p:cNvSpPr>
          <p:nvPr/>
        </p:nvSpPr>
        <p:spPr bwMode="auto">
          <a:xfrm>
            <a:off x="3502025" y="23352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G</a:t>
            </a:r>
          </a:p>
        </p:txBody>
      </p:sp>
      <p:sp>
        <p:nvSpPr>
          <p:cNvPr id="754707" name="Text Box 19"/>
          <p:cNvSpPr txBox="1">
            <a:spLocks noChangeArrowheads="1"/>
          </p:cNvSpPr>
          <p:nvPr/>
        </p:nvSpPr>
        <p:spPr bwMode="auto">
          <a:xfrm rot="-1134806">
            <a:off x="2236788" y="2270125"/>
            <a:ext cx="395287" cy="182563"/>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08" name="Text Box 20"/>
          <p:cNvSpPr txBox="1">
            <a:spLocks noChangeArrowheads="1"/>
          </p:cNvSpPr>
          <p:nvPr/>
        </p:nvSpPr>
        <p:spPr bwMode="auto">
          <a:xfrm>
            <a:off x="4048125" y="3203575"/>
            <a:ext cx="454025"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GTP</a:t>
            </a:r>
          </a:p>
        </p:txBody>
      </p:sp>
      <p:sp>
        <p:nvSpPr>
          <p:cNvPr id="754709" name="Text Box 21"/>
          <p:cNvSpPr txBox="1">
            <a:spLocks noChangeArrowheads="1"/>
          </p:cNvSpPr>
          <p:nvPr/>
        </p:nvSpPr>
        <p:spPr bwMode="auto">
          <a:xfrm>
            <a:off x="4716463" y="3197225"/>
            <a:ext cx="484187"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GDP</a:t>
            </a:r>
          </a:p>
        </p:txBody>
      </p:sp>
      <p:sp>
        <p:nvSpPr>
          <p:cNvPr id="754710" name="Text Box 22"/>
          <p:cNvSpPr txBox="1">
            <a:spLocks noChangeArrowheads="1"/>
          </p:cNvSpPr>
          <p:nvPr/>
        </p:nvSpPr>
        <p:spPr bwMode="auto">
          <a:xfrm>
            <a:off x="695325" y="3032125"/>
            <a:ext cx="828675" cy="471488"/>
          </a:xfrm>
          <a:prstGeom prst="rect">
            <a:avLst/>
          </a:prstGeom>
          <a:noFill/>
          <a:ln w="9525">
            <a:noFill/>
            <a:miter lim="800000"/>
            <a:headEnd/>
            <a:tailEnd/>
          </a:ln>
          <a:effectLst/>
        </p:spPr>
        <p:txBody>
          <a:bodyPr wrap="none" lIns="0" tIns="0" rIns="0" bIns="0"/>
          <a:lstStyle/>
          <a:p>
            <a:pPr algn="r">
              <a:lnSpc>
                <a:spcPct val="90000"/>
              </a:lnSpc>
            </a:pPr>
            <a:r>
              <a:rPr kumimoji="0" lang="en-US" sz="1800" b="1">
                <a:ea typeface="ヒラギノ角ゴ Pro W3" pitchFamily="48" charset="-128"/>
              </a:rPr>
              <a:t>Initiator</a:t>
            </a:r>
          </a:p>
          <a:p>
            <a:pPr algn="r">
              <a:lnSpc>
                <a:spcPct val="90000"/>
              </a:lnSpc>
            </a:pPr>
            <a:r>
              <a:rPr kumimoji="0" lang="en-US" sz="1800" b="1">
                <a:ea typeface="ヒラギノ角ゴ Pro W3" pitchFamily="48" charset="-128"/>
              </a:rPr>
              <a:t>tRNA</a:t>
            </a:r>
          </a:p>
        </p:txBody>
      </p:sp>
      <p:sp>
        <p:nvSpPr>
          <p:cNvPr id="754711" name="Line 23"/>
          <p:cNvSpPr>
            <a:spLocks noChangeShapeType="1"/>
          </p:cNvSpPr>
          <p:nvPr/>
        </p:nvSpPr>
        <p:spPr bwMode="auto">
          <a:xfrm>
            <a:off x="1543050" y="3289300"/>
            <a:ext cx="787400" cy="0"/>
          </a:xfrm>
          <a:prstGeom prst="line">
            <a:avLst/>
          </a:prstGeom>
          <a:noFill/>
          <a:ln w="25400">
            <a:solidFill>
              <a:schemeClr val="tx1"/>
            </a:solidFill>
            <a:round/>
            <a:headEnd/>
            <a:tailEnd/>
          </a:ln>
          <a:effectLst/>
        </p:spPr>
        <p:txBody>
          <a:bodyPr wrap="none" anchor="ctr"/>
          <a:lstStyle/>
          <a:p>
            <a:endParaRPr lang="en-US"/>
          </a:p>
        </p:txBody>
      </p:sp>
      <p:sp>
        <p:nvSpPr>
          <p:cNvPr id="754712" name="Text Box 24"/>
          <p:cNvSpPr txBox="1">
            <a:spLocks noChangeArrowheads="1"/>
          </p:cNvSpPr>
          <p:nvPr/>
        </p:nvSpPr>
        <p:spPr bwMode="auto">
          <a:xfrm>
            <a:off x="892175" y="3679825"/>
            <a:ext cx="7143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4713" name="Text Box 25"/>
          <p:cNvSpPr txBox="1">
            <a:spLocks noChangeArrowheads="1"/>
          </p:cNvSpPr>
          <p:nvPr/>
        </p:nvSpPr>
        <p:spPr bwMode="auto">
          <a:xfrm>
            <a:off x="788988" y="400843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14" name="Text Box 26"/>
          <p:cNvSpPr txBox="1">
            <a:spLocks noChangeArrowheads="1"/>
          </p:cNvSpPr>
          <p:nvPr/>
        </p:nvSpPr>
        <p:spPr bwMode="auto">
          <a:xfrm>
            <a:off x="3544888" y="41195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15" name="Text Box 27"/>
          <p:cNvSpPr txBox="1">
            <a:spLocks noChangeArrowheads="1"/>
          </p:cNvSpPr>
          <p:nvPr/>
        </p:nvSpPr>
        <p:spPr bwMode="auto">
          <a:xfrm>
            <a:off x="1654175" y="4276725"/>
            <a:ext cx="1273175"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Start codon</a:t>
            </a:r>
          </a:p>
        </p:txBody>
      </p:sp>
      <p:sp>
        <p:nvSpPr>
          <p:cNvPr id="754716" name="Text Box 28"/>
          <p:cNvSpPr txBox="1">
            <a:spLocks noChangeArrowheads="1"/>
          </p:cNvSpPr>
          <p:nvPr/>
        </p:nvSpPr>
        <p:spPr bwMode="auto">
          <a:xfrm>
            <a:off x="339725" y="4841875"/>
            <a:ext cx="2047875" cy="2111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 binding site</a:t>
            </a:r>
          </a:p>
        </p:txBody>
      </p:sp>
      <p:sp>
        <p:nvSpPr>
          <p:cNvPr id="754717" name="Line 29"/>
          <p:cNvSpPr>
            <a:spLocks noChangeShapeType="1"/>
          </p:cNvSpPr>
          <p:nvPr/>
        </p:nvSpPr>
        <p:spPr bwMode="auto">
          <a:xfrm flipV="1">
            <a:off x="1263650" y="4222750"/>
            <a:ext cx="279400" cy="603250"/>
          </a:xfrm>
          <a:prstGeom prst="line">
            <a:avLst/>
          </a:prstGeom>
          <a:noFill/>
          <a:ln w="25400">
            <a:solidFill>
              <a:schemeClr val="tx1"/>
            </a:solidFill>
            <a:round/>
            <a:headEnd/>
            <a:tailEnd/>
          </a:ln>
          <a:effectLst/>
        </p:spPr>
        <p:txBody>
          <a:bodyPr wrap="none" anchor="ctr"/>
          <a:lstStyle/>
          <a:p>
            <a:endParaRPr lang="en-US"/>
          </a:p>
        </p:txBody>
      </p:sp>
      <p:sp>
        <p:nvSpPr>
          <p:cNvPr id="754718" name="AutoShape 30"/>
          <p:cNvSpPr>
            <a:spLocks/>
          </p:cNvSpPr>
          <p:nvPr/>
        </p:nvSpPr>
        <p:spPr bwMode="auto">
          <a:xfrm rot="-5400000">
            <a:off x="2241550" y="4083050"/>
            <a:ext cx="95250" cy="374650"/>
          </a:xfrm>
          <a:prstGeom prst="leftBrace">
            <a:avLst>
              <a:gd name="adj1" fmla="val 32778"/>
              <a:gd name="adj2" fmla="val 50000"/>
            </a:avLst>
          </a:prstGeom>
          <a:noFill/>
          <a:ln w="25400">
            <a:solidFill>
              <a:schemeClr val="tx1"/>
            </a:solidFill>
            <a:round/>
            <a:headEnd/>
            <a:tailEnd/>
          </a:ln>
          <a:effectLst/>
        </p:spPr>
        <p:txBody>
          <a:bodyPr wrap="none" anchor="ctr"/>
          <a:lstStyle/>
          <a:p>
            <a:endParaRPr lang="en-US"/>
          </a:p>
        </p:txBody>
      </p:sp>
      <p:sp>
        <p:nvSpPr>
          <p:cNvPr id="754719" name="Text Box 31"/>
          <p:cNvSpPr txBox="1">
            <a:spLocks noChangeArrowheads="1"/>
          </p:cNvSpPr>
          <p:nvPr/>
        </p:nvSpPr>
        <p:spPr bwMode="auto">
          <a:xfrm>
            <a:off x="3394075" y="4518025"/>
            <a:ext cx="1101725"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20" name="Line 32"/>
          <p:cNvSpPr>
            <a:spLocks noChangeShapeType="1"/>
          </p:cNvSpPr>
          <p:nvPr/>
        </p:nvSpPr>
        <p:spPr bwMode="auto">
          <a:xfrm>
            <a:off x="3067050" y="4495800"/>
            <a:ext cx="304800" cy="120650"/>
          </a:xfrm>
          <a:prstGeom prst="line">
            <a:avLst/>
          </a:prstGeom>
          <a:noFill/>
          <a:ln w="25400">
            <a:solidFill>
              <a:schemeClr val="tx1"/>
            </a:solidFill>
            <a:round/>
            <a:headEnd/>
            <a:tailEnd/>
          </a:ln>
          <a:effectLst/>
        </p:spPr>
        <p:txBody>
          <a:bodyPr wrap="none" anchor="ctr"/>
          <a:lstStyle/>
          <a:p>
            <a:endParaRPr lang="en-US"/>
          </a:p>
        </p:txBody>
      </p:sp>
      <p:sp>
        <p:nvSpPr>
          <p:cNvPr id="754721" name="Text Box 33"/>
          <p:cNvSpPr txBox="1">
            <a:spLocks noChangeArrowheads="1"/>
          </p:cNvSpPr>
          <p:nvPr/>
        </p:nvSpPr>
        <p:spPr bwMode="auto">
          <a:xfrm>
            <a:off x="5443538" y="39989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22" name="Text Box 34"/>
          <p:cNvSpPr txBox="1">
            <a:spLocks noChangeArrowheads="1"/>
          </p:cNvSpPr>
          <p:nvPr/>
        </p:nvSpPr>
        <p:spPr bwMode="auto">
          <a:xfrm>
            <a:off x="5572125" y="2117725"/>
            <a:ext cx="619125" cy="217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a:t>
            </a:r>
          </a:p>
        </p:txBody>
      </p:sp>
      <p:sp>
        <p:nvSpPr>
          <p:cNvPr id="754723" name="Text Box 35"/>
          <p:cNvSpPr txBox="1">
            <a:spLocks noChangeArrowheads="1"/>
          </p:cNvSpPr>
          <p:nvPr/>
        </p:nvSpPr>
        <p:spPr bwMode="auto">
          <a:xfrm>
            <a:off x="5426075" y="4829175"/>
            <a:ext cx="326707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Translation initiation complex</a:t>
            </a:r>
          </a:p>
        </p:txBody>
      </p:sp>
      <p:sp>
        <p:nvSpPr>
          <p:cNvPr id="754724" name="Text Box 36"/>
          <p:cNvSpPr txBox="1">
            <a:spLocks noChangeArrowheads="1"/>
          </p:cNvSpPr>
          <p:nvPr/>
        </p:nvSpPr>
        <p:spPr bwMode="auto">
          <a:xfrm>
            <a:off x="8186738" y="41322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25" name="Text Box 37"/>
          <p:cNvSpPr txBox="1">
            <a:spLocks noChangeArrowheads="1"/>
          </p:cNvSpPr>
          <p:nvPr/>
        </p:nvSpPr>
        <p:spPr bwMode="auto">
          <a:xfrm>
            <a:off x="646588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754726" name="Text Box 38"/>
          <p:cNvSpPr txBox="1">
            <a:spLocks noChangeArrowheads="1"/>
          </p:cNvSpPr>
          <p:nvPr/>
        </p:nvSpPr>
        <p:spPr bwMode="auto">
          <a:xfrm>
            <a:off x="725963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4727" name="Text Box 39"/>
          <p:cNvSpPr txBox="1">
            <a:spLocks noChangeArrowheads="1"/>
          </p:cNvSpPr>
          <p:nvPr/>
        </p:nvSpPr>
        <p:spPr bwMode="auto">
          <a:xfrm rot="-1134806">
            <a:off x="6854825" y="2255838"/>
            <a:ext cx="395288" cy="182562"/>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28" name="Line 40"/>
          <p:cNvSpPr>
            <a:spLocks noChangeShapeType="1"/>
          </p:cNvSpPr>
          <p:nvPr/>
        </p:nvSpPr>
        <p:spPr bwMode="auto">
          <a:xfrm>
            <a:off x="5778500" y="2362200"/>
            <a:ext cx="939800" cy="914400"/>
          </a:xfrm>
          <a:prstGeom prst="line">
            <a:avLst/>
          </a:prstGeom>
          <a:noFill/>
          <a:ln w="25400">
            <a:solidFill>
              <a:schemeClr val="tx1"/>
            </a:solidFill>
            <a:round/>
            <a:headEnd/>
            <a:tailEnd/>
          </a:ln>
          <a:effectLst/>
        </p:spPr>
        <p:txBody>
          <a:bodyPr wrap="none" anchor="ctr"/>
          <a:lstStyle/>
          <a:p>
            <a:endParaRPr lang="en-US"/>
          </a:p>
        </p:txBody>
      </p:sp>
      <p:sp>
        <p:nvSpPr>
          <p:cNvPr id="754729" name="Text Box 41"/>
          <p:cNvSpPr txBox="1">
            <a:spLocks noChangeArrowheads="1"/>
          </p:cNvSpPr>
          <p:nvPr/>
        </p:nvSpPr>
        <p:spPr bwMode="auto">
          <a:xfrm>
            <a:off x="7713663" y="1539875"/>
            <a:ext cx="1100137"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30" name="Line 42"/>
          <p:cNvSpPr>
            <a:spLocks noChangeShapeType="1"/>
          </p:cNvSpPr>
          <p:nvPr/>
        </p:nvSpPr>
        <p:spPr bwMode="auto">
          <a:xfrm flipH="1">
            <a:off x="7385050" y="1676400"/>
            <a:ext cx="317500" cy="482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Methionine Placement</a:t>
            </a:r>
            <a:endParaRPr lang="en-US" dirty="0"/>
          </a:p>
        </p:txBody>
      </p:sp>
      <p:sp>
        <p:nvSpPr>
          <p:cNvPr id="3" name="Content Placeholder 2"/>
          <p:cNvSpPr>
            <a:spLocks noGrp="1"/>
          </p:cNvSpPr>
          <p:nvPr>
            <p:ph idx="1"/>
          </p:nvPr>
        </p:nvSpPr>
        <p:spPr>
          <a:xfrm>
            <a:off x="0" y="838200"/>
            <a:ext cx="8915399" cy="5791199"/>
          </a:xfrm>
        </p:spPr>
        <p:txBody>
          <a:bodyPr/>
          <a:lstStyle/>
          <a:p>
            <a:r>
              <a:rPr lang="en-US" dirty="0" smtClean="0"/>
              <a:t>The job of bringing amino acids (like methionine) to the mRNA and ribosome is the responsibility of tRNA – known as transfer RNA.  It is called that because it transfers amino acids to the construction site (mRNA and ribosome). </a:t>
            </a:r>
          </a:p>
          <a:p>
            <a:r>
              <a:rPr lang="en-US" dirty="0" smtClean="0"/>
              <a:t>Molecules </a:t>
            </a:r>
            <a:r>
              <a:rPr lang="en-US" dirty="0"/>
              <a:t>of tRNA are not identical:</a:t>
            </a:r>
          </a:p>
          <a:p>
            <a:pPr lvl="1"/>
            <a:r>
              <a:rPr lang="en-US" dirty="0" smtClean="0"/>
              <a:t>Each carries a specific amino acid on one end (20 different naturally occurring amino acids)</a:t>
            </a:r>
          </a:p>
          <a:p>
            <a:pPr lvl="1"/>
            <a:r>
              <a:rPr lang="en-US" dirty="0" smtClean="0"/>
              <a:t>Each has an </a:t>
            </a:r>
            <a:r>
              <a:rPr lang="en-US" b="1" dirty="0" smtClean="0"/>
              <a:t>anticodon </a:t>
            </a:r>
            <a:r>
              <a:rPr lang="en-US" dirty="0" smtClean="0"/>
              <a:t>on the other end; the anticodon base-pairs with a complementary codon on mRNA</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695" name="Picture 7" descr="17_17TranslationInitiat-U"/>
          <p:cNvPicPr>
            <a:picLocks noChangeAspect="1" noChangeArrowheads="1"/>
          </p:cNvPicPr>
          <p:nvPr/>
        </p:nvPicPr>
        <p:blipFill>
          <a:blip r:embed="rId3" cstate="print"/>
          <a:srcRect/>
          <a:stretch>
            <a:fillRect/>
          </a:stretch>
        </p:blipFill>
        <p:spPr bwMode="auto">
          <a:xfrm>
            <a:off x="301625" y="1519238"/>
            <a:ext cx="8555038" cy="3895725"/>
          </a:xfrm>
          <a:prstGeom prst="rect">
            <a:avLst/>
          </a:prstGeom>
          <a:noFill/>
        </p:spPr>
      </p:pic>
      <p:sp>
        <p:nvSpPr>
          <p:cNvPr id="75469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17-17</a:t>
            </a:r>
          </a:p>
        </p:txBody>
      </p:sp>
      <p:sp>
        <p:nvSpPr>
          <p:cNvPr id="754697" name="Text Box 9"/>
          <p:cNvSpPr txBox="1">
            <a:spLocks noChangeArrowheads="1"/>
          </p:cNvSpPr>
          <p:nvPr/>
        </p:nvSpPr>
        <p:spPr bwMode="auto">
          <a:xfrm>
            <a:off x="2843213" y="2003425"/>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8" name="Text Box 10"/>
          <p:cNvSpPr txBox="1">
            <a:spLocks noChangeArrowheads="1"/>
          </p:cNvSpPr>
          <p:nvPr/>
        </p:nvSpPr>
        <p:spPr bwMode="auto">
          <a:xfrm>
            <a:off x="3703638" y="22907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9" name="Text Box 11"/>
          <p:cNvSpPr txBox="1">
            <a:spLocks noChangeArrowheads="1"/>
          </p:cNvSpPr>
          <p:nvPr/>
        </p:nvSpPr>
        <p:spPr bwMode="auto">
          <a:xfrm>
            <a:off x="2859088" y="228758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0" name="Text Box 12"/>
          <p:cNvSpPr txBox="1">
            <a:spLocks noChangeArrowheads="1"/>
          </p:cNvSpPr>
          <p:nvPr/>
        </p:nvSpPr>
        <p:spPr bwMode="auto">
          <a:xfrm>
            <a:off x="3697288" y="20113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1" name="Text Box 13"/>
          <p:cNvSpPr txBox="1">
            <a:spLocks noChangeArrowheads="1"/>
          </p:cNvSpPr>
          <p:nvPr/>
        </p:nvSpPr>
        <p:spPr bwMode="auto">
          <a:xfrm>
            <a:off x="3051175" y="200660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2" name="Text Box 14"/>
          <p:cNvSpPr txBox="1">
            <a:spLocks noChangeArrowheads="1"/>
          </p:cNvSpPr>
          <p:nvPr/>
        </p:nvSpPr>
        <p:spPr bwMode="auto">
          <a:xfrm>
            <a:off x="3275013" y="23733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3" name="Text Box 15"/>
          <p:cNvSpPr txBox="1">
            <a:spLocks noChangeArrowheads="1"/>
          </p:cNvSpPr>
          <p:nvPr/>
        </p:nvSpPr>
        <p:spPr bwMode="auto">
          <a:xfrm>
            <a:off x="3282950" y="2090738"/>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4" name="Text Box 16"/>
          <p:cNvSpPr txBox="1">
            <a:spLocks noChangeArrowheads="1"/>
          </p:cNvSpPr>
          <p:nvPr/>
        </p:nvSpPr>
        <p:spPr bwMode="auto">
          <a:xfrm>
            <a:off x="3057525" y="2314575"/>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5" name="Text Box 17"/>
          <p:cNvSpPr txBox="1">
            <a:spLocks noChangeArrowheads="1"/>
          </p:cNvSpPr>
          <p:nvPr/>
        </p:nvSpPr>
        <p:spPr bwMode="auto">
          <a:xfrm>
            <a:off x="3508375" y="203835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a:t>
            </a:r>
          </a:p>
        </p:txBody>
      </p:sp>
      <p:sp>
        <p:nvSpPr>
          <p:cNvPr id="754706" name="Text Box 18"/>
          <p:cNvSpPr txBox="1">
            <a:spLocks noChangeArrowheads="1"/>
          </p:cNvSpPr>
          <p:nvPr/>
        </p:nvSpPr>
        <p:spPr bwMode="auto">
          <a:xfrm>
            <a:off x="3502025" y="23352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G</a:t>
            </a:r>
          </a:p>
        </p:txBody>
      </p:sp>
      <p:sp>
        <p:nvSpPr>
          <p:cNvPr id="754707" name="Text Box 19"/>
          <p:cNvSpPr txBox="1">
            <a:spLocks noChangeArrowheads="1"/>
          </p:cNvSpPr>
          <p:nvPr/>
        </p:nvSpPr>
        <p:spPr bwMode="auto">
          <a:xfrm rot="-1134806">
            <a:off x="2236788" y="2270125"/>
            <a:ext cx="395287" cy="182563"/>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08" name="Text Box 20"/>
          <p:cNvSpPr txBox="1">
            <a:spLocks noChangeArrowheads="1"/>
          </p:cNvSpPr>
          <p:nvPr/>
        </p:nvSpPr>
        <p:spPr bwMode="auto">
          <a:xfrm>
            <a:off x="4048125" y="3203575"/>
            <a:ext cx="454025"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GTP</a:t>
            </a:r>
          </a:p>
        </p:txBody>
      </p:sp>
      <p:sp>
        <p:nvSpPr>
          <p:cNvPr id="754709" name="Text Box 21"/>
          <p:cNvSpPr txBox="1">
            <a:spLocks noChangeArrowheads="1"/>
          </p:cNvSpPr>
          <p:nvPr/>
        </p:nvSpPr>
        <p:spPr bwMode="auto">
          <a:xfrm>
            <a:off x="4716463" y="3197225"/>
            <a:ext cx="484187"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GDP</a:t>
            </a:r>
          </a:p>
        </p:txBody>
      </p:sp>
      <p:sp>
        <p:nvSpPr>
          <p:cNvPr id="754710" name="Text Box 22"/>
          <p:cNvSpPr txBox="1">
            <a:spLocks noChangeArrowheads="1"/>
          </p:cNvSpPr>
          <p:nvPr/>
        </p:nvSpPr>
        <p:spPr bwMode="auto">
          <a:xfrm>
            <a:off x="695325" y="3032125"/>
            <a:ext cx="828675" cy="471488"/>
          </a:xfrm>
          <a:prstGeom prst="rect">
            <a:avLst/>
          </a:prstGeom>
          <a:noFill/>
          <a:ln w="9525">
            <a:noFill/>
            <a:miter lim="800000"/>
            <a:headEnd/>
            <a:tailEnd/>
          </a:ln>
          <a:effectLst/>
        </p:spPr>
        <p:txBody>
          <a:bodyPr wrap="none" lIns="0" tIns="0" rIns="0" bIns="0"/>
          <a:lstStyle/>
          <a:p>
            <a:pPr algn="r">
              <a:lnSpc>
                <a:spcPct val="90000"/>
              </a:lnSpc>
            </a:pPr>
            <a:r>
              <a:rPr kumimoji="0" lang="en-US" sz="1800" b="1">
                <a:ea typeface="ヒラギノ角ゴ Pro W3" pitchFamily="48" charset="-128"/>
              </a:rPr>
              <a:t>Initiator</a:t>
            </a:r>
          </a:p>
          <a:p>
            <a:pPr algn="r">
              <a:lnSpc>
                <a:spcPct val="90000"/>
              </a:lnSpc>
            </a:pPr>
            <a:r>
              <a:rPr kumimoji="0" lang="en-US" sz="1800" b="1">
                <a:ea typeface="ヒラギノ角ゴ Pro W3" pitchFamily="48" charset="-128"/>
              </a:rPr>
              <a:t>tRNA</a:t>
            </a:r>
          </a:p>
        </p:txBody>
      </p:sp>
      <p:sp>
        <p:nvSpPr>
          <p:cNvPr id="754711" name="Line 23"/>
          <p:cNvSpPr>
            <a:spLocks noChangeShapeType="1"/>
          </p:cNvSpPr>
          <p:nvPr/>
        </p:nvSpPr>
        <p:spPr bwMode="auto">
          <a:xfrm>
            <a:off x="1543050" y="3289300"/>
            <a:ext cx="787400" cy="0"/>
          </a:xfrm>
          <a:prstGeom prst="line">
            <a:avLst/>
          </a:prstGeom>
          <a:noFill/>
          <a:ln w="25400">
            <a:solidFill>
              <a:schemeClr val="tx1"/>
            </a:solidFill>
            <a:round/>
            <a:headEnd/>
            <a:tailEnd/>
          </a:ln>
          <a:effectLst/>
        </p:spPr>
        <p:txBody>
          <a:bodyPr wrap="none" anchor="ctr"/>
          <a:lstStyle/>
          <a:p>
            <a:endParaRPr lang="en-US"/>
          </a:p>
        </p:txBody>
      </p:sp>
      <p:sp>
        <p:nvSpPr>
          <p:cNvPr id="754712" name="Text Box 24"/>
          <p:cNvSpPr txBox="1">
            <a:spLocks noChangeArrowheads="1"/>
          </p:cNvSpPr>
          <p:nvPr/>
        </p:nvSpPr>
        <p:spPr bwMode="auto">
          <a:xfrm>
            <a:off x="892175" y="3679825"/>
            <a:ext cx="7143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4713" name="Text Box 25"/>
          <p:cNvSpPr txBox="1">
            <a:spLocks noChangeArrowheads="1"/>
          </p:cNvSpPr>
          <p:nvPr/>
        </p:nvSpPr>
        <p:spPr bwMode="auto">
          <a:xfrm>
            <a:off x="788988" y="400843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14" name="Text Box 26"/>
          <p:cNvSpPr txBox="1">
            <a:spLocks noChangeArrowheads="1"/>
          </p:cNvSpPr>
          <p:nvPr/>
        </p:nvSpPr>
        <p:spPr bwMode="auto">
          <a:xfrm>
            <a:off x="3544888" y="41195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15" name="Text Box 27"/>
          <p:cNvSpPr txBox="1">
            <a:spLocks noChangeArrowheads="1"/>
          </p:cNvSpPr>
          <p:nvPr/>
        </p:nvSpPr>
        <p:spPr bwMode="auto">
          <a:xfrm>
            <a:off x="1654175" y="4276725"/>
            <a:ext cx="1273175"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Start codon</a:t>
            </a:r>
          </a:p>
        </p:txBody>
      </p:sp>
      <p:sp>
        <p:nvSpPr>
          <p:cNvPr id="754716" name="Text Box 28"/>
          <p:cNvSpPr txBox="1">
            <a:spLocks noChangeArrowheads="1"/>
          </p:cNvSpPr>
          <p:nvPr/>
        </p:nvSpPr>
        <p:spPr bwMode="auto">
          <a:xfrm>
            <a:off x="339725" y="4841875"/>
            <a:ext cx="2047875" cy="2111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 binding site</a:t>
            </a:r>
          </a:p>
        </p:txBody>
      </p:sp>
      <p:sp>
        <p:nvSpPr>
          <p:cNvPr id="754717" name="Line 29"/>
          <p:cNvSpPr>
            <a:spLocks noChangeShapeType="1"/>
          </p:cNvSpPr>
          <p:nvPr/>
        </p:nvSpPr>
        <p:spPr bwMode="auto">
          <a:xfrm flipV="1">
            <a:off x="1263650" y="4222750"/>
            <a:ext cx="279400" cy="603250"/>
          </a:xfrm>
          <a:prstGeom prst="line">
            <a:avLst/>
          </a:prstGeom>
          <a:noFill/>
          <a:ln w="25400">
            <a:solidFill>
              <a:schemeClr val="tx1"/>
            </a:solidFill>
            <a:round/>
            <a:headEnd/>
            <a:tailEnd/>
          </a:ln>
          <a:effectLst/>
        </p:spPr>
        <p:txBody>
          <a:bodyPr wrap="none" anchor="ctr"/>
          <a:lstStyle/>
          <a:p>
            <a:endParaRPr lang="en-US"/>
          </a:p>
        </p:txBody>
      </p:sp>
      <p:sp>
        <p:nvSpPr>
          <p:cNvPr id="754718" name="AutoShape 30"/>
          <p:cNvSpPr>
            <a:spLocks/>
          </p:cNvSpPr>
          <p:nvPr/>
        </p:nvSpPr>
        <p:spPr bwMode="auto">
          <a:xfrm rot="-5400000">
            <a:off x="2241550" y="4083050"/>
            <a:ext cx="95250" cy="374650"/>
          </a:xfrm>
          <a:prstGeom prst="leftBrace">
            <a:avLst>
              <a:gd name="adj1" fmla="val 32778"/>
              <a:gd name="adj2" fmla="val 50000"/>
            </a:avLst>
          </a:prstGeom>
          <a:noFill/>
          <a:ln w="25400">
            <a:solidFill>
              <a:schemeClr val="tx1"/>
            </a:solidFill>
            <a:round/>
            <a:headEnd/>
            <a:tailEnd/>
          </a:ln>
          <a:effectLst/>
        </p:spPr>
        <p:txBody>
          <a:bodyPr wrap="none" anchor="ctr"/>
          <a:lstStyle/>
          <a:p>
            <a:endParaRPr lang="en-US"/>
          </a:p>
        </p:txBody>
      </p:sp>
      <p:sp>
        <p:nvSpPr>
          <p:cNvPr id="754719" name="Text Box 31"/>
          <p:cNvSpPr txBox="1">
            <a:spLocks noChangeArrowheads="1"/>
          </p:cNvSpPr>
          <p:nvPr/>
        </p:nvSpPr>
        <p:spPr bwMode="auto">
          <a:xfrm>
            <a:off x="3394075" y="4518025"/>
            <a:ext cx="1101725"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20" name="Line 32"/>
          <p:cNvSpPr>
            <a:spLocks noChangeShapeType="1"/>
          </p:cNvSpPr>
          <p:nvPr/>
        </p:nvSpPr>
        <p:spPr bwMode="auto">
          <a:xfrm>
            <a:off x="3067050" y="4495800"/>
            <a:ext cx="304800" cy="120650"/>
          </a:xfrm>
          <a:prstGeom prst="line">
            <a:avLst/>
          </a:prstGeom>
          <a:noFill/>
          <a:ln w="25400">
            <a:solidFill>
              <a:schemeClr val="tx1"/>
            </a:solidFill>
            <a:round/>
            <a:headEnd/>
            <a:tailEnd/>
          </a:ln>
          <a:effectLst/>
        </p:spPr>
        <p:txBody>
          <a:bodyPr wrap="none" anchor="ctr"/>
          <a:lstStyle/>
          <a:p>
            <a:endParaRPr lang="en-US"/>
          </a:p>
        </p:txBody>
      </p:sp>
      <p:sp>
        <p:nvSpPr>
          <p:cNvPr id="754721" name="Text Box 33"/>
          <p:cNvSpPr txBox="1">
            <a:spLocks noChangeArrowheads="1"/>
          </p:cNvSpPr>
          <p:nvPr/>
        </p:nvSpPr>
        <p:spPr bwMode="auto">
          <a:xfrm>
            <a:off x="5443538" y="39989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22" name="Text Box 34"/>
          <p:cNvSpPr txBox="1">
            <a:spLocks noChangeArrowheads="1"/>
          </p:cNvSpPr>
          <p:nvPr/>
        </p:nvSpPr>
        <p:spPr bwMode="auto">
          <a:xfrm>
            <a:off x="5572125" y="2117725"/>
            <a:ext cx="619125" cy="217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a:t>
            </a:r>
          </a:p>
        </p:txBody>
      </p:sp>
      <p:sp>
        <p:nvSpPr>
          <p:cNvPr id="754723" name="Text Box 35"/>
          <p:cNvSpPr txBox="1">
            <a:spLocks noChangeArrowheads="1"/>
          </p:cNvSpPr>
          <p:nvPr/>
        </p:nvSpPr>
        <p:spPr bwMode="auto">
          <a:xfrm>
            <a:off x="5426075" y="4829175"/>
            <a:ext cx="326707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Translation initiation complex</a:t>
            </a:r>
          </a:p>
        </p:txBody>
      </p:sp>
      <p:sp>
        <p:nvSpPr>
          <p:cNvPr id="754724" name="Text Box 36"/>
          <p:cNvSpPr txBox="1">
            <a:spLocks noChangeArrowheads="1"/>
          </p:cNvSpPr>
          <p:nvPr/>
        </p:nvSpPr>
        <p:spPr bwMode="auto">
          <a:xfrm>
            <a:off x="8186738" y="41322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25" name="Text Box 37"/>
          <p:cNvSpPr txBox="1">
            <a:spLocks noChangeArrowheads="1"/>
          </p:cNvSpPr>
          <p:nvPr/>
        </p:nvSpPr>
        <p:spPr bwMode="auto">
          <a:xfrm>
            <a:off x="646588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754726" name="Text Box 38"/>
          <p:cNvSpPr txBox="1">
            <a:spLocks noChangeArrowheads="1"/>
          </p:cNvSpPr>
          <p:nvPr/>
        </p:nvSpPr>
        <p:spPr bwMode="auto">
          <a:xfrm>
            <a:off x="725963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4727" name="Text Box 39"/>
          <p:cNvSpPr txBox="1">
            <a:spLocks noChangeArrowheads="1"/>
          </p:cNvSpPr>
          <p:nvPr/>
        </p:nvSpPr>
        <p:spPr bwMode="auto">
          <a:xfrm rot="-1134806">
            <a:off x="6854825" y="2255838"/>
            <a:ext cx="395288" cy="182562"/>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28" name="Line 40"/>
          <p:cNvSpPr>
            <a:spLocks noChangeShapeType="1"/>
          </p:cNvSpPr>
          <p:nvPr/>
        </p:nvSpPr>
        <p:spPr bwMode="auto">
          <a:xfrm>
            <a:off x="5778500" y="2362200"/>
            <a:ext cx="939800" cy="914400"/>
          </a:xfrm>
          <a:prstGeom prst="line">
            <a:avLst/>
          </a:prstGeom>
          <a:noFill/>
          <a:ln w="25400">
            <a:solidFill>
              <a:schemeClr val="tx1"/>
            </a:solidFill>
            <a:round/>
            <a:headEnd/>
            <a:tailEnd/>
          </a:ln>
          <a:effectLst/>
        </p:spPr>
        <p:txBody>
          <a:bodyPr wrap="none" anchor="ctr"/>
          <a:lstStyle/>
          <a:p>
            <a:endParaRPr lang="en-US"/>
          </a:p>
        </p:txBody>
      </p:sp>
      <p:sp>
        <p:nvSpPr>
          <p:cNvPr id="754729" name="Text Box 41"/>
          <p:cNvSpPr txBox="1">
            <a:spLocks noChangeArrowheads="1"/>
          </p:cNvSpPr>
          <p:nvPr/>
        </p:nvSpPr>
        <p:spPr bwMode="auto">
          <a:xfrm>
            <a:off x="7713663" y="1539875"/>
            <a:ext cx="1100137"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30" name="Line 42"/>
          <p:cNvSpPr>
            <a:spLocks noChangeShapeType="1"/>
          </p:cNvSpPr>
          <p:nvPr/>
        </p:nvSpPr>
        <p:spPr bwMode="auto">
          <a:xfrm flipH="1">
            <a:off x="7385050" y="1676400"/>
            <a:ext cx="317500" cy="482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228600" y="838200"/>
            <a:ext cx="8915399" cy="5714999"/>
          </a:xfrm>
        </p:spPr>
        <p:txBody>
          <a:bodyPr/>
          <a:lstStyle/>
          <a:p>
            <a:r>
              <a:rPr lang="en-US" dirty="0" smtClean="0"/>
              <a:t>8. Immediately after the first amino acid (methionine) is attached to the mRNA which is attached to the small subunit of the ribosome. The large subunit attaches to the small subunit.  Thus now there is a ribosome complex attached to the messenger RNA.</a:t>
            </a:r>
          </a:p>
          <a:p>
            <a:r>
              <a:rPr lang="en-US" dirty="0" smtClean="0"/>
              <a:t>9. The large unit has three sites (grooves) in it. A new amino acid entrance site – termed the A site.  A site for the polypeptide that is be assembled – termed a P site and a site for the exit of the tRNA that brought in the last amino acid before the recent one.</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695" name="Picture 7" descr="17_17TranslationInitiat-U"/>
          <p:cNvPicPr>
            <a:picLocks noChangeAspect="1" noChangeArrowheads="1"/>
          </p:cNvPicPr>
          <p:nvPr/>
        </p:nvPicPr>
        <p:blipFill>
          <a:blip r:embed="rId3" cstate="print"/>
          <a:srcRect/>
          <a:stretch>
            <a:fillRect/>
          </a:stretch>
        </p:blipFill>
        <p:spPr bwMode="auto">
          <a:xfrm>
            <a:off x="301625" y="1519238"/>
            <a:ext cx="8555038" cy="3895725"/>
          </a:xfrm>
          <a:prstGeom prst="rect">
            <a:avLst/>
          </a:prstGeom>
          <a:noFill/>
        </p:spPr>
      </p:pic>
      <p:sp>
        <p:nvSpPr>
          <p:cNvPr id="75469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17-17</a:t>
            </a:r>
          </a:p>
        </p:txBody>
      </p:sp>
      <p:sp>
        <p:nvSpPr>
          <p:cNvPr id="754697" name="Text Box 9"/>
          <p:cNvSpPr txBox="1">
            <a:spLocks noChangeArrowheads="1"/>
          </p:cNvSpPr>
          <p:nvPr/>
        </p:nvSpPr>
        <p:spPr bwMode="auto">
          <a:xfrm>
            <a:off x="2843213" y="2003425"/>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8" name="Text Box 10"/>
          <p:cNvSpPr txBox="1">
            <a:spLocks noChangeArrowheads="1"/>
          </p:cNvSpPr>
          <p:nvPr/>
        </p:nvSpPr>
        <p:spPr bwMode="auto">
          <a:xfrm>
            <a:off x="3703638" y="22907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699" name="Text Box 11"/>
          <p:cNvSpPr txBox="1">
            <a:spLocks noChangeArrowheads="1"/>
          </p:cNvSpPr>
          <p:nvPr/>
        </p:nvSpPr>
        <p:spPr bwMode="auto">
          <a:xfrm>
            <a:off x="2859088" y="228758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0" name="Text Box 12"/>
          <p:cNvSpPr txBox="1">
            <a:spLocks noChangeArrowheads="1"/>
          </p:cNvSpPr>
          <p:nvPr/>
        </p:nvSpPr>
        <p:spPr bwMode="auto">
          <a:xfrm>
            <a:off x="3697288" y="20113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01" name="Text Box 13"/>
          <p:cNvSpPr txBox="1">
            <a:spLocks noChangeArrowheads="1"/>
          </p:cNvSpPr>
          <p:nvPr/>
        </p:nvSpPr>
        <p:spPr bwMode="auto">
          <a:xfrm>
            <a:off x="3051175" y="200660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2" name="Text Box 14"/>
          <p:cNvSpPr txBox="1">
            <a:spLocks noChangeArrowheads="1"/>
          </p:cNvSpPr>
          <p:nvPr/>
        </p:nvSpPr>
        <p:spPr bwMode="auto">
          <a:xfrm>
            <a:off x="3275013" y="23733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U</a:t>
            </a:r>
          </a:p>
        </p:txBody>
      </p:sp>
      <p:sp>
        <p:nvSpPr>
          <p:cNvPr id="754703" name="Text Box 15"/>
          <p:cNvSpPr txBox="1">
            <a:spLocks noChangeArrowheads="1"/>
          </p:cNvSpPr>
          <p:nvPr/>
        </p:nvSpPr>
        <p:spPr bwMode="auto">
          <a:xfrm>
            <a:off x="3282950" y="2090738"/>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4" name="Text Box 16"/>
          <p:cNvSpPr txBox="1">
            <a:spLocks noChangeArrowheads="1"/>
          </p:cNvSpPr>
          <p:nvPr/>
        </p:nvSpPr>
        <p:spPr bwMode="auto">
          <a:xfrm>
            <a:off x="3057525" y="2314575"/>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754705" name="Text Box 17"/>
          <p:cNvSpPr txBox="1">
            <a:spLocks noChangeArrowheads="1"/>
          </p:cNvSpPr>
          <p:nvPr/>
        </p:nvSpPr>
        <p:spPr bwMode="auto">
          <a:xfrm>
            <a:off x="3508375" y="2038350"/>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a:t>
            </a:r>
          </a:p>
        </p:txBody>
      </p:sp>
      <p:sp>
        <p:nvSpPr>
          <p:cNvPr id="754706" name="Text Box 18"/>
          <p:cNvSpPr txBox="1">
            <a:spLocks noChangeArrowheads="1"/>
          </p:cNvSpPr>
          <p:nvPr/>
        </p:nvSpPr>
        <p:spPr bwMode="auto">
          <a:xfrm>
            <a:off x="3502025" y="2335213"/>
            <a:ext cx="161925" cy="203200"/>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G</a:t>
            </a:r>
          </a:p>
        </p:txBody>
      </p:sp>
      <p:sp>
        <p:nvSpPr>
          <p:cNvPr id="754707" name="Text Box 19"/>
          <p:cNvSpPr txBox="1">
            <a:spLocks noChangeArrowheads="1"/>
          </p:cNvSpPr>
          <p:nvPr/>
        </p:nvSpPr>
        <p:spPr bwMode="auto">
          <a:xfrm rot="-1134806">
            <a:off x="2236788" y="2270125"/>
            <a:ext cx="395287" cy="182563"/>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08" name="Text Box 20"/>
          <p:cNvSpPr txBox="1">
            <a:spLocks noChangeArrowheads="1"/>
          </p:cNvSpPr>
          <p:nvPr/>
        </p:nvSpPr>
        <p:spPr bwMode="auto">
          <a:xfrm>
            <a:off x="4048125" y="3203575"/>
            <a:ext cx="454025"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GTP</a:t>
            </a:r>
          </a:p>
        </p:txBody>
      </p:sp>
      <p:sp>
        <p:nvSpPr>
          <p:cNvPr id="754709" name="Text Box 21"/>
          <p:cNvSpPr txBox="1">
            <a:spLocks noChangeArrowheads="1"/>
          </p:cNvSpPr>
          <p:nvPr/>
        </p:nvSpPr>
        <p:spPr bwMode="auto">
          <a:xfrm>
            <a:off x="4716463" y="3197225"/>
            <a:ext cx="484187" cy="1857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GDP</a:t>
            </a:r>
          </a:p>
        </p:txBody>
      </p:sp>
      <p:sp>
        <p:nvSpPr>
          <p:cNvPr id="754710" name="Text Box 22"/>
          <p:cNvSpPr txBox="1">
            <a:spLocks noChangeArrowheads="1"/>
          </p:cNvSpPr>
          <p:nvPr/>
        </p:nvSpPr>
        <p:spPr bwMode="auto">
          <a:xfrm>
            <a:off x="695325" y="3032125"/>
            <a:ext cx="828675" cy="471488"/>
          </a:xfrm>
          <a:prstGeom prst="rect">
            <a:avLst/>
          </a:prstGeom>
          <a:noFill/>
          <a:ln w="9525">
            <a:noFill/>
            <a:miter lim="800000"/>
            <a:headEnd/>
            <a:tailEnd/>
          </a:ln>
          <a:effectLst/>
        </p:spPr>
        <p:txBody>
          <a:bodyPr wrap="none" lIns="0" tIns="0" rIns="0" bIns="0"/>
          <a:lstStyle/>
          <a:p>
            <a:pPr algn="r">
              <a:lnSpc>
                <a:spcPct val="90000"/>
              </a:lnSpc>
            </a:pPr>
            <a:r>
              <a:rPr kumimoji="0" lang="en-US" sz="1800" b="1">
                <a:ea typeface="ヒラギノ角ゴ Pro W3" pitchFamily="48" charset="-128"/>
              </a:rPr>
              <a:t>Initiator</a:t>
            </a:r>
          </a:p>
          <a:p>
            <a:pPr algn="r">
              <a:lnSpc>
                <a:spcPct val="90000"/>
              </a:lnSpc>
            </a:pPr>
            <a:r>
              <a:rPr kumimoji="0" lang="en-US" sz="1800" b="1">
                <a:ea typeface="ヒラギノ角ゴ Pro W3" pitchFamily="48" charset="-128"/>
              </a:rPr>
              <a:t>tRNA</a:t>
            </a:r>
          </a:p>
        </p:txBody>
      </p:sp>
      <p:sp>
        <p:nvSpPr>
          <p:cNvPr id="754711" name="Line 23"/>
          <p:cNvSpPr>
            <a:spLocks noChangeShapeType="1"/>
          </p:cNvSpPr>
          <p:nvPr/>
        </p:nvSpPr>
        <p:spPr bwMode="auto">
          <a:xfrm>
            <a:off x="1543050" y="3289300"/>
            <a:ext cx="787400" cy="0"/>
          </a:xfrm>
          <a:prstGeom prst="line">
            <a:avLst/>
          </a:prstGeom>
          <a:noFill/>
          <a:ln w="25400">
            <a:solidFill>
              <a:schemeClr val="tx1"/>
            </a:solidFill>
            <a:round/>
            <a:headEnd/>
            <a:tailEnd/>
          </a:ln>
          <a:effectLst/>
        </p:spPr>
        <p:txBody>
          <a:bodyPr wrap="none" anchor="ctr"/>
          <a:lstStyle/>
          <a:p>
            <a:endParaRPr lang="en-US"/>
          </a:p>
        </p:txBody>
      </p:sp>
      <p:sp>
        <p:nvSpPr>
          <p:cNvPr id="754712" name="Text Box 24"/>
          <p:cNvSpPr txBox="1">
            <a:spLocks noChangeArrowheads="1"/>
          </p:cNvSpPr>
          <p:nvPr/>
        </p:nvSpPr>
        <p:spPr bwMode="auto">
          <a:xfrm>
            <a:off x="892175" y="3679825"/>
            <a:ext cx="7143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4713" name="Text Box 25"/>
          <p:cNvSpPr txBox="1">
            <a:spLocks noChangeArrowheads="1"/>
          </p:cNvSpPr>
          <p:nvPr/>
        </p:nvSpPr>
        <p:spPr bwMode="auto">
          <a:xfrm>
            <a:off x="788988" y="4008438"/>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14" name="Text Box 26"/>
          <p:cNvSpPr txBox="1">
            <a:spLocks noChangeArrowheads="1"/>
          </p:cNvSpPr>
          <p:nvPr/>
        </p:nvSpPr>
        <p:spPr bwMode="auto">
          <a:xfrm>
            <a:off x="3544888" y="41195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15" name="Text Box 27"/>
          <p:cNvSpPr txBox="1">
            <a:spLocks noChangeArrowheads="1"/>
          </p:cNvSpPr>
          <p:nvPr/>
        </p:nvSpPr>
        <p:spPr bwMode="auto">
          <a:xfrm>
            <a:off x="1654175" y="4276725"/>
            <a:ext cx="1273175"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Start codon</a:t>
            </a:r>
          </a:p>
        </p:txBody>
      </p:sp>
      <p:sp>
        <p:nvSpPr>
          <p:cNvPr id="754716" name="Text Box 28"/>
          <p:cNvSpPr txBox="1">
            <a:spLocks noChangeArrowheads="1"/>
          </p:cNvSpPr>
          <p:nvPr/>
        </p:nvSpPr>
        <p:spPr bwMode="auto">
          <a:xfrm>
            <a:off x="339725" y="4841875"/>
            <a:ext cx="2047875" cy="2111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 binding site</a:t>
            </a:r>
          </a:p>
        </p:txBody>
      </p:sp>
      <p:sp>
        <p:nvSpPr>
          <p:cNvPr id="754717" name="Line 29"/>
          <p:cNvSpPr>
            <a:spLocks noChangeShapeType="1"/>
          </p:cNvSpPr>
          <p:nvPr/>
        </p:nvSpPr>
        <p:spPr bwMode="auto">
          <a:xfrm flipV="1">
            <a:off x="1263650" y="4222750"/>
            <a:ext cx="279400" cy="603250"/>
          </a:xfrm>
          <a:prstGeom prst="line">
            <a:avLst/>
          </a:prstGeom>
          <a:noFill/>
          <a:ln w="25400">
            <a:solidFill>
              <a:schemeClr val="tx1"/>
            </a:solidFill>
            <a:round/>
            <a:headEnd/>
            <a:tailEnd/>
          </a:ln>
          <a:effectLst/>
        </p:spPr>
        <p:txBody>
          <a:bodyPr wrap="none" anchor="ctr"/>
          <a:lstStyle/>
          <a:p>
            <a:endParaRPr lang="en-US"/>
          </a:p>
        </p:txBody>
      </p:sp>
      <p:sp>
        <p:nvSpPr>
          <p:cNvPr id="754718" name="AutoShape 30"/>
          <p:cNvSpPr>
            <a:spLocks/>
          </p:cNvSpPr>
          <p:nvPr/>
        </p:nvSpPr>
        <p:spPr bwMode="auto">
          <a:xfrm rot="-5400000">
            <a:off x="2241550" y="4083050"/>
            <a:ext cx="95250" cy="374650"/>
          </a:xfrm>
          <a:prstGeom prst="leftBrace">
            <a:avLst>
              <a:gd name="adj1" fmla="val 32778"/>
              <a:gd name="adj2" fmla="val 50000"/>
            </a:avLst>
          </a:prstGeom>
          <a:noFill/>
          <a:ln w="25400">
            <a:solidFill>
              <a:schemeClr val="tx1"/>
            </a:solidFill>
            <a:round/>
            <a:headEnd/>
            <a:tailEnd/>
          </a:ln>
          <a:effectLst/>
        </p:spPr>
        <p:txBody>
          <a:bodyPr wrap="none" anchor="ctr"/>
          <a:lstStyle/>
          <a:p>
            <a:endParaRPr lang="en-US"/>
          </a:p>
        </p:txBody>
      </p:sp>
      <p:sp>
        <p:nvSpPr>
          <p:cNvPr id="754719" name="Text Box 31"/>
          <p:cNvSpPr txBox="1">
            <a:spLocks noChangeArrowheads="1"/>
          </p:cNvSpPr>
          <p:nvPr/>
        </p:nvSpPr>
        <p:spPr bwMode="auto">
          <a:xfrm>
            <a:off x="3394075" y="4518025"/>
            <a:ext cx="1101725"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20" name="Line 32"/>
          <p:cNvSpPr>
            <a:spLocks noChangeShapeType="1"/>
          </p:cNvSpPr>
          <p:nvPr/>
        </p:nvSpPr>
        <p:spPr bwMode="auto">
          <a:xfrm>
            <a:off x="3067050" y="4495800"/>
            <a:ext cx="304800" cy="120650"/>
          </a:xfrm>
          <a:prstGeom prst="line">
            <a:avLst/>
          </a:prstGeom>
          <a:noFill/>
          <a:ln w="25400">
            <a:solidFill>
              <a:schemeClr val="tx1"/>
            </a:solidFill>
            <a:round/>
            <a:headEnd/>
            <a:tailEnd/>
          </a:ln>
          <a:effectLst/>
        </p:spPr>
        <p:txBody>
          <a:bodyPr wrap="none" anchor="ctr"/>
          <a:lstStyle/>
          <a:p>
            <a:endParaRPr lang="en-US"/>
          </a:p>
        </p:txBody>
      </p:sp>
      <p:sp>
        <p:nvSpPr>
          <p:cNvPr id="754721" name="Text Box 33"/>
          <p:cNvSpPr txBox="1">
            <a:spLocks noChangeArrowheads="1"/>
          </p:cNvSpPr>
          <p:nvPr/>
        </p:nvSpPr>
        <p:spPr bwMode="auto">
          <a:xfrm>
            <a:off x="5443538" y="39989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4722" name="Text Box 34"/>
          <p:cNvSpPr txBox="1">
            <a:spLocks noChangeArrowheads="1"/>
          </p:cNvSpPr>
          <p:nvPr/>
        </p:nvSpPr>
        <p:spPr bwMode="auto">
          <a:xfrm>
            <a:off x="5572125" y="2117725"/>
            <a:ext cx="619125" cy="217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a:t>
            </a:r>
          </a:p>
        </p:txBody>
      </p:sp>
      <p:sp>
        <p:nvSpPr>
          <p:cNvPr id="754723" name="Text Box 35"/>
          <p:cNvSpPr txBox="1">
            <a:spLocks noChangeArrowheads="1"/>
          </p:cNvSpPr>
          <p:nvPr/>
        </p:nvSpPr>
        <p:spPr bwMode="auto">
          <a:xfrm>
            <a:off x="5426075" y="4829175"/>
            <a:ext cx="326707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Translation initiation complex</a:t>
            </a:r>
          </a:p>
        </p:txBody>
      </p:sp>
      <p:sp>
        <p:nvSpPr>
          <p:cNvPr id="754724" name="Text Box 36"/>
          <p:cNvSpPr txBox="1">
            <a:spLocks noChangeArrowheads="1"/>
          </p:cNvSpPr>
          <p:nvPr/>
        </p:nvSpPr>
        <p:spPr bwMode="auto">
          <a:xfrm>
            <a:off x="8186738" y="413226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4725" name="Text Box 37"/>
          <p:cNvSpPr txBox="1">
            <a:spLocks noChangeArrowheads="1"/>
          </p:cNvSpPr>
          <p:nvPr/>
        </p:nvSpPr>
        <p:spPr bwMode="auto">
          <a:xfrm>
            <a:off x="646588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754726" name="Text Box 38"/>
          <p:cNvSpPr txBox="1">
            <a:spLocks noChangeArrowheads="1"/>
          </p:cNvSpPr>
          <p:nvPr/>
        </p:nvSpPr>
        <p:spPr bwMode="auto">
          <a:xfrm>
            <a:off x="7259638" y="3478213"/>
            <a:ext cx="187325"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4727" name="Text Box 39"/>
          <p:cNvSpPr txBox="1">
            <a:spLocks noChangeArrowheads="1"/>
          </p:cNvSpPr>
          <p:nvPr/>
        </p:nvSpPr>
        <p:spPr bwMode="auto">
          <a:xfrm rot="-1134806">
            <a:off x="6854825" y="2255838"/>
            <a:ext cx="395288" cy="182562"/>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Met</a:t>
            </a:r>
          </a:p>
        </p:txBody>
      </p:sp>
      <p:sp>
        <p:nvSpPr>
          <p:cNvPr id="754728" name="Line 40"/>
          <p:cNvSpPr>
            <a:spLocks noChangeShapeType="1"/>
          </p:cNvSpPr>
          <p:nvPr/>
        </p:nvSpPr>
        <p:spPr bwMode="auto">
          <a:xfrm>
            <a:off x="5778500" y="2362200"/>
            <a:ext cx="939800" cy="914400"/>
          </a:xfrm>
          <a:prstGeom prst="line">
            <a:avLst/>
          </a:prstGeom>
          <a:noFill/>
          <a:ln w="25400">
            <a:solidFill>
              <a:schemeClr val="tx1"/>
            </a:solidFill>
            <a:round/>
            <a:headEnd/>
            <a:tailEnd/>
          </a:ln>
          <a:effectLst/>
        </p:spPr>
        <p:txBody>
          <a:bodyPr wrap="none" anchor="ctr"/>
          <a:lstStyle/>
          <a:p>
            <a:endParaRPr lang="en-US"/>
          </a:p>
        </p:txBody>
      </p:sp>
      <p:sp>
        <p:nvSpPr>
          <p:cNvPr id="754729" name="Text Box 41"/>
          <p:cNvSpPr txBox="1">
            <a:spLocks noChangeArrowheads="1"/>
          </p:cNvSpPr>
          <p:nvPr/>
        </p:nvSpPr>
        <p:spPr bwMode="auto">
          <a:xfrm>
            <a:off x="7713663" y="1539875"/>
            <a:ext cx="1100137" cy="725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ribosomal</a:t>
            </a:r>
          </a:p>
          <a:p>
            <a:pPr>
              <a:lnSpc>
                <a:spcPct val="90000"/>
              </a:lnSpc>
            </a:pPr>
            <a:r>
              <a:rPr kumimoji="0" lang="en-US" sz="1800" b="1">
                <a:ea typeface="ヒラギノ角ゴ Pro W3" pitchFamily="48" charset="-128"/>
              </a:rPr>
              <a:t>subunit</a:t>
            </a:r>
          </a:p>
        </p:txBody>
      </p:sp>
      <p:sp>
        <p:nvSpPr>
          <p:cNvPr id="754730" name="Line 42"/>
          <p:cNvSpPr>
            <a:spLocks noChangeShapeType="1"/>
          </p:cNvSpPr>
          <p:nvPr/>
        </p:nvSpPr>
        <p:spPr bwMode="auto">
          <a:xfrm flipH="1">
            <a:off x="7385050" y="1676400"/>
            <a:ext cx="317500" cy="4826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04801"/>
            <a:ext cx="8228013" cy="6007100"/>
          </a:xfrm>
        </p:spPr>
        <p:txBody>
          <a:bodyPr/>
          <a:lstStyle/>
          <a:p>
            <a:r>
              <a:rPr lang="en-US" dirty="0" smtClean="0"/>
              <a:t>9. The large unit has three sites (grooves) in it. A new amino acid entrance site – termed the A site.  A site for the polypeptide that is be assembled – termed a P site and a site for the exit of the tRNA that brought in the last amino acid before the recent one.</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2" name="Picture 22" descr="17_16bRibosomeAnatomy-U"/>
          <p:cNvPicPr>
            <a:picLocks noChangeAspect="1" noChangeArrowheads="1"/>
          </p:cNvPicPr>
          <p:nvPr/>
        </p:nvPicPr>
        <p:blipFill>
          <a:blip r:embed="rId3" cstate="print"/>
          <a:srcRect/>
          <a:stretch>
            <a:fillRect/>
          </a:stretch>
        </p:blipFill>
        <p:spPr bwMode="auto">
          <a:xfrm>
            <a:off x="1608138" y="161925"/>
            <a:ext cx="5926137" cy="6608763"/>
          </a:xfrm>
          <a:prstGeom prst="rect">
            <a:avLst/>
          </a:prstGeom>
          <a:noFill/>
        </p:spPr>
      </p:pic>
      <p:sp>
        <p:nvSpPr>
          <p:cNvPr id="870423" name="Rectangle 23"/>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17-16b</a:t>
            </a:r>
          </a:p>
        </p:txBody>
      </p:sp>
      <p:sp>
        <p:nvSpPr>
          <p:cNvPr id="870424" name="Text Box 24"/>
          <p:cNvSpPr txBox="1">
            <a:spLocks noChangeArrowheads="1"/>
          </p:cNvSpPr>
          <p:nvPr/>
        </p:nvSpPr>
        <p:spPr bwMode="auto">
          <a:xfrm>
            <a:off x="1649413" y="215900"/>
            <a:ext cx="2293937" cy="482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 site (</a:t>
            </a:r>
            <a:r>
              <a:rPr kumimoji="0" lang="en-US" sz="1800" b="1" u="sng">
                <a:ea typeface="ヒラギノ角ゴ Pro W3" pitchFamily="48" charset="-128"/>
              </a:rPr>
              <a:t>P</a:t>
            </a:r>
            <a:r>
              <a:rPr kumimoji="0" lang="en-US" sz="1800" b="1">
                <a:ea typeface="ヒラギノ角ゴ Pro W3" pitchFamily="48" charset="-128"/>
              </a:rPr>
              <a:t>eptidyl-tRNA</a:t>
            </a:r>
          </a:p>
          <a:p>
            <a:pPr>
              <a:lnSpc>
                <a:spcPct val="90000"/>
              </a:lnSpc>
            </a:pPr>
            <a:r>
              <a:rPr kumimoji="0" lang="en-US" sz="1800" b="1">
                <a:ea typeface="ヒラギノ角ゴ Pro W3" pitchFamily="48" charset="-128"/>
              </a:rPr>
              <a:t>binding site)</a:t>
            </a:r>
          </a:p>
        </p:txBody>
      </p:sp>
      <p:sp>
        <p:nvSpPr>
          <p:cNvPr id="870425" name="Text Box 25"/>
          <p:cNvSpPr txBox="1">
            <a:spLocks noChangeArrowheads="1"/>
          </p:cNvSpPr>
          <p:nvPr/>
        </p:nvSpPr>
        <p:spPr bwMode="auto">
          <a:xfrm>
            <a:off x="5408613" y="546100"/>
            <a:ext cx="2293937" cy="482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 site (</a:t>
            </a:r>
            <a:r>
              <a:rPr kumimoji="0" lang="en-US" sz="1800" b="1" u="sng">
                <a:ea typeface="ヒラギノ角ゴ Pro W3" pitchFamily="48" charset="-128"/>
              </a:rPr>
              <a:t>A</a:t>
            </a:r>
            <a:r>
              <a:rPr kumimoji="0" lang="en-US" sz="1800" b="1">
                <a:ea typeface="ヒラギノ角ゴ Pro W3" pitchFamily="48" charset="-128"/>
              </a:rPr>
              <a:t>minoacyl-</a:t>
            </a:r>
            <a:endParaRPr kumimoji="0" lang="en-US" sz="1800" b="1" u="sng">
              <a:ea typeface="ヒラギノ角ゴ Pro W3" pitchFamily="48" charset="-128"/>
            </a:endParaRPr>
          </a:p>
          <a:p>
            <a:pPr>
              <a:lnSpc>
                <a:spcPct val="90000"/>
              </a:lnSpc>
            </a:pPr>
            <a:r>
              <a:rPr kumimoji="0" lang="en-US" sz="1800" b="1">
                <a:ea typeface="ヒラギノ角ゴ Pro W3" pitchFamily="48" charset="-128"/>
              </a:rPr>
              <a:t>tRNA binding site)</a:t>
            </a:r>
          </a:p>
        </p:txBody>
      </p:sp>
      <p:sp>
        <p:nvSpPr>
          <p:cNvPr id="870426" name="Text Box 26"/>
          <p:cNvSpPr txBox="1">
            <a:spLocks noChangeArrowheads="1"/>
          </p:cNvSpPr>
          <p:nvPr/>
        </p:nvSpPr>
        <p:spPr bwMode="auto">
          <a:xfrm>
            <a:off x="2278063" y="869950"/>
            <a:ext cx="1033462" cy="5492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 site</a:t>
            </a:r>
          </a:p>
          <a:p>
            <a:pPr>
              <a:lnSpc>
                <a:spcPct val="90000"/>
              </a:lnSpc>
            </a:pPr>
            <a:r>
              <a:rPr kumimoji="0" lang="en-US" sz="1800" b="1">
                <a:ea typeface="ヒラギノ角ゴ Pro W3" pitchFamily="48" charset="-128"/>
              </a:rPr>
              <a:t>(</a:t>
            </a:r>
            <a:r>
              <a:rPr kumimoji="0" lang="en-US" sz="1800" b="1" u="sng">
                <a:ea typeface="ヒラギノ角ゴ Pro W3" pitchFamily="48" charset="-128"/>
              </a:rPr>
              <a:t>E</a:t>
            </a:r>
            <a:r>
              <a:rPr kumimoji="0" lang="en-US" sz="1800" b="1">
                <a:ea typeface="ヒラギノ角ゴ Pro W3" pitchFamily="48" charset="-128"/>
              </a:rPr>
              <a:t>xit site)</a:t>
            </a:r>
          </a:p>
        </p:txBody>
      </p:sp>
      <p:sp>
        <p:nvSpPr>
          <p:cNvPr id="870427" name="Text Box 27"/>
          <p:cNvSpPr txBox="1">
            <a:spLocks noChangeArrowheads="1"/>
          </p:cNvSpPr>
          <p:nvPr/>
        </p:nvSpPr>
        <p:spPr bwMode="auto">
          <a:xfrm>
            <a:off x="2255838" y="1882775"/>
            <a:ext cx="1287462" cy="4984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a:p>
            <a:pPr>
              <a:lnSpc>
                <a:spcPct val="90000"/>
              </a:lnSpc>
            </a:pPr>
            <a:r>
              <a:rPr kumimoji="0" lang="en-US" sz="1800" b="1">
                <a:ea typeface="ヒラギノ角ゴ Pro W3" pitchFamily="48" charset="-128"/>
              </a:rPr>
              <a:t>binding site</a:t>
            </a:r>
          </a:p>
        </p:txBody>
      </p:sp>
      <p:sp>
        <p:nvSpPr>
          <p:cNvPr id="870428" name="Text Box 28"/>
          <p:cNvSpPr txBox="1">
            <a:spLocks noChangeArrowheads="1"/>
          </p:cNvSpPr>
          <p:nvPr/>
        </p:nvSpPr>
        <p:spPr bwMode="auto">
          <a:xfrm>
            <a:off x="5570538" y="1323975"/>
            <a:ext cx="868362" cy="4857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subunit</a:t>
            </a:r>
          </a:p>
        </p:txBody>
      </p:sp>
      <p:sp>
        <p:nvSpPr>
          <p:cNvPr id="870429" name="Text Box 29"/>
          <p:cNvSpPr txBox="1">
            <a:spLocks noChangeArrowheads="1"/>
          </p:cNvSpPr>
          <p:nvPr/>
        </p:nvSpPr>
        <p:spPr bwMode="auto">
          <a:xfrm>
            <a:off x="5557838" y="1997075"/>
            <a:ext cx="868362" cy="4857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subunit</a:t>
            </a:r>
          </a:p>
        </p:txBody>
      </p:sp>
      <p:sp>
        <p:nvSpPr>
          <p:cNvPr id="870430" name="Text Box 30"/>
          <p:cNvSpPr txBox="1">
            <a:spLocks noChangeArrowheads="1"/>
          </p:cNvSpPr>
          <p:nvPr/>
        </p:nvSpPr>
        <p:spPr bwMode="auto">
          <a:xfrm>
            <a:off x="1903413" y="2630488"/>
            <a:ext cx="5226050" cy="285750"/>
          </a:xfrm>
          <a:prstGeom prst="rect">
            <a:avLst/>
          </a:prstGeom>
          <a:noFill/>
          <a:ln w="9525">
            <a:noFill/>
            <a:miter lim="800000"/>
            <a:headEnd/>
            <a:tailEnd/>
          </a:ln>
          <a:effectLst/>
        </p:spPr>
        <p:txBody>
          <a:bodyPr wrap="none" lIns="0" tIns="0" rIns="0" bIns="0"/>
          <a:lstStyle/>
          <a:p>
            <a:pPr>
              <a:lnSpc>
                <a:spcPct val="80000"/>
              </a:lnSpc>
            </a:pPr>
            <a:r>
              <a:rPr kumimoji="0" lang="en-US" sz="2000" b="1">
                <a:ea typeface="ヒラギノ角ゴ Pro W3" pitchFamily="48" charset="-128"/>
              </a:rPr>
              <a:t>(b) Schematic model showing binding sites</a:t>
            </a:r>
          </a:p>
        </p:txBody>
      </p:sp>
      <p:sp>
        <p:nvSpPr>
          <p:cNvPr id="870431" name="Text Box 31"/>
          <p:cNvSpPr txBox="1">
            <a:spLocks noChangeArrowheads="1"/>
          </p:cNvSpPr>
          <p:nvPr/>
        </p:nvSpPr>
        <p:spPr bwMode="auto">
          <a:xfrm>
            <a:off x="5543550" y="4051300"/>
            <a:ext cx="2011363" cy="70802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Next amino acid</a:t>
            </a:r>
          </a:p>
          <a:p>
            <a:pPr>
              <a:lnSpc>
                <a:spcPct val="80000"/>
              </a:lnSpc>
            </a:pPr>
            <a:r>
              <a:rPr kumimoji="0" lang="en-US" sz="1800" b="1">
                <a:ea typeface="ヒラギノ角ゴ Pro W3" pitchFamily="48" charset="-128"/>
              </a:rPr>
              <a:t>to be added to</a:t>
            </a:r>
          </a:p>
          <a:p>
            <a:pPr>
              <a:lnSpc>
                <a:spcPct val="80000"/>
              </a:lnSpc>
            </a:pPr>
            <a:r>
              <a:rPr kumimoji="0" lang="en-US" sz="1800" b="1">
                <a:ea typeface="ヒラギノ角ゴ Pro W3" pitchFamily="48" charset="-128"/>
              </a:rPr>
              <a:t>polypeptide chain</a:t>
            </a:r>
          </a:p>
        </p:txBody>
      </p:sp>
      <p:sp>
        <p:nvSpPr>
          <p:cNvPr id="870432" name="Text Box 32"/>
          <p:cNvSpPr txBox="1">
            <a:spLocks noChangeArrowheads="1"/>
          </p:cNvSpPr>
          <p:nvPr/>
        </p:nvSpPr>
        <p:spPr bwMode="auto">
          <a:xfrm>
            <a:off x="2600325" y="3692525"/>
            <a:ext cx="1190625" cy="2540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Amino end</a:t>
            </a:r>
          </a:p>
        </p:txBody>
      </p:sp>
      <p:sp>
        <p:nvSpPr>
          <p:cNvPr id="870433" name="Text Box 33"/>
          <p:cNvSpPr txBox="1">
            <a:spLocks noChangeArrowheads="1"/>
          </p:cNvSpPr>
          <p:nvPr/>
        </p:nvSpPr>
        <p:spPr bwMode="auto">
          <a:xfrm>
            <a:off x="4765675" y="3600450"/>
            <a:ext cx="2308225" cy="2159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Growing polypeptide</a:t>
            </a:r>
          </a:p>
        </p:txBody>
      </p:sp>
      <p:sp>
        <p:nvSpPr>
          <p:cNvPr id="870434" name="Text Box 34"/>
          <p:cNvSpPr txBox="1">
            <a:spLocks noChangeArrowheads="1"/>
          </p:cNvSpPr>
          <p:nvPr/>
        </p:nvSpPr>
        <p:spPr bwMode="auto">
          <a:xfrm>
            <a:off x="2446338" y="5197475"/>
            <a:ext cx="728662" cy="2571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870435" name="Text Box 35"/>
          <p:cNvSpPr txBox="1">
            <a:spLocks noChangeArrowheads="1"/>
          </p:cNvSpPr>
          <p:nvPr/>
        </p:nvSpPr>
        <p:spPr bwMode="auto">
          <a:xfrm>
            <a:off x="5545138" y="5006975"/>
            <a:ext cx="728662" cy="2571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tRNA</a:t>
            </a:r>
          </a:p>
        </p:txBody>
      </p:sp>
      <p:sp>
        <p:nvSpPr>
          <p:cNvPr id="870436" name="Text Box 36"/>
          <p:cNvSpPr txBox="1">
            <a:spLocks noChangeArrowheads="1"/>
          </p:cNvSpPr>
          <p:nvPr/>
        </p:nvSpPr>
        <p:spPr bwMode="auto">
          <a:xfrm>
            <a:off x="4049713" y="1320800"/>
            <a:ext cx="165100" cy="250825"/>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E</a:t>
            </a:r>
          </a:p>
        </p:txBody>
      </p:sp>
      <p:sp>
        <p:nvSpPr>
          <p:cNvPr id="870437" name="Text Box 37"/>
          <p:cNvSpPr txBox="1">
            <a:spLocks noChangeArrowheads="1"/>
          </p:cNvSpPr>
          <p:nvPr/>
        </p:nvSpPr>
        <p:spPr bwMode="auto">
          <a:xfrm>
            <a:off x="4370388" y="1320800"/>
            <a:ext cx="147637" cy="192088"/>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P</a:t>
            </a:r>
          </a:p>
        </p:txBody>
      </p:sp>
      <p:sp>
        <p:nvSpPr>
          <p:cNvPr id="870438" name="Text Box 38"/>
          <p:cNvSpPr txBox="1">
            <a:spLocks noChangeArrowheads="1"/>
          </p:cNvSpPr>
          <p:nvPr/>
        </p:nvSpPr>
        <p:spPr bwMode="auto">
          <a:xfrm>
            <a:off x="4718050" y="1322388"/>
            <a:ext cx="165100" cy="250825"/>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A</a:t>
            </a:r>
          </a:p>
        </p:txBody>
      </p:sp>
      <p:sp>
        <p:nvSpPr>
          <p:cNvPr id="870439" name="Text Box 39"/>
          <p:cNvSpPr txBox="1">
            <a:spLocks noChangeArrowheads="1"/>
          </p:cNvSpPr>
          <p:nvPr/>
        </p:nvSpPr>
        <p:spPr bwMode="auto">
          <a:xfrm>
            <a:off x="4049713" y="4984750"/>
            <a:ext cx="165100" cy="250825"/>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E</a:t>
            </a:r>
          </a:p>
        </p:txBody>
      </p:sp>
      <p:sp>
        <p:nvSpPr>
          <p:cNvPr id="870440" name="Text Box 40"/>
          <p:cNvSpPr txBox="1">
            <a:spLocks noChangeArrowheads="1"/>
          </p:cNvSpPr>
          <p:nvPr/>
        </p:nvSpPr>
        <p:spPr bwMode="auto">
          <a:xfrm>
            <a:off x="4217988" y="5802313"/>
            <a:ext cx="825500" cy="242887"/>
          </a:xfrm>
          <a:prstGeom prst="rect">
            <a:avLst/>
          </a:prstGeom>
          <a:noFill/>
          <a:ln w="9525">
            <a:noFill/>
            <a:miter lim="800000"/>
            <a:headEnd/>
            <a:tailEnd/>
          </a:ln>
          <a:effectLst/>
        </p:spPr>
        <p:txBody>
          <a:bodyPr wrap="none" lIns="0" tIns="0" rIns="0" bIns="0"/>
          <a:lstStyle/>
          <a:p>
            <a:pPr>
              <a:lnSpc>
                <a:spcPct val="90000"/>
              </a:lnSpc>
            </a:pPr>
            <a:r>
              <a:rPr kumimoji="0" lang="en-US" sz="1800" b="1">
                <a:solidFill>
                  <a:schemeClr val="bg1"/>
                </a:solidFill>
                <a:ea typeface="ヒラギノ角ゴ Pro W3" pitchFamily="48" charset="-128"/>
              </a:rPr>
              <a:t>Codons</a:t>
            </a:r>
          </a:p>
        </p:txBody>
      </p:sp>
      <p:sp>
        <p:nvSpPr>
          <p:cNvPr id="870441" name="Text Box 41"/>
          <p:cNvSpPr txBox="1">
            <a:spLocks noChangeArrowheads="1"/>
          </p:cNvSpPr>
          <p:nvPr/>
        </p:nvSpPr>
        <p:spPr bwMode="auto">
          <a:xfrm>
            <a:off x="1901825" y="6327775"/>
            <a:ext cx="5226050" cy="285750"/>
          </a:xfrm>
          <a:prstGeom prst="rect">
            <a:avLst/>
          </a:prstGeom>
          <a:noFill/>
          <a:ln w="9525">
            <a:noFill/>
            <a:miter lim="800000"/>
            <a:headEnd/>
            <a:tailEnd/>
          </a:ln>
          <a:effectLst/>
        </p:spPr>
        <p:txBody>
          <a:bodyPr wrap="none" lIns="0" tIns="0" rIns="0" bIns="0"/>
          <a:lstStyle/>
          <a:p>
            <a:pPr>
              <a:lnSpc>
                <a:spcPct val="80000"/>
              </a:lnSpc>
            </a:pPr>
            <a:r>
              <a:rPr kumimoji="0" lang="en-US" sz="2000" b="1">
                <a:ea typeface="ヒラギノ角ゴ Pro W3" pitchFamily="48" charset="-128"/>
              </a:rPr>
              <a:t>(c) Schematic model with mRNA and tRNA</a:t>
            </a:r>
          </a:p>
        </p:txBody>
      </p:sp>
      <p:sp>
        <p:nvSpPr>
          <p:cNvPr id="870442" name="Text Box 42"/>
          <p:cNvSpPr txBox="1">
            <a:spLocks noChangeArrowheads="1"/>
          </p:cNvSpPr>
          <p:nvPr/>
        </p:nvSpPr>
        <p:spPr bwMode="auto">
          <a:xfrm>
            <a:off x="2863850" y="5862638"/>
            <a:ext cx="165100" cy="25082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70443" name="Text Box 43"/>
          <p:cNvSpPr txBox="1">
            <a:spLocks noChangeArrowheads="1"/>
          </p:cNvSpPr>
          <p:nvPr/>
        </p:nvSpPr>
        <p:spPr bwMode="auto">
          <a:xfrm>
            <a:off x="6056313" y="5303838"/>
            <a:ext cx="165100" cy="25082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70444" name="Line 44"/>
          <p:cNvSpPr>
            <a:spLocks noChangeShapeType="1"/>
          </p:cNvSpPr>
          <p:nvPr/>
        </p:nvSpPr>
        <p:spPr bwMode="auto">
          <a:xfrm>
            <a:off x="2794000" y="5422900"/>
            <a:ext cx="236538" cy="381000"/>
          </a:xfrm>
          <a:prstGeom prst="line">
            <a:avLst/>
          </a:prstGeom>
          <a:noFill/>
          <a:ln w="25400">
            <a:solidFill>
              <a:schemeClr val="tx1"/>
            </a:solidFill>
            <a:round/>
            <a:headEnd/>
            <a:tailEnd/>
          </a:ln>
          <a:effectLst/>
        </p:spPr>
        <p:txBody>
          <a:bodyPr wrap="none" anchor="ctr"/>
          <a:lstStyle/>
          <a:p>
            <a:endParaRPr lang="en-US"/>
          </a:p>
        </p:txBody>
      </p:sp>
      <p:sp>
        <p:nvSpPr>
          <p:cNvPr id="870445" name="Line 45"/>
          <p:cNvSpPr>
            <a:spLocks noChangeShapeType="1"/>
          </p:cNvSpPr>
          <p:nvPr/>
        </p:nvSpPr>
        <p:spPr bwMode="auto">
          <a:xfrm flipV="1">
            <a:off x="3810000" y="3687763"/>
            <a:ext cx="304800" cy="117475"/>
          </a:xfrm>
          <a:prstGeom prst="line">
            <a:avLst/>
          </a:prstGeom>
          <a:noFill/>
          <a:ln w="25400">
            <a:solidFill>
              <a:schemeClr val="tx1"/>
            </a:solidFill>
            <a:round/>
            <a:headEnd/>
            <a:tailEnd/>
          </a:ln>
          <a:effectLst/>
        </p:spPr>
        <p:txBody>
          <a:bodyPr wrap="none" anchor="ctr"/>
          <a:lstStyle/>
          <a:p>
            <a:endParaRPr lang="en-US"/>
          </a:p>
        </p:txBody>
      </p:sp>
      <p:sp>
        <p:nvSpPr>
          <p:cNvPr id="870446" name="Line 46"/>
          <p:cNvSpPr>
            <a:spLocks noChangeShapeType="1"/>
          </p:cNvSpPr>
          <p:nvPr/>
        </p:nvSpPr>
        <p:spPr bwMode="auto">
          <a:xfrm flipV="1">
            <a:off x="4919663" y="4152900"/>
            <a:ext cx="576262" cy="169863"/>
          </a:xfrm>
          <a:prstGeom prst="line">
            <a:avLst/>
          </a:prstGeom>
          <a:noFill/>
          <a:ln w="25400">
            <a:solidFill>
              <a:schemeClr val="tx1"/>
            </a:solidFill>
            <a:round/>
            <a:headEnd/>
            <a:tailEnd/>
          </a:ln>
          <a:effectLst/>
        </p:spPr>
        <p:txBody>
          <a:bodyPr wrap="none" anchor="ctr"/>
          <a:lstStyle/>
          <a:p>
            <a:endParaRPr lang="en-US"/>
          </a:p>
        </p:txBody>
      </p:sp>
      <p:sp>
        <p:nvSpPr>
          <p:cNvPr id="870447" name="Line 47"/>
          <p:cNvSpPr>
            <a:spLocks noChangeShapeType="1"/>
          </p:cNvSpPr>
          <p:nvPr/>
        </p:nvSpPr>
        <p:spPr bwMode="auto">
          <a:xfrm flipV="1">
            <a:off x="4843463" y="5135563"/>
            <a:ext cx="685800" cy="7937"/>
          </a:xfrm>
          <a:prstGeom prst="line">
            <a:avLst/>
          </a:prstGeom>
          <a:noFill/>
          <a:ln w="25400">
            <a:solidFill>
              <a:schemeClr val="tx1"/>
            </a:solidFill>
            <a:round/>
            <a:headEnd/>
            <a:tailEnd/>
          </a:ln>
          <a:effectLst/>
        </p:spPr>
        <p:txBody>
          <a:bodyPr wrap="none" anchor="ctr"/>
          <a:lstStyle/>
          <a:p>
            <a:endParaRPr lang="en-US"/>
          </a:p>
        </p:txBody>
      </p:sp>
      <p:sp>
        <p:nvSpPr>
          <p:cNvPr id="870448" name="AutoShape 48"/>
          <p:cNvSpPr>
            <a:spLocks/>
          </p:cNvSpPr>
          <p:nvPr/>
        </p:nvSpPr>
        <p:spPr bwMode="auto">
          <a:xfrm rot="-2218981">
            <a:off x="4429125" y="3484563"/>
            <a:ext cx="152400" cy="914400"/>
          </a:xfrm>
          <a:prstGeom prst="rightBrace">
            <a:avLst>
              <a:gd name="adj1" fmla="val 50000"/>
              <a:gd name="adj2" fmla="val 50000"/>
            </a:avLst>
          </a:prstGeom>
          <a:noFill/>
          <a:ln w="25400">
            <a:solidFill>
              <a:schemeClr val="tx1"/>
            </a:solidFill>
            <a:round/>
            <a:headEnd/>
            <a:tailEnd/>
          </a:ln>
          <a:effectLst/>
        </p:spPr>
        <p:txBody>
          <a:bodyPr wrap="none" anchor="ctr"/>
          <a:lstStyle/>
          <a:p>
            <a:endParaRPr lang="en-US"/>
          </a:p>
        </p:txBody>
      </p:sp>
      <p:sp>
        <p:nvSpPr>
          <p:cNvPr id="870449" name="Line 49"/>
          <p:cNvSpPr>
            <a:spLocks noChangeShapeType="1"/>
          </p:cNvSpPr>
          <p:nvPr/>
        </p:nvSpPr>
        <p:spPr bwMode="auto">
          <a:xfrm flipV="1">
            <a:off x="4554538" y="3757613"/>
            <a:ext cx="177800" cy="141287"/>
          </a:xfrm>
          <a:prstGeom prst="line">
            <a:avLst/>
          </a:prstGeom>
          <a:noFill/>
          <a:ln w="25400">
            <a:solidFill>
              <a:schemeClr val="tx1"/>
            </a:solidFill>
            <a:round/>
            <a:headEnd/>
            <a:tailEnd/>
          </a:ln>
          <a:effectLst/>
        </p:spPr>
        <p:txBody>
          <a:bodyPr wrap="none" anchor="ctr"/>
          <a:lstStyle/>
          <a:p>
            <a:endParaRPr lang="en-US"/>
          </a:p>
        </p:txBody>
      </p:sp>
      <p:sp>
        <p:nvSpPr>
          <p:cNvPr id="870450" name="Line 50"/>
          <p:cNvSpPr>
            <a:spLocks noChangeShapeType="1"/>
          </p:cNvSpPr>
          <p:nvPr/>
        </p:nvSpPr>
        <p:spPr bwMode="auto">
          <a:xfrm>
            <a:off x="3022600" y="2019300"/>
            <a:ext cx="838200" cy="7938"/>
          </a:xfrm>
          <a:prstGeom prst="line">
            <a:avLst/>
          </a:prstGeom>
          <a:noFill/>
          <a:ln w="25400">
            <a:solidFill>
              <a:schemeClr val="tx1"/>
            </a:solidFill>
            <a:round/>
            <a:headEnd/>
            <a:tailEnd/>
          </a:ln>
          <a:effectLst/>
        </p:spPr>
        <p:txBody>
          <a:bodyPr wrap="none" anchor="ctr"/>
          <a:lstStyle/>
          <a:p>
            <a:endParaRPr lang="en-US"/>
          </a:p>
        </p:txBody>
      </p:sp>
      <p:sp>
        <p:nvSpPr>
          <p:cNvPr id="870451" name="Line 51"/>
          <p:cNvSpPr>
            <a:spLocks noChangeShapeType="1"/>
          </p:cNvSpPr>
          <p:nvPr/>
        </p:nvSpPr>
        <p:spPr bwMode="auto">
          <a:xfrm flipV="1">
            <a:off x="5113338" y="2154238"/>
            <a:ext cx="431800" cy="9525"/>
          </a:xfrm>
          <a:prstGeom prst="line">
            <a:avLst/>
          </a:prstGeom>
          <a:noFill/>
          <a:ln w="9525">
            <a:solidFill>
              <a:schemeClr val="tx1"/>
            </a:solidFill>
            <a:round/>
            <a:headEnd/>
            <a:tailEnd/>
          </a:ln>
          <a:effectLst/>
        </p:spPr>
        <p:txBody>
          <a:bodyPr wrap="none" anchor="ctr"/>
          <a:lstStyle/>
          <a:p>
            <a:endParaRPr lang="en-US"/>
          </a:p>
        </p:txBody>
      </p:sp>
      <p:sp>
        <p:nvSpPr>
          <p:cNvPr id="870452" name="Line 52"/>
          <p:cNvSpPr>
            <a:spLocks noChangeShapeType="1"/>
          </p:cNvSpPr>
          <p:nvPr/>
        </p:nvSpPr>
        <p:spPr bwMode="auto">
          <a:xfrm>
            <a:off x="5181600" y="1485900"/>
            <a:ext cx="355600" cy="0"/>
          </a:xfrm>
          <a:prstGeom prst="line">
            <a:avLst/>
          </a:prstGeom>
          <a:noFill/>
          <a:ln w="9525">
            <a:solidFill>
              <a:schemeClr val="tx1"/>
            </a:solidFill>
            <a:round/>
            <a:headEnd/>
            <a:tailEnd/>
          </a:ln>
          <a:effectLst/>
        </p:spPr>
        <p:txBody>
          <a:bodyPr wrap="none" anchor="ctr"/>
          <a:lstStyle/>
          <a:p>
            <a:endParaRPr lang="en-US"/>
          </a:p>
        </p:txBody>
      </p:sp>
      <p:sp>
        <p:nvSpPr>
          <p:cNvPr id="870453" name="Line 53"/>
          <p:cNvSpPr>
            <a:spLocks noChangeShapeType="1"/>
          </p:cNvSpPr>
          <p:nvPr/>
        </p:nvSpPr>
        <p:spPr bwMode="auto">
          <a:xfrm>
            <a:off x="2938463" y="995363"/>
            <a:ext cx="1108075" cy="287337"/>
          </a:xfrm>
          <a:prstGeom prst="line">
            <a:avLst/>
          </a:prstGeom>
          <a:noFill/>
          <a:ln w="25400">
            <a:solidFill>
              <a:schemeClr val="tx1"/>
            </a:solidFill>
            <a:round/>
            <a:headEnd/>
            <a:tailEnd/>
          </a:ln>
          <a:effectLst/>
        </p:spPr>
        <p:txBody>
          <a:bodyPr wrap="none" anchor="ctr"/>
          <a:lstStyle/>
          <a:p>
            <a:endParaRPr lang="en-US"/>
          </a:p>
        </p:txBody>
      </p:sp>
      <p:sp>
        <p:nvSpPr>
          <p:cNvPr id="870454" name="Line 54"/>
          <p:cNvSpPr>
            <a:spLocks noChangeShapeType="1"/>
          </p:cNvSpPr>
          <p:nvPr/>
        </p:nvSpPr>
        <p:spPr bwMode="auto">
          <a:xfrm>
            <a:off x="3048000" y="581025"/>
            <a:ext cx="1362075" cy="541338"/>
          </a:xfrm>
          <a:prstGeom prst="line">
            <a:avLst/>
          </a:prstGeom>
          <a:noFill/>
          <a:ln w="25400">
            <a:solidFill>
              <a:schemeClr val="tx1"/>
            </a:solidFill>
            <a:round/>
            <a:headEnd/>
            <a:tailEnd/>
          </a:ln>
          <a:effectLst/>
        </p:spPr>
        <p:txBody>
          <a:bodyPr wrap="none" anchor="ctr"/>
          <a:lstStyle/>
          <a:p>
            <a:endParaRPr lang="en-US"/>
          </a:p>
        </p:txBody>
      </p:sp>
      <p:sp>
        <p:nvSpPr>
          <p:cNvPr id="870455" name="Line 55"/>
          <p:cNvSpPr>
            <a:spLocks noChangeShapeType="1"/>
          </p:cNvSpPr>
          <p:nvPr/>
        </p:nvSpPr>
        <p:spPr bwMode="auto">
          <a:xfrm flipH="1">
            <a:off x="4757738" y="706438"/>
            <a:ext cx="627062" cy="431800"/>
          </a:xfrm>
          <a:prstGeom prst="line">
            <a:avLst/>
          </a:prstGeom>
          <a:noFill/>
          <a:ln w="25400">
            <a:solidFill>
              <a:schemeClr val="tx1"/>
            </a:solidFill>
            <a:round/>
            <a:headEnd/>
            <a:tailEnd/>
          </a:ln>
          <a:effectLst/>
        </p:spPr>
        <p:txBody>
          <a:bodyPr wrap="none" anchor="ctr"/>
          <a:lstStyle/>
          <a:p>
            <a:endParaRPr lang="en-US"/>
          </a:p>
        </p:txBody>
      </p:sp>
      <p:sp>
        <p:nvSpPr>
          <p:cNvPr id="870456" name="Line 56"/>
          <p:cNvSpPr>
            <a:spLocks noChangeShapeType="1"/>
          </p:cNvSpPr>
          <p:nvPr/>
        </p:nvSpPr>
        <p:spPr bwMode="auto">
          <a:xfrm>
            <a:off x="5199063" y="1477963"/>
            <a:ext cx="355600" cy="7937"/>
          </a:xfrm>
          <a:prstGeom prst="line">
            <a:avLst/>
          </a:prstGeom>
          <a:noFill/>
          <a:ln w="25400">
            <a:solidFill>
              <a:schemeClr val="tx1"/>
            </a:solidFill>
            <a:round/>
            <a:headEnd/>
            <a:tailEnd/>
          </a:ln>
          <a:effectLst/>
        </p:spPr>
        <p:txBody>
          <a:bodyPr wrap="none" anchor="ctr"/>
          <a:lstStyle/>
          <a:p>
            <a:endParaRPr lang="en-US"/>
          </a:p>
        </p:txBody>
      </p:sp>
      <p:sp>
        <p:nvSpPr>
          <p:cNvPr id="870457" name="Line 57"/>
          <p:cNvSpPr>
            <a:spLocks noChangeShapeType="1"/>
          </p:cNvSpPr>
          <p:nvPr/>
        </p:nvSpPr>
        <p:spPr bwMode="auto">
          <a:xfrm>
            <a:off x="5105400" y="2163763"/>
            <a:ext cx="439738" cy="0"/>
          </a:xfrm>
          <a:prstGeom prst="line">
            <a:avLst/>
          </a:prstGeom>
          <a:noFill/>
          <a:ln w="25400">
            <a:solidFill>
              <a:schemeClr val="tx1"/>
            </a:solidFill>
            <a:round/>
            <a:headEnd/>
            <a:tailEnd/>
          </a:ln>
          <a:effectLst/>
        </p:spPr>
        <p:txBody>
          <a:bodyPr wrap="none" anchor="ctr"/>
          <a:lstStyle/>
          <a:p>
            <a:endParaRPr lang="en-US"/>
          </a:p>
        </p:txBody>
      </p:sp>
      <p:sp>
        <p:nvSpPr>
          <p:cNvPr id="870458" name="AutoShape 58"/>
          <p:cNvSpPr>
            <a:spLocks/>
          </p:cNvSpPr>
          <p:nvPr/>
        </p:nvSpPr>
        <p:spPr bwMode="auto">
          <a:xfrm rot="-5400000">
            <a:off x="4406900" y="5607050"/>
            <a:ext cx="133350" cy="342900"/>
          </a:xfrm>
          <a:prstGeom prst="leftBrace">
            <a:avLst>
              <a:gd name="adj1" fmla="val 21429"/>
              <a:gd name="adj2" fmla="val 50000"/>
            </a:avLst>
          </a:prstGeom>
          <a:noFill/>
          <a:ln w="25400">
            <a:solidFill>
              <a:schemeClr val="tx1"/>
            </a:solidFill>
            <a:round/>
            <a:headEnd/>
            <a:tailEnd/>
          </a:ln>
          <a:effectLst/>
        </p:spPr>
        <p:txBody>
          <a:bodyPr wrap="none" anchor="ctr"/>
          <a:lstStyle/>
          <a:p>
            <a:endParaRPr lang="en-US"/>
          </a:p>
        </p:txBody>
      </p:sp>
      <p:sp>
        <p:nvSpPr>
          <p:cNvPr id="870459" name="AutoShape 59"/>
          <p:cNvSpPr>
            <a:spLocks/>
          </p:cNvSpPr>
          <p:nvPr/>
        </p:nvSpPr>
        <p:spPr bwMode="auto">
          <a:xfrm rot="-5400000">
            <a:off x="4756150" y="5607050"/>
            <a:ext cx="133350" cy="342900"/>
          </a:xfrm>
          <a:prstGeom prst="leftBrace">
            <a:avLst>
              <a:gd name="adj1" fmla="val 21429"/>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8408" name="Picture 56" descr="17_16aRibosomeAnatomy-U"/>
          <p:cNvPicPr>
            <a:picLocks noChangeAspect="1" noChangeArrowheads="1"/>
          </p:cNvPicPr>
          <p:nvPr/>
        </p:nvPicPr>
        <p:blipFill>
          <a:blip r:embed="rId3" cstate="print"/>
          <a:srcRect/>
          <a:stretch>
            <a:fillRect/>
          </a:stretch>
        </p:blipFill>
        <p:spPr bwMode="auto">
          <a:xfrm>
            <a:off x="1852613" y="1555750"/>
            <a:ext cx="5438775" cy="3822700"/>
          </a:xfrm>
          <a:prstGeom prst="rect">
            <a:avLst/>
          </a:prstGeom>
          <a:noFill/>
        </p:spPr>
      </p:pic>
      <p:sp>
        <p:nvSpPr>
          <p:cNvPr id="868409" name="Rectangle 57"/>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17-16a</a:t>
            </a:r>
          </a:p>
        </p:txBody>
      </p:sp>
      <p:sp>
        <p:nvSpPr>
          <p:cNvPr id="868410" name="Text Box 58"/>
          <p:cNvSpPr txBox="1">
            <a:spLocks noChangeArrowheads="1"/>
          </p:cNvSpPr>
          <p:nvPr/>
        </p:nvSpPr>
        <p:spPr bwMode="auto">
          <a:xfrm>
            <a:off x="3440113" y="1574800"/>
            <a:ext cx="1303337" cy="5334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Growing</a:t>
            </a:r>
          </a:p>
          <a:p>
            <a:pPr>
              <a:lnSpc>
                <a:spcPct val="90000"/>
              </a:lnSpc>
            </a:pPr>
            <a:r>
              <a:rPr kumimoji="0" lang="en-US" sz="1800" b="1">
                <a:ea typeface="ヒラギノ角ゴ Pro W3" pitchFamily="48" charset="-128"/>
              </a:rPr>
              <a:t>polypeptide</a:t>
            </a:r>
          </a:p>
        </p:txBody>
      </p:sp>
      <p:sp>
        <p:nvSpPr>
          <p:cNvPr id="868411" name="Text Box 59"/>
          <p:cNvSpPr txBox="1">
            <a:spLocks noChangeArrowheads="1"/>
          </p:cNvSpPr>
          <p:nvPr/>
        </p:nvSpPr>
        <p:spPr bwMode="auto">
          <a:xfrm>
            <a:off x="5014913" y="1892300"/>
            <a:ext cx="1189037" cy="228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Exit tunnel</a:t>
            </a:r>
          </a:p>
        </p:txBody>
      </p:sp>
      <p:sp>
        <p:nvSpPr>
          <p:cNvPr id="868412" name="Text Box 60"/>
          <p:cNvSpPr txBox="1">
            <a:spLocks noChangeArrowheads="1"/>
          </p:cNvSpPr>
          <p:nvPr/>
        </p:nvSpPr>
        <p:spPr bwMode="auto">
          <a:xfrm>
            <a:off x="1890713" y="2108200"/>
            <a:ext cx="1138237" cy="4826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tRNA</a:t>
            </a:r>
          </a:p>
          <a:p>
            <a:pPr>
              <a:lnSpc>
                <a:spcPct val="90000"/>
              </a:lnSpc>
            </a:pPr>
            <a:r>
              <a:rPr kumimoji="0" lang="en-US" sz="1800" b="1">
                <a:ea typeface="ヒラギノ角ゴ Pro W3" pitchFamily="48" charset="-128"/>
              </a:rPr>
              <a:t>molecules</a:t>
            </a:r>
          </a:p>
        </p:txBody>
      </p:sp>
      <p:sp>
        <p:nvSpPr>
          <p:cNvPr id="868413" name="Text Box 61"/>
          <p:cNvSpPr txBox="1">
            <a:spLocks noChangeArrowheads="1"/>
          </p:cNvSpPr>
          <p:nvPr/>
        </p:nvSpPr>
        <p:spPr bwMode="auto">
          <a:xfrm>
            <a:off x="5637213" y="2857500"/>
            <a:ext cx="846137" cy="4699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Large</a:t>
            </a:r>
          </a:p>
          <a:p>
            <a:pPr>
              <a:lnSpc>
                <a:spcPct val="90000"/>
              </a:lnSpc>
            </a:pPr>
            <a:r>
              <a:rPr kumimoji="0" lang="en-US" sz="1800" b="1">
                <a:ea typeface="ヒラギノ角ゴ Pro W3" pitchFamily="48" charset="-128"/>
              </a:rPr>
              <a:t>subunit</a:t>
            </a:r>
          </a:p>
        </p:txBody>
      </p:sp>
      <p:sp>
        <p:nvSpPr>
          <p:cNvPr id="868414" name="Text Box 62"/>
          <p:cNvSpPr txBox="1">
            <a:spLocks noChangeArrowheads="1"/>
          </p:cNvSpPr>
          <p:nvPr/>
        </p:nvSpPr>
        <p:spPr bwMode="auto">
          <a:xfrm>
            <a:off x="5637213" y="3721100"/>
            <a:ext cx="846137" cy="46990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Small</a:t>
            </a:r>
          </a:p>
          <a:p>
            <a:pPr>
              <a:lnSpc>
                <a:spcPct val="90000"/>
              </a:lnSpc>
            </a:pPr>
            <a:r>
              <a:rPr kumimoji="0" lang="en-US" sz="1800" b="1">
                <a:ea typeface="ヒラギノ角ゴ Pro W3" pitchFamily="48" charset="-128"/>
              </a:rPr>
              <a:t>subunit</a:t>
            </a:r>
          </a:p>
        </p:txBody>
      </p:sp>
      <p:sp>
        <p:nvSpPr>
          <p:cNvPr id="868415" name="Text Box 63"/>
          <p:cNvSpPr txBox="1">
            <a:spLocks noChangeArrowheads="1"/>
          </p:cNvSpPr>
          <p:nvPr/>
        </p:nvSpPr>
        <p:spPr bwMode="auto">
          <a:xfrm>
            <a:off x="1879600" y="4933950"/>
            <a:ext cx="5432425" cy="260350"/>
          </a:xfrm>
          <a:prstGeom prst="rect">
            <a:avLst/>
          </a:prstGeom>
          <a:noFill/>
          <a:ln w="9525">
            <a:noFill/>
            <a:miter lim="800000"/>
            <a:headEnd/>
            <a:tailEnd/>
          </a:ln>
          <a:effectLst/>
        </p:spPr>
        <p:txBody>
          <a:bodyPr wrap="none" lIns="0" tIns="0" rIns="0" bIns="0"/>
          <a:lstStyle/>
          <a:p>
            <a:pPr>
              <a:lnSpc>
                <a:spcPct val="80000"/>
              </a:lnSpc>
            </a:pPr>
            <a:r>
              <a:rPr kumimoji="0" lang="en-US" sz="2000" b="1">
                <a:ea typeface="ヒラギノ角ゴ Pro W3" pitchFamily="48" charset="-128"/>
              </a:rPr>
              <a:t>(a) Computer model of functioning ribosome</a:t>
            </a:r>
          </a:p>
        </p:txBody>
      </p:sp>
      <p:sp>
        <p:nvSpPr>
          <p:cNvPr id="868416" name="Text Box 64"/>
          <p:cNvSpPr txBox="1">
            <a:spLocks noChangeArrowheads="1"/>
          </p:cNvSpPr>
          <p:nvPr/>
        </p:nvSpPr>
        <p:spPr bwMode="auto">
          <a:xfrm>
            <a:off x="3751263" y="4572000"/>
            <a:ext cx="714375" cy="244475"/>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endParaRPr kumimoji="0" lang="en-US" sz="1100" b="1">
              <a:ea typeface="ヒラギノ角ゴ Pro W3" pitchFamily="48" charset="-128"/>
            </a:endParaRPr>
          </a:p>
        </p:txBody>
      </p:sp>
      <p:sp>
        <p:nvSpPr>
          <p:cNvPr id="868417" name="Text Box 65"/>
          <p:cNvSpPr txBox="1">
            <a:spLocks noChangeArrowheads="1"/>
          </p:cNvSpPr>
          <p:nvPr/>
        </p:nvSpPr>
        <p:spPr bwMode="auto">
          <a:xfrm>
            <a:off x="3681413" y="3198813"/>
            <a:ext cx="152400" cy="2603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a:t>
            </a:r>
          </a:p>
        </p:txBody>
      </p:sp>
      <p:sp>
        <p:nvSpPr>
          <p:cNvPr id="868418" name="Text Box 66"/>
          <p:cNvSpPr txBox="1">
            <a:spLocks noChangeArrowheads="1"/>
          </p:cNvSpPr>
          <p:nvPr/>
        </p:nvSpPr>
        <p:spPr bwMode="auto">
          <a:xfrm>
            <a:off x="3878263" y="3236913"/>
            <a:ext cx="152400" cy="2603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P</a:t>
            </a:r>
          </a:p>
        </p:txBody>
      </p:sp>
      <p:sp>
        <p:nvSpPr>
          <p:cNvPr id="868419" name="Text Box 67"/>
          <p:cNvSpPr txBox="1">
            <a:spLocks noChangeArrowheads="1"/>
          </p:cNvSpPr>
          <p:nvPr/>
        </p:nvSpPr>
        <p:spPr bwMode="auto">
          <a:xfrm>
            <a:off x="4062413" y="3306763"/>
            <a:ext cx="152400" cy="2603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868420" name="Text Box 68"/>
          <p:cNvSpPr txBox="1">
            <a:spLocks noChangeArrowheads="1"/>
          </p:cNvSpPr>
          <p:nvPr/>
        </p:nvSpPr>
        <p:spPr bwMode="auto">
          <a:xfrm>
            <a:off x="3332163" y="4392613"/>
            <a:ext cx="171450" cy="2222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68421" name="Text Box 69"/>
          <p:cNvSpPr txBox="1">
            <a:spLocks noChangeArrowheads="1"/>
          </p:cNvSpPr>
          <p:nvPr/>
        </p:nvSpPr>
        <p:spPr bwMode="auto">
          <a:xfrm>
            <a:off x="4716463" y="4513263"/>
            <a:ext cx="171450" cy="222250"/>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68422" name="Line 70"/>
          <p:cNvSpPr>
            <a:spLocks noChangeShapeType="1"/>
          </p:cNvSpPr>
          <p:nvPr/>
        </p:nvSpPr>
        <p:spPr bwMode="auto">
          <a:xfrm>
            <a:off x="3086100" y="2432050"/>
            <a:ext cx="692150" cy="742950"/>
          </a:xfrm>
          <a:prstGeom prst="line">
            <a:avLst/>
          </a:prstGeom>
          <a:noFill/>
          <a:ln w="25400">
            <a:solidFill>
              <a:schemeClr val="tx1"/>
            </a:solidFill>
            <a:round/>
            <a:headEnd/>
            <a:tailEnd/>
          </a:ln>
          <a:effectLst/>
        </p:spPr>
        <p:txBody>
          <a:bodyPr wrap="none" anchor="ctr"/>
          <a:lstStyle/>
          <a:p>
            <a:endParaRPr lang="en-US"/>
          </a:p>
        </p:txBody>
      </p:sp>
      <p:sp>
        <p:nvSpPr>
          <p:cNvPr id="868423" name="Line 71"/>
          <p:cNvSpPr>
            <a:spLocks noChangeShapeType="1"/>
          </p:cNvSpPr>
          <p:nvPr/>
        </p:nvSpPr>
        <p:spPr bwMode="auto">
          <a:xfrm>
            <a:off x="3079750" y="2432050"/>
            <a:ext cx="876300" cy="806450"/>
          </a:xfrm>
          <a:prstGeom prst="line">
            <a:avLst/>
          </a:prstGeom>
          <a:noFill/>
          <a:ln w="25400">
            <a:solidFill>
              <a:schemeClr val="tx1"/>
            </a:solidFill>
            <a:round/>
            <a:headEnd/>
            <a:tailEnd/>
          </a:ln>
          <a:effectLst/>
        </p:spPr>
        <p:txBody>
          <a:bodyPr wrap="none" anchor="ctr"/>
          <a:lstStyle/>
          <a:p>
            <a:endParaRPr lang="en-US"/>
          </a:p>
        </p:txBody>
      </p:sp>
      <p:sp>
        <p:nvSpPr>
          <p:cNvPr id="868424" name="Line 72"/>
          <p:cNvSpPr>
            <a:spLocks noChangeShapeType="1"/>
          </p:cNvSpPr>
          <p:nvPr/>
        </p:nvSpPr>
        <p:spPr bwMode="auto">
          <a:xfrm>
            <a:off x="3092450" y="2432050"/>
            <a:ext cx="1143000" cy="958850"/>
          </a:xfrm>
          <a:prstGeom prst="line">
            <a:avLst/>
          </a:prstGeom>
          <a:noFill/>
          <a:ln w="25400">
            <a:solidFill>
              <a:schemeClr val="tx1"/>
            </a:solidFill>
            <a:round/>
            <a:headEnd/>
            <a:tailEnd/>
          </a:ln>
          <a:effectLst/>
        </p:spPr>
        <p:txBody>
          <a:bodyPr wrap="none" anchor="ctr"/>
          <a:lstStyle/>
          <a:p>
            <a:endParaRPr lang="en-US"/>
          </a:p>
        </p:txBody>
      </p:sp>
      <p:sp>
        <p:nvSpPr>
          <p:cNvPr id="868425" name="Line 73"/>
          <p:cNvSpPr>
            <a:spLocks noChangeShapeType="1"/>
          </p:cNvSpPr>
          <p:nvPr/>
        </p:nvSpPr>
        <p:spPr bwMode="auto">
          <a:xfrm>
            <a:off x="3600450" y="4387850"/>
            <a:ext cx="146050" cy="203200"/>
          </a:xfrm>
          <a:prstGeom prst="line">
            <a:avLst/>
          </a:prstGeom>
          <a:noFill/>
          <a:ln w="25400">
            <a:solidFill>
              <a:schemeClr val="tx1"/>
            </a:solidFill>
            <a:round/>
            <a:headEnd/>
            <a:tailEnd/>
          </a:ln>
          <a:effectLst/>
        </p:spPr>
        <p:txBody>
          <a:bodyPr wrap="none" anchor="ctr"/>
          <a:lstStyle/>
          <a:p>
            <a:endParaRPr lang="en-US"/>
          </a:p>
        </p:txBody>
      </p:sp>
      <p:sp>
        <p:nvSpPr>
          <p:cNvPr id="868426" name="AutoShape 74"/>
          <p:cNvSpPr>
            <a:spLocks/>
          </p:cNvSpPr>
          <p:nvPr/>
        </p:nvSpPr>
        <p:spPr bwMode="auto">
          <a:xfrm>
            <a:off x="5422900" y="2565400"/>
            <a:ext cx="152400" cy="996950"/>
          </a:xfrm>
          <a:prstGeom prst="rightBrace">
            <a:avLst>
              <a:gd name="adj1" fmla="val 54514"/>
              <a:gd name="adj2" fmla="val 50000"/>
            </a:avLst>
          </a:prstGeom>
          <a:noFill/>
          <a:ln w="25400">
            <a:solidFill>
              <a:schemeClr val="tx1"/>
            </a:solidFill>
            <a:round/>
            <a:headEnd/>
            <a:tailEnd/>
          </a:ln>
          <a:effectLst/>
        </p:spPr>
        <p:txBody>
          <a:bodyPr wrap="none" anchor="ctr"/>
          <a:lstStyle/>
          <a:p>
            <a:endParaRPr lang="en-US"/>
          </a:p>
        </p:txBody>
      </p:sp>
      <p:sp>
        <p:nvSpPr>
          <p:cNvPr id="868427" name="AutoShape 75"/>
          <p:cNvSpPr>
            <a:spLocks/>
          </p:cNvSpPr>
          <p:nvPr/>
        </p:nvSpPr>
        <p:spPr bwMode="auto">
          <a:xfrm>
            <a:off x="5435600" y="3600450"/>
            <a:ext cx="152400" cy="692150"/>
          </a:xfrm>
          <a:prstGeom prst="rightBrace">
            <a:avLst>
              <a:gd name="adj1" fmla="val 37847"/>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0" y="914400"/>
            <a:ext cx="8991599" cy="5714999"/>
          </a:xfrm>
        </p:spPr>
        <p:txBody>
          <a:bodyPr/>
          <a:lstStyle/>
          <a:p>
            <a:r>
              <a:rPr lang="en-US" dirty="0" smtClean="0"/>
              <a:t>10.  The new tRNA brings in a new amino acid dictated by the next mRNA codon. It sits in the A site (site for new tRNA entrants).  Enzymes in the large subunit of the ribosome cause the new amino acid to join to the already existing polypeptide (which was in the P site). The new tRNA that brought in the new amino acid now holds the entire polypeptide. Since it now holds the entire polypeptide it sits now occupies the P (polypeptide) site. The old t-RNA that occupied the P site is now holding on to nothing and moves to the E site to be ejected (it exits). </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3.37 step 1</a:t>
            </a:r>
          </a:p>
        </p:txBody>
      </p:sp>
      <p:pic>
        <p:nvPicPr>
          <p:cNvPr id="83998" name="Picture 30"/>
          <p:cNvPicPr>
            <a:picLocks noChangeAspect="1" noChangeArrowheads="1"/>
          </p:cNvPicPr>
          <p:nvPr/>
        </p:nvPicPr>
        <p:blipFill>
          <a:blip r:embed="rId2" cstate="print"/>
          <a:srcRect/>
          <a:stretch>
            <a:fillRect/>
          </a:stretch>
        </p:blipFill>
        <p:spPr bwMode="auto">
          <a:xfrm>
            <a:off x="454025" y="1808163"/>
            <a:ext cx="8221663" cy="3379787"/>
          </a:xfrm>
          <a:prstGeom prst="rect">
            <a:avLst/>
          </a:prstGeom>
          <a:noFill/>
        </p:spPr>
      </p:pic>
      <p:sp>
        <p:nvSpPr>
          <p:cNvPr id="83999" name="Freeform 31"/>
          <p:cNvSpPr>
            <a:spLocks/>
          </p:cNvSpPr>
          <p:nvPr/>
        </p:nvSpPr>
        <p:spPr bwMode="auto">
          <a:xfrm>
            <a:off x="7013575" y="2863850"/>
            <a:ext cx="282575" cy="177800"/>
          </a:xfrm>
          <a:custGeom>
            <a:avLst/>
            <a:gdLst/>
            <a:ahLst/>
            <a:cxnLst>
              <a:cxn ang="0">
                <a:pos x="178" y="0"/>
              </a:cxn>
              <a:cxn ang="0">
                <a:pos x="122" y="112"/>
              </a:cxn>
              <a:cxn ang="0">
                <a:pos x="0" y="112"/>
              </a:cxn>
            </a:cxnLst>
            <a:rect l="0" t="0" r="r" b="b"/>
            <a:pathLst>
              <a:path w="178" h="112">
                <a:moveTo>
                  <a:pt x="178" y="0"/>
                </a:moveTo>
                <a:lnTo>
                  <a:pt x="122" y="112"/>
                </a:lnTo>
                <a:lnTo>
                  <a:pt x="0" y="112"/>
                </a:lnTo>
              </a:path>
            </a:pathLst>
          </a:custGeom>
          <a:noFill/>
          <a:ln w="12700">
            <a:solidFill>
              <a:srgbClr val="231F20"/>
            </a:solidFill>
            <a:prstDash val="solid"/>
            <a:round/>
            <a:headEnd/>
            <a:tailEnd/>
          </a:ln>
        </p:spPr>
        <p:txBody>
          <a:bodyPr/>
          <a:lstStyle/>
          <a:p>
            <a:endParaRPr lang="en-US"/>
          </a:p>
        </p:txBody>
      </p:sp>
      <p:sp>
        <p:nvSpPr>
          <p:cNvPr id="84000" name="Line 32"/>
          <p:cNvSpPr>
            <a:spLocks noChangeShapeType="1"/>
          </p:cNvSpPr>
          <p:nvPr/>
        </p:nvSpPr>
        <p:spPr bwMode="auto">
          <a:xfrm flipV="1">
            <a:off x="8077200" y="4422775"/>
            <a:ext cx="1588" cy="295275"/>
          </a:xfrm>
          <a:prstGeom prst="line">
            <a:avLst/>
          </a:prstGeom>
          <a:noFill/>
          <a:ln w="12700">
            <a:solidFill>
              <a:srgbClr val="231F20"/>
            </a:solidFill>
            <a:round/>
            <a:headEnd/>
            <a:tailEnd/>
          </a:ln>
        </p:spPr>
        <p:txBody>
          <a:bodyPr/>
          <a:lstStyle/>
          <a:p>
            <a:endParaRPr lang="en-US"/>
          </a:p>
        </p:txBody>
      </p:sp>
      <p:sp>
        <p:nvSpPr>
          <p:cNvPr id="84001" name="Line 33"/>
          <p:cNvSpPr>
            <a:spLocks noChangeShapeType="1"/>
          </p:cNvSpPr>
          <p:nvPr/>
        </p:nvSpPr>
        <p:spPr bwMode="auto">
          <a:xfrm>
            <a:off x="7086600" y="3740150"/>
            <a:ext cx="473075" cy="1588"/>
          </a:xfrm>
          <a:prstGeom prst="line">
            <a:avLst/>
          </a:prstGeom>
          <a:noFill/>
          <a:ln w="12700">
            <a:solidFill>
              <a:srgbClr val="231F20"/>
            </a:solidFill>
            <a:round/>
            <a:headEnd/>
            <a:tailEnd/>
          </a:ln>
        </p:spPr>
        <p:txBody>
          <a:bodyPr/>
          <a:lstStyle/>
          <a:p>
            <a:endParaRPr lang="en-US"/>
          </a:p>
        </p:txBody>
      </p:sp>
      <p:sp>
        <p:nvSpPr>
          <p:cNvPr id="84002" name="Freeform 34"/>
          <p:cNvSpPr>
            <a:spLocks/>
          </p:cNvSpPr>
          <p:nvPr/>
        </p:nvSpPr>
        <p:spPr bwMode="auto">
          <a:xfrm>
            <a:off x="5556250" y="3267075"/>
            <a:ext cx="298450" cy="228600"/>
          </a:xfrm>
          <a:custGeom>
            <a:avLst/>
            <a:gdLst/>
            <a:ahLst/>
            <a:cxnLst>
              <a:cxn ang="0">
                <a:pos x="0" y="0"/>
              </a:cxn>
              <a:cxn ang="0">
                <a:pos x="106" y="144"/>
              </a:cxn>
              <a:cxn ang="0">
                <a:pos x="188" y="144"/>
              </a:cxn>
            </a:cxnLst>
            <a:rect l="0" t="0" r="r" b="b"/>
            <a:pathLst>
              <a:path w="188" h="144">
                <a:moveTo>
                  <a:pt x="0" y="0"/>
                </a:moveTo>
                <a:lnTo>
                  <a:pt x="106" y="144"/>
                </a:lnTo>
                <a:lnTo>
                  <a:pt x="188" y="144"/>
                </a:lnTo>
              </a:path>
            </a:pathLst>
          </a:custGeom>
          <a:noFill/>
          <a:ln w="12700">
            <a:solidFill>
              <a:srgbClr val="231F20"/>
            </a:solidFill>
            <a:prstDash val="solid"/>
            <a:round/>
            <a:headEnd/>
            <a:tailEnd/>
          </a:ln>
        </p:spPr>
        <p:txBody>
          <a:bodyPr/>
          <a:lstStyle/>
          <a:p>
            <a:endParaRPr lang="en-US"/>
          </a:p>
        </p:txBody>
      </p:sp>
      <p:sp>
        <p:nvSpPr>
          <p:cNvPr id="84003" name="Freeform 35"/>
          <p:cNvSpPr>
            <a:spLocks/>
          </p:cNvSpPr>
          <p:nvPr/>
        </p:nvSpPr>
        <p:spPr bwMode="auto">
          <a:xfrm>
            <a:off x="4689475" y="2552700"/>
            <a:ext cx="406400" cy="171450"/>
          </a:xfrm>
          <a:custGeom>
            <a:avLst/>
            <a:gdLst/>
            <a:ahLst/>
            <a:cxnLst>
              <a:cxn ang="0">
                <a:pos x="0" y="0"/>
              </a:cxn>
              <a:cxn ang="0">
                <a:pos x="194" y="108"/>
              </a:cxn>
              <a:cxn ang="0">
                <a:pos x="256" y="108"/>
              </a:cxn>
            </a:cxnLst>
            <a:rect l="0" t="0" r="r" b="b"/>
            <a:pathLst>
              <a:path w="256" h="108">
                <a:moveTo>
                  <a:pt x="0" y="0"/>
                </a:moveTo>
                <a:lnTo>
                  <a:pt x="194" y="108"/>
                </a:lnTo>
                <a:lnTo>
                  <a:pt x="256" y="108"/>
                </a:lnTo>
              </a:path>
            </a:pathLst>
          </a:custGeom>
          <a:noFill/>
          <a:ln w="12700">
            <a:solidFill>
              <a:srgbClr val="231F20"/>
            </a:solidFill>
            <a:prstDash val="solid"/>
            <a:round/>
            <a:headEnd/>
            <a:tailEnd/>
          </a:ln>
        </p:spPr>
        <p:txBody>
          <a:bodyPr/>
          <a:lstStyle/>
          <a:p>
            <a:endParaRPr lang="en-US"/>
          </a:p>
        </p:txBody>
      </p:sp>
      <p:sp>
        <p:nvSpPr>
          <p:cNvPr id="84004" name="Line 36"/>
          <p:cNvSpPr>
            <a:spLocks noChangeShapeType="1"/>
          </p:cNvSpPr>
          <p:nvPr/>
        </p:nvSpPr>
        <p:spPr bwMode="auto">
          <a:xfrm>
            <a:off x="4670425" y="2062163"/>
            <a:ext cx="279400" cy="1587"/>
          </a:xfrm>
          <a:prstGeom prst="line">
            <a:avLst/>
          </a:prstGeom>
          <a:noFill/>
          <a:ln w="12700">
            <a:solidFill>
              <a:srgbClr val="231F20"/>
            </a:solidFill>
            <a:round/>
            <a:headEnd/>
            <a:tailEnd/>
          </a:ln>
        </p:spPr>
        <p:txBody>
          <a:bodyPr/>
          <a:lstStyle/>
          <a:p>
            <a:endParaRPr lang="en-US"/>
          </a:p>
        </p:txBody>
      </p:sp>
      <p:sp>
        <p:nvSpPr>
          <p:cNvPr id="84005" name="Line 37"/>
          <p:cNvSpPr>
            <a:spLocks noChangeShapeType="1"/>
          </p:cNvSpPr>
          <p:nvPr/>
        </p:nvSpPr>
        <p:spPr bwMode="auto">
          <a:xfrm>
            <a:off x="3862388" y="4432300"/>
            <a:ext cx="434975" cy="1588"/>
          </a:xfrm>
          <a:prstGeom prst="line">
            <a:avLst/>
          </a:prstGeom>
          <a:noFill/>
          <a:ln w="12700">
            <a:solidFill>
              <a:srgbClr val="231F20"/>
            </a:solidFill>
            <a:round/>
            <a:headEnd/>
            <a:tailEnd/>
          </a:ln>
        </p:spPr>
        <p:txBody>
          <a:bodyPr/>
          <a:lstStyle/>
          <a:p>
            <a:endParaRPr lang="en-US"/>
          </a:p>
        </p:txBody>
      </p:sp>
      <p:sp>
        <p:nvSpPr>
          <p:cNvPr id="84006" name="Freeform 38"/>
          <p:cNvSpPr>
            <a:spLocks/>
          </p:cNvSpPr>
          <p:nvPr/>
        </p:nvSpPr>
        <p:spPr bwMode="auto">
          <a:xfrm>
            <a:off x="5159375" y="3540125"/>
            <a:ext cx="355600" cy="342900"/>
          </a:xfrm>
          <a:custGeom>
            <a:avLst/>
            <a:gdLst/>
            <a:ahLst/>
            <a:cxnLst>
              <a:cxn ang="0">
                <a:pos x="0" y="0"/>
              </a:cxn>
              <a:cxn ang="0">
                <a:pos x="128" y="216"/>
              </a:cxn>
              <a:cxn ang="0">
                <a:pos x="224" y="216"/>
              </a:cxn>
            </a:cxnLst>
            <a:rect l="0" t="0" r="r" b="b"/>
            <a:pathLst>
              <a:path w="224" h="216">
                <a:moveTo>
                  <a:pt x="0" y="0"/>
                </a:moveTo>
                <a:lnTo>
                  <a:pt x="128" y="216"/>
                </a:lnTo>
                <a:lnTo>
                  <a:pt x="224" y="216"/>
                </a:lnTo>
              </a:path>
            </a:pathLst>
          </a:custGeom>
          <a:noFill/>
          <a:ln w="12700">
            <a:solidFill>
              <a:srgbClr val="231F20"/>
            </a:solidFill>
            <a:prstDash val="solid"/>
            <a:round/>
            <a:headEnd/>
            <a:tailEnd/>
          </a:ln>
        </p:spPr>
        <p:txBody>
          <a:bodyPr/>
          <a:lstStyle/>
          <a:p>
            <a:endParaRPr lang="en-US"/>
          </a:p>
        </p:txBody>
      </p:sp>
      <p:sp>
        <p:nvSpPr>
          <p:cNvPr id="84007" name="Line 39"/>
          <p:cNvSpPr>
            <a:spLocks noChangeShapeType="1"/>
          </p:cNvSpPr>
          <p:nvPr/>
        </p:nvSpPr>
        <p:spPr bwMode="auto">
          <a:xfrm>
            <a:off x="2798763" y="3594100"/>
            <a:ext cx="1009650" cy="577850"/>
          </a:xfrm>
          <a:prstGeom prst="line">
            <a:avLst/>
          </a:prstGeom>
          <a:noFill/>
          <a:ln w="12700">
            <a:solidFill>
              <a:srgbClr val="0092C8"/>
            </a:solidFill>
            <a:round/>
            <a:headEnd/>
            <a:tailEnd/>
          </a:ln>
        </p:spPr>
        <p:txBody>
          <a:bodyPr/>
          <a:lstStyle/>
          <a:p>
            <a:endParaRPr lang="en-US"/>
          </a:p>
        </p:txBody>
      </p:sp>
      <p:sp>
        <p:nvSpPr>
          <p:cNvPr id="84008" name="Line 40"/>
          <p:cNvSpPr>
            <a:spLocks noChangeShapeType="1"/>
          </p:cNvSpPr>
          <p:nvPr/>
        </p:nvSpPr>
        <p:spPr bwMode="auto">
          <a:xfrm flipV="1">
            <a:off x="2798763" y="3409950"/>
            <a:ext cx="1587" cy="574675"/>
          </a:xfrm>
          <a:prstGeom prst="line">
            <a:avLst/>
          </a:prstGeom>
          <a:noFill/>
          <a:ln w="12700">
            <a:solidFill>
              <a:srgbClr val="0092C8"/>
            </a:solidFill>
            <a:round/>
            <a:headEnd/>
            <a:tailEnd/>
          </a:ln>
        </p:spPr>
        <p:txBody>
          <a:bodyPr/>
          <a:lstStyle/>
          <a:p>
            <a:endParaRPr lang="en-US"/>
          </a:p>
        </p:txBody>
      </p:sp>
      <p:sp>
        <p:nvSpPr>
          <p:cNvPr id="84009" name="Freeform 41"/>
          <p:cNvSpPr>
            <a:spLocks/>
          </p:cNvSpPr>
          <p:nvPr/>
        </p:nvSpPr>
        <p:spPr bwMode="auto">
          <a:xfrm>
            <a:off x="3319463" y="2698750"/>
            <a:ext cx="219075" cy="85725"/>
          </a:xfrm>
          <a:custGeom>
            <a:avLst/>
            <a:gdLst/>
            <a:ahLst/>
            <a:cxnLst>
              <a:cxn ang="0">
                <a:pos x="138" y="54"/>
              </a:cxn>
              <a:cxn ang="0">
                <a:pos x="56" y="0"/>
              </a:cxn>
              <a:cxn ang="0">
                <a:pos x="0" y="0"/>
              </a:cxn>
            </a:cxnLst>
            <a:rect l="0" t="0" r="r" b="b"/>
            <a:pathLst>
              <a:path w="138" h="54">
                <a:moveTo>
                  <a:pt x="138" y="54"/>
                </a:moveTo>
                <a:lnTo>
                  <a:pt x="56" y="0"/>
                </a:lnTo>
                <a:lnTo>
                  <a:pt x="0" y="0"/>
                </a:lnTo>
              </a:path>
            </a:pathLst>
          </a:custGeom>
          <a:noFill/>
          <a:ln w="12700">
            <a:solidFill>
              <a:srgbClr val="231F20"/>
            </a:solidFill>
            <a:prstDash val="solid"/>
            <a:round/>
            <a:headEnd/>
            <a:tailEnd/>
          </a:ln>
        </p:spPr>
        <p:txBody>
          <a:bodyPr/>
          <a:lstStyle/>
          <a:p>
            <a:endParaRPr lang="en-US"/>
          </a:p>
        </p:txBody>
      </p:sp>
      <p:sp>
        <p:nvSpPr>
          <p:cNvPr id="84010" name="Freeform 42"/>
          <p:cNvSpPr>
            <a:spLocks/>
          </p:cNvSpPr>
          <p:nvPr/>
        </p:nvSpPr>
        <p:spPr bwMode="auto">
          <a:xfrm>
            <a:off x="3786188" y="4149725"/>
            <a:ext cx="47625" cy="47625"/>
          </a:xfrm>
          <a:custGeom>
            <a:avLst/>
            <a:gdLst/>
            <a:ahLst/>
            <a:cxnLst>
              <a:cxn ang="0">
                <a:pos x="30" y="14"/>
              </a:cxn>
              <a:cxn ang="0">
                <a:pos x="28" y="20"/>
              </a:cxn>
              <a:cxn ang="0">
                <a:pos x="26" y="24"/>
              </a:cxn>
              <a:cxn ang="0">
                <a:pos x="20" y="28"/>
              </a:cxn>
              <a:cxn ang="0">
                <a:pos x="14" y="30"/>
              </a:cxn>
              <a:cxn ang="0">
                <a:pos x="10" y="28"/>
              </a:cxn>
              <a:cxn ang="0">
                <a:pos x="4" y="24"/>
              </a:cxn>
              <a:cxn ang="0">
                <a:pos x="2" y="20"/>
              </a:cxn>
              <a:cxn ang="0">
                <a:pos x="0" y="14"/>
              </a:cxn>
              <a:cxn ang="0">
                <a:pos x="2" y="10"/>
              </a:cxn>
              <a:cxn ang="0">
                <a:pos x="4" y="4"/>
              </a:cxn>
              <a:cxn ang="0">
                <a:pos x="10" y="2"/>
              </a:cxn>
              <a:cxn ang="0">
                <a:pos x="14" y="0"/>
              </a:cxn>
              <a:cxn ang="0">
                <a:pos x="20" y="2"/>
              </a:cxn>
              <a:cxn ang="0">
                <a:pos x="26" y="4"/>
              </a:cxn>
              <a:cxn ang="0">
                <a:pos x="28" y="10"/>
              </a:cxn>
              <a:cxn ang="0">
                <a:pos x="28" y="14"/>
              </a:cxn>
              <a:cxn ang="0">
                <a:pos x="30" y="14"/>
              </a:cxn>
            </a:cxnLst>
            <a:rect l="0" t="0" r="r" b="b"/>
            <a:pathLst>
              <a:path w="30" h="30">
                <a:moveTo>
                  <a:pt x="30" y="14"/>
                </a:moveTo>
                <a:lnTo>
                  <a:pt x="28" y="20"/>
                </a:lnTo>
                <a:lnTo>
                  <a:pt x="26" y="24"/>
                </a:lnTo>
                <a:lnTo>
                  <a:pt x="20" y="28"/>
                </a:lnTo>
                <a:lnTo>
                  <a:pt x="14" y="30"/>
                </a:lnTo>
                <a:lnTo>
                  <a:pt x="10" y="28"/>
                </a:lnTo>
                <a:lnTo>
                  <a:pt x="4" y="24"/>
                </a:lnTo>
                <a:lnTo>
                  <a:pt x="2" y="20"/>
                </a:lnTo>
                <a:lnTo>
                  <a:pt x="0" y="14"/>
                </a:lnTo>
                <a:lnTo>
                  <a:pt x="2" y="10"/>
                </a:lnTo>
                <a:lnTo>
                  <a:pt x="4" y="4"/>
                </a:lnTo>
                <a:lnTo>
                  <a:pt x="10" y="2"/>
                </a:lnTo>
                <a:lnTo>
                  <a:pt x="14" y="0"/>
                </a:lnTo>
                <a:lnTo>
                  <a:pt x="20" y="2"/>
                </a:lnTo>
                <a:lnTo>
                  <a:pt x="26" y="4"/>
                </a:lnTo>
                <a:lnTo>
                  <a:pt x="28" y="10"/>
                </a:lnTo>
                <a:lnTo>
                  <a:pt x="28" y="14"/>
                </a:lnTo>
                <a:lnTo>
                  <a:pt x="30" y="14"/>
                </a:lnTo>
                <a:close/>
              </a:path>
            </a:pathLst>
          </a:custGeom>
          <a:solidFill>
            <a:srgbClr val="0092C8"/>
          </a:solidFill>
          <a:ln w="9525">
            <a:noFill/>
            <a:round/>
            <a:headEnd/>
            <a:tailEnd/>
          </a:ln>
        </p:spPr>
        <p:txBody>
          <a:bodyPr/>
          <a:lstStyle/>
          <a:p>
            <a:endParaRPr lang="en-US"/>
          </a:p>
        </p:txBody>
      </p:sp>
      <p:sp>
        <p:nvSpPr>
          <p:cNvPr id="84011" name="Freeform 43"/>
          <p:cNvSpPr>
            <a:spLocks/>
          </p:cNvSpPr>
          <p:nvPr/>
        </p:nvSpPr>
        <p:spPr bwMode="auto">
          <a:xfrm>
            <a:off x="595313" y="3375025"/>
            <a:ext cx="168275" cy="168275"/>
          </a:xfrm>
          <a:custGeom>
            <a:avLst/>
            <a:gdLst/>
            <a:ahLst/>
            <a:cxnLst>
              <a:cxn ang="0">
                <a:pos x="106" y="54"/>
              </a:cxn>
              <a:cxn ang="0">
                <a:pos x="104" y="64"/>
              </a:cxn>
              <a:cxn ang="0">
                <a:pos x="102" y="74"/>
              </a:cxn>
              <a:cxn ang="0">
                <a:pos x="96" y="82"/>
              </a:cxn>
              <a:cxn ang="0">
                <a:pos x="90" y="90"/>
              </a:cxn>
              <a:cxn ang="0">
                <a:pos x="82" y="98"/>
              </a:cxn>
              <a:cxn ang="0">
                <a:pos x="74" y="102"/>
              </a:cxn>
              <a:cxn ang="0">
                <a:pos x="64" y="104"/>
              </a:cxn>
              <a:cxn ang="0">
                <a:pos x="54" y="106"/>
              </a:cxn>
              <a:cxn ang="0">
                <a:pos x="42" y="104"/>
              </a:cxn>
              <a:cxn ang="0">
                <a:pos x="32" y="102"/>
              </a:cxn>
              <a:cxn ang="0">
                <a:pos x="24" y="98"/>
              </a:cxn>
              <a:cxn ang="0">
                <a:pos x="16" y="90"/>
              </a:cxn>
              <a:cxn ang="0">
                <a:pos x="10" y="82"/>
              </a:cxn>
              <a:cxn ang="0">
                <a:pos x="4" y="74"/>
              </a:cxn>
              <a:cxn ang="0">
                <a:pos x="2" y="64"/>
              </a:cxn>
              <a:cxn ang="0">
                <a:pos x="0" y="54"/>
              </a:cxn>
              <a:cxn ang="0">
                <a:pos x="2" y="42"/>
              </a:cxn>
              <a:cxn ang="0">
                <a:pos x="4" y="32"/>
              </a:cxn>
              <a:cxn ang="0">
                <a:pos x="10" y="24"/>
              </a:cxn>
              <a:cxn ang="0">
                <a:pos x="16" y="16"/>
              </a:cxn>
              <a:cxn ang="0">
                <a:pos x="24" y="10"/>
              </a:cxn>
              <a:cxn ang="0">
                <a:pos x="32" y="4"/>
              </a:cxn>
              <a:cxn ang="0">
                <a:pos x="42" y="2"/>
              </a:cxn>
              <a:cxn ang="0">
                <a:pos x="54" y="0"/>
              </a:cxn>
              <a:cxn ang="0">
                <a:pos x="64" y="2"/>
              </a:cxn>
              <a:cxn ang="0">
                <a:pos x="74" y="4"/>
              </a:cxn>
              <a:cxn ang="0">
                <a:pos x="82" y="10"/>
              </a:cxn>
              <a:cxn ang="0">
                <a:pos x="90" y="16"/>
              </a:cxn>
              <a:cxn ang="0">
                <a:pos x="96" y="24"/>
              </a:cxn>
              <a:cxn ang="0">
                <a:pos x="102" y="32"/>
              </a:cxn>
              <a:cxn ang="0">
                <a:pos x="104" y="42"/>
              </a:cxn>
              <a:cxn ang="0">
                <a:pos x="104" y="54"/>
              </a:cxn>
              <a:cxn ang="0">
                <a:pos x="106" y="54"/>
              </a:cxn>
            </a:cxnLst>
            <a:rect l="0" t="0" r="r" b="b"/>
            <a:pathLst>
              <a:path w="106" h="106">
                <a:moveTo>
                  <a:pt x="106" y="54"/>
                </a:moveTo>
                <a:lnTo>
                  <a:pt x="104" y="64"/>
                </a:lnTo>
                <a:lnTo>
                  <a:pt x="102" y="74"/>
                </a:lnTo>
                <a:lnTo>
                  <a:pt x="96" y="82"/>
                </a:lnTo>
                <a:lnTo>
                  <a:pt x="90" y="90"/>
                </a:lnTo>
                <a:lnTo>
                  <a:pt x="82" y="98"/>
                </a:lnTo>
                <a:lnTo>
                  <a:pt x="74" y="102"/>
                </a:lnTo>
                <a:lnTo>
                  <a:pt x="64" y="104"/>
                </a:lnTo>
                <a:lnTo>
                  <a:pt x="54" y="106"/>
                </a:lnTo>
                <a:lnTo>
                  <a:pt x="42" y="104"/>
                </a:lnTo>
                <a:lnTo>
                  <a:pt x="32" y="102"/>
                </a:lnTo>
                <a:lnTo>
                  <a:pt x="24" y="98"/>
                </a:lnTo>
                <a:lnTo>
                  <a:pt x="16" y="90"/>
                </a:lnTo>
                <a:lnTo>
                  <a:pt x="10" y="82"/>
                </a:lnTo>
                <a:lnTo>
                  <a:pt x="4" y="74"/>
                </a:lnTo>
                <a:lnTo>
                  <a:pt x="2" y="64"/>
                </a:lnTo>
                <a:lnTo>
                  <a:pt x="0" y="54"/>
                </a:lnTo>
                <a:lnTo>
                  <a:pt x="2" y="42"/>
                </a:lnTo>
                <a:lnTo>
                  <a:pt x="4" y="32"/>
                </a:lnTo>
                <a:lnTo>
                  <a:pt x="10" y="24"/>
                </a:lnTo>
                <a:lnTo>
                  <a:pt x="16" y="16"/>
                </a:lnTo>
                <a:lnTo>
                  <a:pt x="24" y="10"/>
                </a:lnTo>
                <a:lnTo>
                  <a:pt x="32" y="4"/>
                </a:lnTo>
                <a:lnTo>
                  <a:pt x="42" y="2"/>
                </a:lnTo>
                <a:lnTo>
                  <a:pt x="54" y="0"/>
                </a:lnTo>
                <a:lnTo>
                  <a:pt x="64" y="2"/>
                </a:lnTo>
                <a:lnTo>
                  <a:pt x="74" y="4"/>
                </a:lnTo>
                <a:lnTo>
                  <a:pt x="82" y="10"/>
                </a:lnTo>
                <a:lnTo>
                  <a:pt x="90" y="16"/>
                </a:lnTo>
                <a:lnTo>
                  <a:pt x="96" y="24"/>
                </a:lnTo>
                <a:lnTo>
                  <a:pt x="102" y="32"/>
                </a:lnTo>
                <a:lnTo>
                  <a:pt x="104" y="42"/>
                </a:lnTo>
                <a:lnTo>
                  <a:pt x="104" y="54"/>
                </a:lnTo>
                <a:lnTo>
                  <a:pt x="106" y="54"/>
                </a:lnTo>
                <a:close/>
              </a:path>
            </a:pathLst>
          </a:custGeom>
          <a:solidFill>
            <a:srgbClr val="FFFFFF"/>
          </a:solidFill>
          <a:ln w="9525">
            <a:noFill/>
            <a:round/>
            <a:headEnd/>
            <a:tailEnd/>
          </a:ln>
        </p:spPr>
        <p:txBody>
          <a:bodyPr/>
          <a:lstStyle/>
          <a:p>
            <a:endParaRPr lang="en-US"/>
          </a:p>
        </p:txBody>
      </p:sp>
      <p:sp>
        <p:nvSpPr>
          <p:cNvPr id="84012" name="Freeform 44"/>
          <p:cNvSpPr>
            <a:spLocks/>
          </p:cNvSpPr>
          <p:nvPr/>
        </p:nvSpPr>
        <p:spPr bwMode="auto">
          <a:xfrm>
            <a:off x="595313" y="3375025"/>
            <a:ext cx="168275" cy="168275"/>
          </a:xfrm>
          <a:custGeom>
            <a:avLst/>
            <a:gdLst/>
            <a:ahLst/>
            <a:cxnLst>
              <a:cxn ang="0">
                <a:pos x="106" y="54"/>
              </a:cxn>
              <a:cxn ang="0">
                <a:pos x="104" y="64"/>
              </a:cxn>
              <a:cxn ang="0">
                <a:pos x="102" y="74"/>
              </a:cxn>
              <a:cxn ang="0">
                <a:pos x="96" y="82"/>
              </a:cxn>
              <a:cxn ang="0">
                <a:pos x="90" y="90"/>
              </a:cxn>
              <a:cxn ang="0">
                <a:pos x="82" y="98"/>
              </a:cxn>
              <a:cxn ang="0">
                <a:pos x="74" y="102"/>
              </a:cxn>
              <a:cxn ang="0">
                <a:pos x="64" y="104"/>
              </a:cxn>
              <a:cxn ang="0">
                <a:pos x="54" y="106"/>
              </a:cxn>
              <a:cxn ang="0">
                <a:pos x="42" y="104"/>
              </a:cxn>
              <a:cxn ang="0">
                <a:pos x="32" y="102"/>
              </a:cxn>
              <a:cxn ang="0">
                <a:pos x="24" y="98"/>
              </a:cxn>
              <a:cxn ang="0">
                <a:pos x="16" y="90"/>
              </a:cxn>
              <a:cxn ang="0">
                <a:pos x="10" y="82"/>
              </a:cxn>
              <a:cxn ang="0">
                <a:pos x="4" y="74"/>
              </a:cxn>
              <a:cxn ang="0">
                <a:pos x="2" y="64"/>
              </a:cxn>
              <a:cxn ang="0">
                <a:pos x="0" y="54"/>
              </a:cxn>
              <a:cxn ang="0">
                <a:pos x="2" y="42"/>
              </a:cxn>
              <a:cxn ang="0">
                <a:pos x="4" y="32"/>
              </a:cxn>
              <a:cxn ang="0">
                <a:pos x="10" y="24"/>
              </a:cxn>
              <a:cxn ang="0">
                <a:pos x="16" y="16"/>
              </a:cxn>
              <a:cxn ang="0">
                <a:pos x="24" y="10"/>
              </a:cxn>
              <a:cxn ang="0">
                <a:pos x="32" y="4"/>
              </a:cxn>
              <a:cxn ang="0">
                <a:pos x="42" y="2"/>
              </a:cxn>
              <a:cxn ang="0">
                <a:pos x="54" y="0"/>
              </a:cxn>
              <a:cxn ang="0">
                <a:pos x="64" y="2"/>
              </a:cxn>
              <a:cxn ang="0">
                <a:pos x="74" y="4"/>
              </a:cxn>
              <a:cxn ang="0">
                <a:pos x="82" y="10"/>
              </a:cxn>
              <a:cxn ang="0">
                <a:pos x="90" y="16"/>
              </a:cxn>
              <a:cxn ang="0">
                <a:pos x="96" y="24"/>
              </a:cxn>
              <a:cxn ang="0">
                <a:pos x="102" y="32"/>
              </a:cxn>
              <a:cxn ang="0">
                <a:pos x="104" y="42"/>
              </a:cxn>
              <a:cxn ang="0">
                <a:pos x="104" y="54"/>
              </a:cxn>
            </a:cxnLst>
            <a:rect l="0" t="0" r="r" b="b"/>
            <a:pathLst>
              <a:path w="106" h="106">
                <a:moveTo>
                  <a:pt x="106" y="54"/>
                </a:moveTo>
                <a:lnTo>
                  <a:pt x="104" y="64"/>
                </a:lnTo>
                <a:lnTo>
                  <a:pt x="102" y="74"/>
                </a:lnTo>
                <a:lnTo>
                  <a:pt x="96" y="82"/>
                </a:lnTo>
                <a:lnTo>
                  <a:pt x="90" y="90"/>
                </a:lnTo>
                <a:lnTo>
                  <a:pt x="82" y="98"/>
                </a:lnTo>
                <a:lnTo>
                  <a:pt x="74" y="102"/>
                </a:lnTo>
                <a:lnTo>
                  <a:pt x="64" y="104"/>
                </a:lnTo>
                <a:lnTo>
                  <a:pt x="54" y="106"/>
                </a:lnTo>
                <a:lnTo>
                  <a:pt x="42" y="104"/>
                </a:lnTo>
                <a:lnTo>
                  <a:pt x="32" y="102"/>
                </a:lnTo>
                <a:lnTo>
                  <a:pt x="24" y="98"/>
                </a:lnTo>
                <a:lnTo>
                  <a:pt x="16" y="90"/>
                </a:lnTo>
                <a:lnTo>
                  <a:pt x="10" y="82"/>
                </a:lnTo>
                <a:lnTo>
                  <a:pt x="4" y="74"/>
                </a:lnTo>
                <a:lnTo>
                  <a:pt x="2" y="64"/>
                </a:lnTo>
                <a:lnTo>
                  <a:pt x="0" y="54"/>
                </a:lnTo>
                <a:lnTo>
                  <a:pt x="2" y="42"/>
                </a:lnTo>
                <a:lnTo>
                  <a:pt x="4" y="32"/>
                </a:lnTo>
                <a:lnTo>
                  <a:pt x="10" y="24"/>
                </a:lnTo>
                <a:lnTo>
                  <a:pt x="16" y="16"/>
                </a:lnTo>
                <a:lnTo>
                  <a:pt x="24" y="10"/>
                </a:lnTo>
                <a:lnTo>
                  <a:pt x="32" y="4"/>
                </a:lnTo>
                <a:lnTo>
                  <a:pt x="42" y="2"/>
                </a:lnTo>
                <a:lnTo>
                  <a:pt x="54" y="0"/>
                </a:lnTo>
                <a:lnTo>
                  <a:pt x="64" y="2"/>
                </a:lnTo>
                <a:lnTo>
                  <a:pt x="74" y="4"/>
                </a:lnTo>
                <a:lnTo>
                  <a:pt x="82" y="10"/>
                </a:lnTo>
                <a:lnTo>
                  <a:pt x="90" y="16"/>
                </a:lnTo>
                <a:lnTo>
                  <a:pt x="96" y="24"/>
                </a:lnTo>
                <a:lnTo>
                  <a:pt x="102" y="32"/>
                </a:lnTo>
                <a:lnTo>
                  <a:pt x="104" y="42"/>
                </a:lnTo>
                <a:lnTo>
                  <a:pt x="104" y="54"/>
                </a:lnTo>
              </a:path>
            </a:pathLst>
          </a:custGeom>
          <a:noFill/>
          <a:ln w="9525">
            <a:solidFill>
              <a:srgbClr val="0092C8"/>
            </a:solidFill>
            <a:prstDash val="solid"/>
            <a:round/>
            <a:headEnd/>
            <a:tailEnd/>
          </a:ln>
        </p:spPr>
        <p:txBody>
          <a:bodyPr/>
          <a:lstStyle/>
          <a:p>
            <a:endParaRPr lang="en-US"/>
          </a:p>
        </p:txBody>
      </p:sp>
      <p:sp>
        <p:nvSpPr>
          <p:cNvPr id="84013" name="Rectangle 45"/>
          <p:cNvSpPr>
            <a:spLocks noChangeArrowheads="1"/>
          </p:cNvSpPr>
          <p:nvPr/>
        </p:nvSpPr>
        <p:spPr bwMode="auto">
          <a:xfrm>
            <a:off x="641350" y="3365500"/>
            <a:ext cx="84138" cy="179388"/>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1</a:t>
            </a:r>
            <a:endParaRPr lang="en-US" sz="1800">
              <a:latin typeface="Arial" charset="0"/>
            </a:endParaRPr>
          </a:p>
        </p:txBody>
      </p:sp>
      <p:sp>
        <p:nvSpPr>
          <p:cNvPr id="84014" name="Rectangle 46"/>
          <p:cNvSpPr>
            <a:spLocks noChangeArrowheads="1"/>
          </p:cNvSpPr>
          <p:nvPr/>
        </p:nvSpPr>
        <p:spPr bwMode="auto">
          <a:xfrm>
            <a:off x="7248525" y="2638425"/>
            <a:ext cx="2714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Leu</a:t>
            </a:r>
            <a:endParaRPr lang="en-US" sz="1800" b="1">
              <a:latin typeface="Arial" charset="0"/>
            </a:endParaRPr>
          </a:p>
        </p:txBody>
      </p:sp>
      <p:sp>
        <p:nvSpPr>
          <p:cNvPr id="84015" name="Rectangle 47"/>
          <p:cNvSpPr>
            <a:spLocks noChangeArrowheads="1"/>
          </p:cNvSpPr>
          <p:nvPr/>
        </p:nvSpPr>
        <p:spPr bwMode="auto">
          <a:xfrm>
            <a:off x="6354763" y="1792288"/>
            <a:ext cx="225425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Energized by ATP, the correct </a:t>
            </a:r>
          </a:p>
          <a:p>
            <a:r>
              <a:rPr lang="en-US" sz="1200" b="1">
                <a:solidFill>
                  <a:srgbClr val="231F20"/>
                </a:solidFill>
                <a:latin typeface="Arial" charset="0"/>
              </a:rPr>
              <a:t>amino acid is attached to each </a:t>
            </a:r>
            <a:endParaRPr lang="en-US" sz="1800" b="1">
              <a:latin typeface="Arial" charset="0"/>
            </a:endParaRPr>
          </a:p>
          <a:p>
            <a:r>
              <a:rPr lang="en-US" sz="1200" b="1">
                <a:solidFill>
                  <a:srgbClr val="231F20"/>
                </a:solidFill>
                <a:latin typeface="Arial" charset="0"/>
              </a:rPr>
              <a:t>species of tRNA by aminoacyl-</a:t>
            </a:r>
            <a:endParaRPr lang="en-US" sz="1800" b="1">
              <a:latin typeface="Arial" charset="0"/>
            </a:endParaRPr>
          </a:p>
          <a:p>
            <a:r>
              <a:rPr lang="en-US" sz="1200" b="1">
                <a:solidFill>
                  <a:srgbClr val="231F20"/>
                </a:solidFill>
                <a:latin typeface="Arial" charset="0"/>
              </a:rPr>
              <a:t>tRNA synthetase enzyme.</a:t>
            </a:r>
            <a:endParaRPr lang="en-US" sz="1800" b="1">
              <a:latin typeface="Arial" charset="0"/>
            </a:endParaRPr>
          </a:p>
        </p:txBody>
      </p:sp>
      <p:sp>
        <p:nvSpPr>
          <p:cNvPr id="84016" name="Rectangle 48"/>
          <p:cNvSpPr>
            <a:spLocks noChangeArrowheads="1"/>
          </p:cNvSpPr>
          <p:nvPr/>
        </p:nvSpPr>
        <p:spPr bwMode="auto">
          <a:xfrm>
            <a:off x="6162675" y="2949575"/>
            <a:ext cx="8223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 acid</a:t>
            </a:r>
            <a:endParaRPr lang="en-US" sz="1800" b="1">
              <a:latin typeface="Arial" charset="0"/>
            </a:endParaRPr>
          </a:p>
        </p:txBody>
      </p:sp>
      <p:sp>
        <p:nvSpPr>
          <p:cNvPr id="84017" name="Rectangle 49"/>
          <p:cNvSpPr>
            <a:spLocks noChangeArrowheads="1"/>
          </p:cNvSpPr>
          <p:nvPr/>
        </p:nvSpPr>
        <p:spPr bwMode="auto">
          <a:xfrm>
            <a:off x="6689725" y="3654425"/>
            <a:ext cx="37941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tRNA</a:t>
            </a:r>
            <a:endParaRPr lang="en-US" sz="1800" b="1">
              <a:latin typeface="Arial" charset="0"/>
            </a:endParaRPr>
          </a:p>
        </p:txBody>
      </p:sp>
      <p:sp>
        <p:nvSpPr>
          <p:cNvPr id="84018" name="Rectangle 50"/>
          <p:cNvSpPr>
            <a:spLocks noChangeArrowheads="1"/>
          </p:cNvSpPr>
          <p:nvPr/>
        </p:nvSpPr>
        <p:spPr bwMode="auto">
          <a:xfrm>
            <a:off x="7413625" y="4714875"/>
            <a:ext cx="12001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Aminoacyl-tRNA</a:t>
            </a:r>
          </a:p>
          <a:p>
            <a:r>
              <a:rPr lang="en-US" sz="1200" b="1">
                <a:solidFill>
                  <a:srgbClr val="231F20"/>
                </a:solidFill>
                <a:latin typeface="Arial" charset="0"/>
              </a:rPr>
              <a:t>synthetase</a:t>
            </a:r>
            <a:endParaRPr lang="en-US" sz="1800" b="1">
              <a:latin typeface="Arial" charset="0"/>
            </a:endParaRPr>
          </a:p>
        </p:txBody>
      </p:sp>
      <p:sp>
        <p:nvSpPr>
          <p:cNvPr id="84019" name="Rectangle 51"/>
          <p:cNvSpPr>
            <a:spLocks noChangeArrowheads="1"/>
          </p:cNvSpPr>
          <p:nvPr/>
        </p:nvSpPr>
        <p:spPr bwMode="auto">
          <a:xfrm>
            <a:off x="7469188" y="4076700"/>
            <a:ext cx="11906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G</a:t>
            </a:r>
            <a:endParaRPr lang="en-US" sz="1800" b="1">
              <a:latin typeface="Arial" charset="0"/>
            </a:endParaRPr>
          </a:p>
        </p:txBody>
      </p:sp>
      <p:sp>
        <p:nvSpPr>
          <p:cNvPr id="84020" name="Rectangle 52"/>
          <p:cNvSpPr>
            <a:spLocks noChangeArrowheads="1"/>
          </p:cNvSpPr>
          <p:nvPr/>
        </p:nvSpPr>
        <p:spPr bwMode="auto">
          <a:xfrm>
            <a:off x="7640638" y="4095750"/>
            <a:ext cx="109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a:t>
            </a:r>
            <a:endParaRPr lang="en-US" sz="1800" b="1">
              <a:latin typeface="Arial" charset="0"/>
            </a:endParaRPr>
          </a:p>
        </p:txBody>
      </p:sp>
      <p:sp>
        <p:nvSpPr>
          <p:cNvPr id="84021" name="Rectangle 53"/>
          <p:cNvSpPr>
            <a:spLocks noChangeArrowheads="1"/>
          </p:cNvSpPr>
          <p:nvPr/>
        </p:nvSpPr>
        <p:spPr bwMode="auto">
          <a:xfrm>
            <a:off x="7799388" y="4064000"/>
            <a:ext cx="109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a:t>
            </a:r>
            <a:endParaRPr lang="en-US" sz="1800" b="1">
              <a:latin typeface="Arial" charset="0"/>
            </a:endParaRPr>
          </a:p>
        </p:txBody>
      </p:sp>
      <p:sp>
        <p:nvSpPr>
          <p:cNvPr id="84022" name="Rectangle 54"/>
          <p:cNvSpPr>
            <a:spLocks noChangeArrowheads="1"/>
          </p:cNvSpPr>
          <p:nvPr/>
        </p:nvSpPr>
        <p:spPr bwMode="auto">
          <a:xfrm>
            <a:off x="2762250" y="1870075"/>
            <a:ext cx="592138"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Nucleus</a:t>
            </a:r>
            <a:endParaRPr lang="en-US" sz="1800" b="1">
              <a:latin typeface="Arial" charset="0"/>
            </a:endParaRPr>
          </a:p>
        </p:txBody>
      </p:sp>
      <p:sp>
        <p:nvSpPr>
          <p:cNvPr id="84023" name="Rectangle 55"/>
          <p:cNvSpPr>
            <a:spLocks noChangeArrowheads="1"/>
          </p:cNvSpPr>
          <p:nvPr/>
        </p:nvSpPr>
        <p:spPr bwMode="auto">
          <a:xfrm>
            <a:off x="2838450" y="2609850"/>
            <a:ext cx="4635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mRNA</a:t>
            </a:r>
            <a:endParaRPr lang="en-US" sz="1800" b="1">
              <a:latin typeface="Arial" charset="0"/>
            </a:endParaRPr>
          </a:p>
        </p:txBody>
      </p:sp>
      <p:sp>
        <p:nvSpPr>
          <p:cNvPr id="84024" name="Rectangle 56"/>
          <p:cNvSpPr>
            <a:spLocks noChangeArrowheads="1"/>
          </p:cNvSpPr>
          <p:nvPr/>
        </p:nvSpPr>
        <p:spPr bwMode="auto">
          <a:xfrm>
            <a:off x="4321175" y="4343400"/>
            <a:ext cx="11731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Released mRNA</a:t>
            </a:r>
            <a:endParaRPr lang="en-US" sz="1800" b="1">
              <a:latin typeface="Arial" charset="0"/>
            </a:endParaRPr>
          </a:p>
        </p:txBody>
      </p:sp>
      <p:sp>
        <p:nvSpPr>
          <p:cNvPr id="84025" name="Rectangle 57"/>
          <p:cNvSpPr>
            <a:spLocks noChangeArrowheads="1"/>
          </p:cNvSpPr>
          <p:nvPr/>
        </p:nvSpPr>
        <p:spPr bwMode="auto">
          <a:xfrm>
            <a:off x="5540375" y="3797300"/>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Nuclear</a:t>
            </a:r>
          </a:p>
          <a:p>
            <a:r>
              <a:rPr lang="en-US" sz="1200" b="1">
                <a:solidFill>
                  <a:srgbClr val="231F20"/>
                </a:solidFill>
                <a:latin typeface="Arial" charset="0"/>
              </a:rPr>
              <a:t>membrane</a:t>
            </a:r>
            <a:endParaRPr lang="en-US" sz="1800" b="1">
              <a:latin typeface="Arial" charset="0"/>
            </a:endParaRPr>
          </a:p>
        </p:txBody>
      </p:sp>
      <p:sp>
        <p:nvSpPr>
          <p:cNvPr id="84026" name="Rectangle 58"/>
          <p:cNvSpPr>
            <a:spLocks noChangeArrowheads="1"/>
          </p:cNvSpPr>
          <p:nvPr/>
        </p:nvSpPr>
        <p:spPr bwMode="auto">
          <a:xfrm>
            <a:off x="5880100" y="3400425"/>
            <a:ext cx="93027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Nuclear pore</a:t>
            </a:r>
            <a:endParaRPr lang="en-US" sz="1800" b="1">
              <a:latin typeface="Arial" charset="0"/>
            </a:endParaRPr>
          </a:p>
        </p:txBody>
      </p:sp>
      <p:sp>
        <p:nvSpPr>
          <p:cNvPr id="84027" name="Rectangle 59"/>
          <p:cNvSpPr>
            <a:spLocks noChangeArrowheads="1"/>
          </p:cNvSpPr>
          <p:nvPr/>
        </p:nvSpPr>
        <p:spPr bwMode="auto">
          <a:xfrm>
            <a:off x="4981575" y="1968500"/>
            <a:ext cx="12160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RNA polymerase</a:t>
            </a:r>
            <a:endParaRPr lang="en-US" sz="1800" b="1">
              <a:latin typeface="Arial" charset="0"/>
            </a:endParaRPr>
          </a:p>
        </p:txBody>
      </p:sp>
      <p:sp>
        <p:nvSpPr>
          <p:cNvPr id="84028" name="Rectangle 60"/>
          <p:cNvSpPr>
            <a:spLocks noChangeArrowheads="1"/>
          </p:cNvSpPr>
          <p:nvPr/>
        </p:nvSpPr>
        <p:spPr bwMode="auto">
          <a:xfrm>
            <a:off x="5118100" y="2635250"/>
            <a:ext cx="668338" cy="547688"/>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Template</a:t>
            </a:r>
          </a:p>
          <a:p>
            <a:r>
              <a:rPr lang="en-US" sz="1200" b="1">
                <a:solidFill>
                  <a:srgbClr val="231F20"/>
                </a:solidFill>
                <a:latin typeface="Arial" charset="0"/>
              </a:rPr>
              <a:t>strand of</a:t>
            </a:r>
            <a:endParaRPr lang="en-US" sz="1800" b="1">
              <a:latin typeface="Arial" charset="0"/>
            </a:endParaRPr>
          </a:p>
          <a:p>
            <a:r>
              <a:rPr lang="en-US" sz="1200" b="1">
                <a:solidFill>
                  <a:srgbClr val="231F20"/>
                </a:solidFill>
                <a:latin typeface="Arial" charset="0"/>
              </a:rPr>
              <a:t>DNA</a:t>
            </a:r>
            <a:endParaRPr lang="en-US" sz="1800" b="1">
              <a:latin typeface="Arial" charset="0"/>
            </a:endParaRPr>
          </a:p>
        </p:txBody>
      </p:sp>
      <p:sp>
        <p:nvSpPr>
          <p:cNvPr id="84029" name="Rectangle 61"/>
          <p:cNvSpPr>
            <a:spLocks noChangeArrowheads="1"/>
          </p:cNvSpPr>
          <p:nvPr/>
        </p:nvSpPr>
        <p:spPr bwMode="auto">
          <a:xfrm>
            <a:off x="584200" y="3375025"/>
            <a:ext cx="2217738" cy="730250"/>
          </a:xfrm>
          <a:prstGeom prst="rect">
            <a:avLst/>
          </a:prstGeom>
          <a:noFill/>
          <a:ln w="9525">
            <a:noFill/>
            <a:miter lim="800000"/>
            <a:headEnd/>
            <a:tailEnd/>
          </a:ln>
        </p:spPr>
        <p:txBody>
          <a:bodyPr wrap="none" lIns="0" tIns="0" rIns="0" bIns="0">
            <a:spAutoFit/>
          </a:bodyPr>
          <a:lstStyle/>
          <a:p>
            <a:r>
              <a:rPr lang="en-US" sz="1200" b="1">
                <a:solidFill>
                  <a:srgbClr val="0092C8"/>
                </a:solidFill>
                <a:latin typeface="Arial" charset="0"/>
              </a:rPr>
              <a:t>      After mRNA synthesis in</a:t>
            </a:r>
          </a:p>
          <a:p>
            <a:r>
              <a:rPr lang="en-US" sz="1200" b="1">
                <a:solidFill>
                  <a:srgbClr val="0092C8"/>
                </a:solidFill>
                <a:latin typeface="Arial" charset="0"/>
              </a:rPr>
              <a:t>the nucleus, mRNA leaves the </a:t>
            </a:r>
            <a:endParaRPr lang="en-US" sz="1800" b="1">
              <a:latin typeface="Arial" charset="0"/>
            </a:endParaRPr>
          </a:p>
          <a:p>
            <a:r>
              <a:rPr lang="en-US" sz="1200" b="1">
                <a:solidFill>
                  <a:srgbClr val="0092C8"/>
                </a:solidFill>
                <a:latin typeface="Arial" charset="0"/>
              </a:rPr>
              <a:t>nucleus and attaches to a </a:t>
            </a:r>
            <a:endParaRPr lang="en-US" sz="1800" b="1">
              <a:latin typeface="Arial" charset="0"/>
            </a:endParaRPr>
          </a:p>
          <a:p>
            <a:r>
              <a:rPr lang="en-US" sz="1200" b="1">
                <a:solidFill>
                  <a:srgbClr val="0092C8"/>
                </a:solidFill>
                <a:latin typeface="Arial" charset="0"/>
              </a:rPr>
              <a:t>ribosome.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3.37 step 2</a:t>
            </a:r>
          </a:p>
        </p:txBody>
      </p:sp>
      <p:pic>
        <p:nvPicPr>
          <p:cNvPr id="85028" name="Picture 36"/>
          <p:cNvPicPr>
            <a:picLocks noChangeAspect="1" noChangeArrowheads="1"/>
          </p:cNvPicPr>
          <p:nvPr/>
        </p:nvPicPr>
        <p:blipFill>
          <a:blip r:embed="rId2" cstate="print"/>
          <a:srcRect/>
          <a:stretch>
            <a:fillRect/>
          </a:stretch>
        </p:blipFill>
        <p:spPr bwMode="auto">
          <a:xfrm>
            <a:off x="455613" y="1011238"/>
            <a:ext cx="8216900" cy="4962525"/>
          </a:xfrm>
          <a:prstGeom prst="rect">
            <a:avLst/>
          </a:prstGeom>
          <a:noFill/>
        </p:spPr>
      </p:pic>
      <p:sp>
        <p:nvSpPr>
          <p:cNvPr id="85029" name="Freeform 37"/>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25400">
            <a:solidFill>
              <a:srgbClr val="FFFFFF"/>
            </a:solidFill>
            <a:prstDash val="solid"/>
            <a:round/>
            <a:headEnd/>
            <a:tailEnd/>
          </a:ln>
        </p:spPr>
        <p:txBody>
          <a:bodyPr/>
          <a:lstStyle/>
          <a:p>
            <a:endParaRPr lang="en-US"/>
          </a:p>
        </p:txBody>
      </p:sp>
      <p:sp>
        <p:nvSpPr>
          <p:cNvPr id="85030" name="Freeform 38"/>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25400">
            <a:solidFill>
              <a:srgbClr val="FFFFFF"/>
            </a:solidFill>
            <a:prstDash val="solid"/>
            <a:round/>
            <a:headEnd/>
            <a:tailEnd/>
          </a:ln>
        </p:spPr>
        <p:txBody>
          <a:bodyPr/>
          <a:lstStyle/>
          <a:p>
            <a:endParaRPr lang="en-US"/>
          </a:p>
        </p:txBody>
      </p:sp>
      <p:sp>
        <p:nvSpPr>
          <p:cNvPr id="85031" name="Line 39"/>
          <p:cNvSpPr>
            <a:spLocks noChangeShapeType="1"/>
          </p:cNvSpPr>
          <p:nvPr/>
        </p:nvSpPr>
        <p:spPr bwMode="auto">
          <a:xfrm>
            <a:off x="4457700" y="4732338"/>
            <a:ext cx="1588" cy="88900"/>
          </a:xfrm>
          <a:prstGeom prst="line">
            <a:avLst/>
          </a:prstGeom>
          <a:noFill/>
          <a:ln w="25400">
            <a:solidFill>
              <a:srgbClr val="FFFFFF"/>
            </a:solidFill>
            <a:round/>
            <a:headEnd/>
            <a:tailEnd/>
          </a:ln>
        </p:spPr>
        <p:txBody>
          <a:bodyPr/>
          <a:lstStyle/>
          <a:p>
            <a:endParaRPr lang="en-US"/>
          </a:p>
        </p:txBody>
      </p:sp>
      <p:sp>
        <p:nvSpPr>
          <p:cNvPr id="85032" name="Line 40"/>
          <p:cNvSpPr>
            <a:spLocks noChangeShapeType="1"/>
          </p:cNvSpPr>
          <p:nvPr/>
        </p:nvSpPr>
        <p:spPr bwMode="auto">
          <a:xfrm>
            <a:off x="4995863" y="4732338"/>
            <a:ext cx="1587" cy="88900"/>
          </a:xfrm>
          <a:prstGeom prst="line">
            <a:avLst/>
          </a:prstGeom>
          <a:noFill/>
          <a:ln w="25400">
            <a:solidFill>
              <a:srgbClr val="FFFFFF"/>
            </a:solidFill>
            <a:round/>
            <a:headEnd/>
            <a:tailEnd/>
          </a:ln>
        </p:spPr>
        <p:txBody>
          <a:bodyPr/>
          <a:lstStyle/>
          <a:p>
            <a:endParaRPr lang="en-US"/>
          </a:p>
        </p:txBody>
      </p:sp>
      <p:sp>
        <p:nvSpPr>
          <p:cNvPr id="85033" name="Freeform 41"/>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25400">
            <a:solidFill>
              <a:srgbClr val="FFFFFF"/>
            </a:solidFill>
            <a:prstDash val="solid"/>
            <a:round/>
            <a:headEnd/>
            <a:tailEnd/>
          </a:ln>
        </p:spPr>
        <p:txBody>
          <a:bodyPr/>
          <a:lstStyle/>
          <a:p>
            <a:endParaRPr lang="en-US"/>
          </a:p>
        </p:txBody>
      </p:sp>
      <p:sp>
        <p:nvSpPr>
          <p:cNvPr id="85034" name="Freeform 42"/>
          <p:cNvSpPr>
            <a:spLocks/>
          </p:cNvSpPr>
          <p:nvPr/>
        </p:nvSpPr>
        <p:spPr bwMode="auto">
          <a:xfrm>
            <a:off x="6132513" y="2155825"/>
            <a:ext cx="485775" cy="368300"/>
          </a:xfrm>
          <a:custGeom>
            <a:avLst/>
            <a:gdLst/>
            <a:ahLst/>
            <a:cxnLst>
              <a:cxn ang="0">
                <a:pos x="306" y="232"/>
              </a:cxn>
              <a:cxn ang="0">
                <a:pos x="78" y="0"/>
              </a:cxn>
              <a:cxn ang="0">
                <a:pos x="0" y="0"/>
              </a:cxn>
            </a:cxnLst>
            <a:rect l="0" t="0" r="r" b="b"/>
            <a:pathLst>
              <a:path w="306" h="232">
                <a:moveTo>
                  <a:pt x="306" y="232"/>
                </a:moveTo>
                <a:lnTo>
                  <a:pt x="78" y="0"/>
                </a:lnTo>
                <a:lnTo>
                  <a:pt x="0" y="0"/>
                </a:lnTo>
              </a:path>
            </a:pathLst>
          </a:custGeom>
          <a:noFill/>
          <a:ln w="12700">
            <a:solidFill>
              <a:srgbClr val="231F20"/>
            </a:solidFill>
            <a:prstDash val="solid"/>
            <a:round/>
            <a:headEnd/>
            <a:tailEnd/>
          </a:ln>
        </p:spPr>
        <p:txBody>
          <a:bodyPr/>
          <a:lstStyle/>
          <a:p>
            <a:endParaRPr lang="en-US"/>
          </a:p>
        </p:txBody>
      </p:sp>
      <p:sp>
        <p:nvSpPr>
          <p:cNvPr id="85035" name="Line 43"/>
          <p:cNvSpPr>
            <a:spLocks noChangeShapeType="1"/>
          </p:cNvSpPr>
          <p:nvPr/>
        </p:nvSpPr>
        <p:spPr bwMode="auto">
          <a:xfrm>
            <a:off x="5576888" y="4732338"/>
            <a:ext cx="1587" cy="88900"/>
          </a:xfrm>
          <a:prstGeom prst="line">
            <a:avLst/>
          </a:prstGeom>
          <a:noFill/>
          <a:ln w="25400">
            <a:solidFill>
              <a:srgbClr val="FFFFFF"/>
            </a:solidFill>
            <a:round/>
            <a:headEnd/>
            <a:tailEnd/>
          </a:ln>
        </p:spPr>
        <p:txBody>
          <a:bodyPr/>
          <a:lstStyle/>
          <a:p>
            <a:endParaRPr lang="en-US"/>
          </a:p>
        </p:txBody>
      </p:sp>
      <p:sp>
        <p:nvSpPr>
          <p:cNvPr id="85036" name="Line 44"/>
          <p:cNvSpPr>
            <a:spLocks noChangeShapeType="1"/>
          </p:cNvSpPr>
          <p:nvPr/>
        </p:nvSpPr>
        <p:spPr bwMode="auto">
          <a:xfrm>
            <a:off x="3216275" y="5573713"/>
            <a:ext cx="190500" cy="1587"/>
          </a:xfrm>
          <a:prstGeom prst="line">
            <a:avLst/>
          </a:prstGeom>
          <a:noFill/>
          <a:ln w="12700">
            <a:solidFill>
              <a:srgbClr val="231F20"/>
            </a:solidFill>
            <a:round/>
            <a:headEnd/>
            <a:tailEnd/>
          </a:ln>
        </p:spPr>
        <p:txBody>
          <a:bodyPr/>
          <a:lstStyle/>
          <a:p>
            <a:endParaRPr lang="en-US"/>
          </a:p>
        </p:txBody>
      </p:sp>
      <p:sp>
        <p:nvSpPr>
          <p:cNvPr id="85037" name="Freeform 45"/>
          <p:cNvSpPr>
            <a:spLocks/>
          </p:cNvSpPr>
          <p:nvPr/>
        </p:nvSpPr>
        <p:spPr bwMode="auto">
          <a:xfrm>
            <a:off x="5818188" y="4684713"/>
            <a:ext cx="209550" cy="133350"/>
          </a:xfrm>
          <a:custGeom>
            <a:avLst/>
            <a:gdLst/>
            <a:ahLst/>
            <a:cxnLst>
              <a:cxn ang="0">
                <a:pos x="0" y="84"/>
              </a:cxn>
              <a:cxn ang="0">
                <a:pos x="70" y="0"/>
              </a:cxn>
              <a:cxn ang="0">
                <a:pos x="132" y="0"/>
              </a:cxn>
            </a:cxnLst>
            <a:rect l="0" t="0" r="r" b="b"/>
            <a:pathLst>
              <a:path w="132" h="84">
                <a:moveTo>
                  <a:pt x="0" y="84"/>
                </a:moveTo>
                <a:lnTo>
                  <a:pt x="70" y="0"/>
                </a:lnTo>
                <a:lnTo>
                  <a:pt x="132" y="0"/>
                </a:lnTo>
              </a:path>
            </a:pathLst>
          </a:custGeom>
          <a:noFill/>
          <a:ln w="12700">
            <a:solidFill>
              <a:srgbClr val="231F20"/>
            </a:solidFill>
            <a:prstDash val="solid"/>
            <a:round/>
            <a:headEnd/>
            <a:tailEnd/>
          </a:ln>
        </p:spPr>
        <p:txBody>
          <a:bodyPr/>
          <a:lstStyle/>
          <a:p>
            <a:endParaRPr lang="en-US"/>
          </a:p>
        </p:txBody>
      </p:sp>
      <p:sp>
        <p:nvSpPr>
          <p:cNvPr id="85038" name="Freeform 46"/>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12700">
            <a:solidFill>
              <a:srgbClr val="231F20"/>
            </a:solidFill>
            <a:prstDash val="solid"/>
            <a:round/>
            <a:headEnd/>
            <a:tailEnd/>
          </a:ln>
        </p:spPr>
        <p:txBody>
          <a:bodyPr/>
          <a:lstStyle/>
          <a:p>
            <a:endParaRPr lang="en-US"/>
          </a:p>
        </p:txBody>
      </p:sp>
      <p:sp>
        <p:nvSpPr>
          <p:cNvPr id="85039" name="Line 47"/>
          <p:cNvSpPr>
            <a:spLocks noChangeShapeType="1"/>
          </p:cNvSpPr>
          <p:nvPr/>
        </p:nvSpPr>
        <p:spPr bwMode="auto">
          <a:xfrm>
            <a:off x="5792788" y="3824288"/>
            <a:ext cx="330200" cy="1587"/>
          </a:xfrm>
          <a:prstGeom prst="line">
            <a:avLst/>
          </a:prstGeom>
          <a:noFill/>
          <a:ln w="12700">
            <a:solidFill>
              <a:srgbClr val="231F20"/>
            </a:solidFill>
            <a:round/>
            <a:headEnd/>
            <a:tailEnd/>
          </a:ln>
        </p:spPr>
        <p:txBody>
          <a:bodyPr/>
          <a:lstStyle/>
          <a:p>
            <a:endParaRPr lang="en-US"/>
          </a:p>
        </p:txBody>
      </p:sp>
      <p:sp>
        <p:nvSpPr>
          <p:cNvPr id="85040" name="Line 48"/>
          <p:cNvSpPr>
            <a:spLocks noChangeShapeType="1"/>
          </p:cNvSpPr>
          <p:nvPr/>
        </p:nvSpPr>
        <p:spPr bwMode="auto">
          <a:xfrm>
            <a:off x="4457700" y="4732338"/>
            <a:ext cx="1588" cy="88900"/>
          </a:xfrm>
          <a:prstGeom prst="line">
            <a:avLst/>
          </a:prstGeom>
          <a:noFill/>
          <a:ln w="12700">
            <a:solidFill>
              <a:srgbClr val="231F20"/>
            </a:solidFill>
            <a:round/>
            <a:headEnd/>
            <a:tailEnd/>
          </a:ln>
        </p:spPr>
        <p:txBody>
          <a:bodyPr/>
          <a:lstStyle/>
          <a:p>
            <a:endParaRPr lang="en-US"/>
          </a:p>
        </p:txBody>
      </p:sp>
      <p:sp>
        <p:nvSpPr>
          <p:cNvPr id="85041" name="Freeform 49"/>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12700">
            <a:solidFill>
              <a:srgbClr val="231F20"/>
            </a:solidFill>
            <a:prstDash val="solid"/>
            <a:round/>
            <a:headEnd/>
            <a:tailEnd/>
          </a:ln>
        </p:spPr>
        <p:txBody>
          <a:bodyPr/>
          <a:lstStyle/>
          <a:p>
            <a:endParaRPr lang="en-US"/>
          </a:p>
        </p:txBody>
      </p:sp>
      <p:sp>
        <p:nvSpPr>
          <p:cNvPr id="85042" name="Freeform 50"/>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12700">
            <a:solidFill>
              <a:srgbClr val="231F20"/>
            </a:solidFill>
            <a:prstDash val="solid"/>
            <a:round/>
            <a:headEnd/>
            <a:tailEnd/>
          </a:ln>
        </p:spPr>
        <p:txBody>
          <a:bodyPr/>
          <a:lstStyle/>
          <a:p>
            <a:endParaRPr lang="en-US"/>
          </a:p>
        </p:txBody>
      </p:sp>
      <p:sp>
        <p:nvSpPr>
          <p:cNvPr id="85043" name="Line 51"/>
          <p:cNvSpPr>
            <a:spLocks noChangeShapeType="1"/>
          </p:cNvSpPr>
          <p:nvPr/>
        </p:nvSpPr>
        <p:spPr bwMode="auto">
          <a:xfrm>
            <a:off x="4995863" y="4732338"/>
            <a:ext cx="1587" cy="88900"/>
          </a:xfrm>
          <a:prstGeom prst="line">
            <a:avLst/>
          </a:prstGeom>
          <a:noFill/>
          <a:ln w="12700">
            <a:solidFill>
              <a:srgbClr val="231F20"/>
            </a:solidFill>
            <a:round/>
            <a:headEnd/>
            <a:tailEnd/>
          </a:ln>
        </p:spPr>
        <p:txBody>
          <a:bodyPr/>
          <a:lstStyle/>
          <a:p>
            <a:endParaRPr lang="en-US"/>
          </a:p>
        </p:txBody>
      </p:sp>
      <p:sp>
        <p:nvSpPr>
          <p:cNvPr id="85044" name="Line 52"/>
          <p:cNvSpPr>
            <a:spLocks noChangeShapeType="1"/>
          </p:cNvSpPr>
          <p:nvPr/>
        </p:nvSpPr>
        <p:spPr bwMode="auto">
          <a:xfrm>
            <a:off x="5576888" y="4732338"/>
            <a:ext cx="1587" cy="88900"/>
          </a:xfrm>
          <a:prstGeom prst="line">
            <a:avLst/>
          </a:prstGeom>
          <a:noFill/>
          <a:ln w="12700">
            <a:solidFill>
              <a:srgbClr val="231F20"/>
            </a:solidFill>
            <a:round/>
            <a:headEnd/>
            <a:tailEnd/>
          </a:ln>
        </p:spPr>
        <p:txBody>
          <a:bodyPr/>
          <a:lstStyle/>
          <a:p>
            <a:endParaRPr lang="en-US"/>
          </a:p>
        </p:txBody>
      </p:sp>
      <p:sp>
        <p:nvSpPr>
          <p:cNvPr id="85045" name="Line 53"/>
          <p:cNvSpPr>
            <a:spLocks noChangeShapeType="1"/>
          </p:cNvSpPr>
          <p:nvPr/>
        </p:nvSpPr>
        <p:spPr bwMode="auto">
          <a:xfrm flipV="1">
            <a:off x="7024688" y="1571625"/>
            <a:ext cx="1587" cy="1077913"/>
          </a:xfrm>
          <a:prstGeom prst="line">
            <a:avLst/>
          </a:prstGeom>
          <a:noFill/>
          <a:ln w="12700">
            <a:solidFill>
              <a:srgbClr val="0092C8"/>
            </a:solidFill>
            <a:round/>
            <a:headEnd/>
            <a:tailEnd/>
          </a:ln>
        </p:spPr>
        <p:txBody>
          <a:bodyPr/>
          <a:lstStyle/>
          <a:p>
            <a:endParaRPr lang="en-US"/>
          </a:p>
        </p:txBody>
      </p:sp>
      <p:sp>
        <p:nvSpPr>
          <p:cNvPr id="85046" name="Line 54"/>
          <p:cNvSpPr>
            <a:spLocks noChangeShapeType="1"/>
          </p:cNvSpPr>
          <p:nvPr/>
        </p:nvSpPr>
        <p:spPr bwMode="auto">
          <a:xfrm flipH="1">
            <a:off x="6503988" y="2051050"/>
            <a:ext cx="517525" cy="279400"/>
          </a:xfrm>
          <a:prstGeom prst="line">
            <a:avLst/>
          </a:prstGeom>
          <a:noFill/>
          <a:ln w="12700">
            <a:solidFill>
              <a:srgbClr val="0092C8"/>
            </a:solidFill>
            <a:round/>
            <a:headEnd/>
            <a:tailEnd/>
          </a:ln>
        </p:spPr>
        <p:txBody>
          <a:bodyPr/>
          <a:lstStyle/>
          <a:p>
            <a:endParaRPr lang="en-US"/>
          </a:p>
        </p:txBody>
      </p:sp>
      <p:sp>
        <p:nvSpPr>
          <p:cNvPr id="85047" name="Freeform 55"/>
          <p:cNvSpPr>
            <a:spLocks/>
          </p:cNvSpPr>
          <p:nvPr/>
        </p:nvSpPr>
        <p:spPr bwMode="auto">
          <a:xfrm>
            <a:off x="6481763" y="2305050"/>
            <a:ext cx="44450" cy="47625"/>
          </a:xfrm>
          <a:custGeom>
            <a:avLst/>
            <a:gdLst/>
            <a:ahLst/>
            <a:cxnLst>
              <a:cxn ang="0">
                <a:pos x="28" y="16"/>
              </a:cxn>
              <a:cxn ang="0">
                <a:pos x="26" y="20"/>
              </a:cxn>
              <a:cxn ang="0">
                <a:pos x="24" y="26"/>
              </a:cxn>
              <a:cxn ang="0">
                <a:pos x="20" y="28"/>
              </a:cxn>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6" y="10"/>
              </a:cxn>
              <a:cxn ang="0">
                <a:pos x="26" y="16"/>
              </a:cxn>
              <a:cxn ang="0">
                <a:pos x="28" y="16"/>
              </a:cxn>
            </a:cxnLst>
            <a:rect l="0" t="0" r="r" b="b"/>
            <a:pathLst>
              <a:path w="28" h="30">
                <a:moveTo>
                  <a:pt x="28" y="16"/>
                </a:moveTo>
                <a:lnTo>
                  <a:pt x="26" y="20"/>
                </a:lnTo>
                <a:lnTo>
                  <a:pt x="24" y="26"/>
                </a:lnTo>
                <a:lnTo>
                  <a:pt x="20" y="28"/>
                </a:lnTo>
                <a:lnTo>
                  <a:pt x="14" y="30"/>
                </a:lnTo>
                <a:lnTo>
                  <a:pt x="8" y="28"/>
                </a:lnTo>
                <a:lnTo>
                  <a:pt x="4" y="26"/>
                </a:lnTo>
                <a:lnTo>
                  <a:pt x="0" y="20"/>
                </a:lnTo>
                <a:lnTo>
                  <a:pt x="0" y="16"/>
                </a:lnTo>
                <a:lnTo>
                  <a:pt x="0" y="10"/>
                </a:lnTo>
                <a:lnTo>
                  <a:pt x="4" y="4"/>
                </a:lnTo>
                <a:lnTo>
                  <a:pt x="8" y="2"/>
                </a:lnTo>
                <a:lnTo>
                  <a:pt x="14" y="0"/>
                </a:lnTo>
                <a:lnTo>
                  <a:pt x="20" y="2"/>
                </a:lnTo>
                <a:lnTo>
                  <a:pt x="24" y="4"/>
                </a:lnTo>
                <a:lnTo>
                  <a:pt x="26" y="10"/>
                </a:lnTo>
                <a:lnTo>
                  <a:pt x="26" y="16"/>
                </a:lnTo>
                <a:lnTo>
                  <a:pt x="28" y="16"/>
                </a:lnTo>
                <a:close/>
              </a:path>
            </a:pathLst>
          </a:custGeom>
          <a:solidFill>
            <a:srgbClr val="0092C8"/>
          </a:solidFill>
          <a:ln w="9525">
            <a:noFill/>
            <a:round/>
            <a:headEnd/>
            <a:tailEnd/>
          </a:ln>
        </p:spPr>
        <p:txBody>
          <a:bodyPr/>
          <a:lstStyle/>
          <a:p>
            <a:endParaRPr lang="en-US"/>
          </a:p>
        </p:txBody>
      </p:sp>
      <p:sp>
        <p:nvSpPr>
          <p:cNvPr id="85048" name="Freeform 56"/>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 ang="0">
                <a:pos x="104" y="52"/>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lnTo>
                  <a:pt x="104" y="52"/>
                </a:lnTo>
                <a:close/>
              </a:path>
            </a:pathLst>
          </a:custGeom>
          <a:solidFill>
            <a:srgbClr val="FFFFFF"/>
          </a:solidFill>
          <a:ln w="9525">
            <a:noFill/>
            <a:round/>
            <a:headEnd/>
            <a:tailEnd/>
          </a:ln>
        </p:spPr>
        <p:txBody>
          <a:bodyPr/>
          <a:lstStyle/>
          <a:p>
            <a:endParaRPr lang="en-US"/>
          </a:p>
        </p:txBody>
      </p:sp>
      <p:sp>
        <p:nvSpPr>
          <p:cNvPr id="85049" name="Freeform 57"/>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path>
            </a:pathLst>
          </a:custGeom>
          <a:noFill/>
          <a:ln w="9525">
            <a:solidFill>
              <a:srgbClr val="0092C8"/>
            </a:solidFill>
            <a:prstDash val="solid"/>
            <a:round/>
            <a:headEnd/>
            <a:tailEnd/>
          </a:ln>
        </p:spPr>
        <p:txBody>
          <a:bodyPr/>
          <a:lstStyle/>
          <a:p>
            <a:endParaRPr lang="en-US"/>
          </a:p>
        </p:txBody>
      </p:sp>
      <p:sp>
        <p:nvSpPr>
          <p:cNvPr id="85050" name="Rectangle 58"/>
          <p:cNvSpPr>
            <a:spLocks noChangeArrowheads="1"/>
          </p:cNvSpPr>
          <p:nvPr/>
        </p:nvSpPr>
        <p:spPr bwMode="auto">
          <a:xfrm>
            <a:off x="7142163" y="1563688"/>
            <a:ext cx="84137" cy="179387"/>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2</a:t>
            </a:r>
            <a:endParaRPr lang="en-US" sz="1800">
              <a:latin typeface="Arial" charset="0"/>
            </a:endParaRPr>
          </a:p>
        </p:txBody>
      </p:sp>
      <p:sp>
        <p:nvSpPr>
          <p:cNvPr id="85051" name="Rectangle 59"/>
          <p:cNvSpPr>
            <a:spLocks noChangeArrowheads="1"/>
          </p:cNvSpPr>
          <p:nvPr/>
        </p:nvSpPr>
        <p:spPr bwMode="auto">
          <a:xfrm>
            <a:off x="6754813" y="1214438"/>
            <a:ext cx="225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Leu</a:t>
            </a:r>
            <a:endParaRPr lang="en-US" sz="1800" b="1">
              <a:latin typeface="Arial" charset="0"/>
            </a:endParaRPr>
          </a:p>
        </p:txBody>
      </p:sp>
      <p:sp>
        <p:nvSpPr>
          <p:cNvPr id="85052" name="Rectangle 60"/>
          <p:cNvSpPr>
            <a:spLocks noChangeArrowheads="1"/>
          </p:cNvSpPr>
          <p:nvPr/>
        </p:nvSpPr>
        <p:spPr bwMode="auto">
          <a:xfrm>
            <a:off x="5208588" y="2074863"/>
            <a:ext cx="930275"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tRNA “head”</a:t>
            </a:r>
          </a:p>
          <a:p>
            <a:r>
              <a:rPr lang="en-US" sz="1200" b="1">
                <a:solidFill>
                  <a:srgbClr val="231F20"/>
                </a:solidFill>
                <a:latin typeface="Arial" charset="0"/>
              </a:rPr>
              <a:t>bearing</a:t>
            </a:r>
            <a:endParaRPr lang="en-US" sz="1800" b="1">
              <a:latin typeface="Arial" charset="0"/>
            </a:endParaRPr>
          </a:p>
          <a:p>
            <a:r>
              <a:rPr lang="en-US" sz="1200" b="1">
                <a:solidFill>
                  <a:srgbClr val="231F20"/>
                </a:solidFill>
                <a:latin typeface="Arial" charset="0"/>
              </a:rPr>
              <a:t>anticodon</a:t>
            </a:r>
            <a:endParaRPr lang="en-US" sz="1800" b="1">
              <a:latin typeface="Arial" charset="0"/>
            </a:endParaRPr>
          </a:p>
        </p:txBody>
      </p:sp>
      <p:sp>
        <p:nvSpPr>
          <p:cNvPr id="85053" name="Rectangle 61"/>
          <p:cNvSpPr>
            <a:spLocks noChangeArrowheads="1"/>
          </p:cNvSpPr>
          <p:nvPr/>
        </p:nvSpPr>
        <p:spPr bwMode="auto">
          <a:xfrm>
            <a:off x="4894263" y="36814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P</a:t>
            </a:r>
          </a:p>
          <a:p>
            <a:pPr algn="ctr"/>
            <a:r>
              <a:rPr lang="en-US" sz="1000" b="1">
                <a:solidFill>
                  <a:srgbClr val="FFFFFF"/>
                </a:solidFill>
                <a:latin typeface="Arial" charset="0"/>
              </a:rPr>
              <a:t>site</a:t>
            </a:r>
            <a:endParaRPr lang="en-US" sz="1800" b="1">
              <a:latin typeface="Arial" charset="0"/>
            </a:endParaRPr>
          </a:p>
        </p:txBody>
      </p:sp>
      <p:sp>
        <p:nvSpPr>
          <p:cNvPr id="85054" name="Rectangle 62"/>
          <p:cNvSpPr>
            <a:spLocks noChangeArrowheads="1"/>
          </p:cNvSpPr>
          <p:nvPr/>
        </p:nvSpPr>
        <p:spPr bwMode="auto">
          <a:xfrm>
            <a:off x="5411788" y="38211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A</a:t>
            </a:r>
          </a:p>
          <a:p>
            <a:pPr algn="ctr"/>
            <a:r>
              <a:rPr lang="en-US" sz="1000" b="1">
                <a:solidFill>
                  <a:srgbClr val="FFFFFF"/>
                </a:solidFill>
                <a:latin typeface="Arial" charset="0"/>
              </a:rPr>
              <a:t>site</a:t>
            </a:r>
            <a:endParaRPr lang="en-US" sz="1800" b="1">
              <a:latin typeface="Arial" charset="0"/>
            </a:endParaRPr>
          </a:p>
        </p:txBody>
      </p:sp>
      <p:sp>
        <p:nvSpPr>
          <p:cNvPr id="85055" name="Rectangle 63"/>
          <p:cNvSpPr>
            <a:spLocks noChangeArrowheads="1"/>
          </p:cNvSpPr>
          <p:nvPr/>
        </p:nvSpPr>
        <p:spPr bwMode="auto">
          <a:xfrm>
            <a:off x="4379913" y="381476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E</a:t>
            </a:r>
          </a:p>
          <a:p>
            <a:pPr algn="ctr"/>
            <a:r>
              <a:rPr lang="en-US" sz="1000" b="1">
                <a:solidFill>
                  <a:srgbClr val="FFFFFF"/>
                </a:solidFill>
                <a:latin typeface="Arial" charset="0"/>
              </a:rPr>
              <a:t>site</a:t>
            </a:r>
            <a:endParaRPr lang="en-US" sz="1800" b="1">
              <a:latin typeface="Arial" charset="0"/>
            </a:endParaRPr>
          </a:p>
        </p:txBody>
      </p:sp>
      <p:sp>
        <p:nvSpPr>
          <p:cNvPr id="85056" name="Rectangle 64"/>
          <p:cNvSpPr>
            <a:spLocks noChangeArrowheads="1"/>
          </p:cNvSpPr>
          <p:nvPr/>
        </p:nvSpPr>
        <p:spPr bwMode="auto">
          <a:xfrm>
            <a:off x="4897438" y="2363788"/>
            <a:ext cx="139700"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Ile</a:t>
            </a:r>
            <a:endParaRPr lang="en-US" sz="1800" b="1">
              <a:latin typeface="Arial" charset="0"/>
            </a:endParaRPr>
          </a:p>
        </p:txBody>
      </p:sp>
      <p:sp>
        <p:nvSpPr>
          <p:cNvPr id="85057" name="Rectangle 65"/>
          <p:cNvSpPr>
            <a:spLocks noChangeArrowheads="1"/>
          </p:cNvSpPr>
          <p:nvPr/>
        </p:nvSpPr>
        <p:spPr bwMode="auto">
          <a:xfrm>
            <a:off x="4932363" y="2684463"/>
            <a:ext cx="211137"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Pro</a:t>
            </a:r>
            <a:endParaRPr lang="en-US" sz="1800" b="1">
              <a:latin typeface="Arial" charset="0"/>
            </a:endParaRPr>
          </a:p>
        </p:txBody>
      </p:sp>
      <p:sp>
        <p:nvSpPr>
          <p:cNvPr id="85058" name="Rectangle 66"/>
          <p:cNvSpPr>
            <a:spLocks noChangeArrowheads="1"/>
          </p:cNvSpPr>
          <p:nvPr/>
        </p:nvSpPr>
        <p:spPr bwMode="auto">
          <a:xfrm>
            <a:off x="42402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5059" name="Rectangle 67"/>
          <p:cNvSpPr>
            <a:spLocks noChangeArrowheads="1"/>
          </p:cNvSpPr>
          <p:nvPr/>
        </p:nvSpPr>
        <p:spPr bwMode="auto">
          <a:xfrm>
            <a:off x="4608513" y="43672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5060" name="Rectangle 68"/>
          <p:cNvSpPr>
            <a:spLocks noChangeArrowheads="1"/>
          </p:cNvSpPr>
          <p:nvPr/>
        </p:nvSpPr>
        <p:spPr bwMode="auto">
          <a:xfrm>
            <a:off x="4427538" y="43545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5061" name="Rectangle 69"/>
          <p:cNvSpPr>
            <a:spLocks noChangeArrowheads="1"/>
          </p:cNvSpPr>
          <p:nvPr/>
        </p:nvSpPr>
        <p:spPr bwMode="auto">
          <a:xfrm>
            <a:off x="5554663" y="4364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5062" name="Rectangle 70"/>
          <p:cNvSpPr>
            <a:spLocks noChangeArrowheads="1"/>
          </p:cNvSpPr>
          <p:nvPr/>
        </p:nvSpPr>
        <p:spPr bwMode="auto">
          <a:xfrm>
            <a:off x="57388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5063" name="Rectangle 71"/>
          <p:cNvSpPr>
            <a:spLocks noChangeArrowheads="1"/>
          </p:cNvSpPr>
          <p:nvPr/>
        </p:nvSpPr>
        <p:spPr bwMode="auto">
          <a:xfrm>
            <a:off x="4789488" y="43799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5064" name="Rectangle 72"/>
          <p:cNvSpPr>
            <a:spLocks noChangeArrowheads="1"/>
          </p:cNvSpPr>
          <p:nvPr/>
        </p:nvSpPr>
        <p:spPr bwMode="auto">
          <a:xfrm>
            <a:off x="496728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5065" name="Rectangle 73"/>
          <p:cNvSpPr>
            <a:spLocks noChangeArrowheads="1"/>
          </p:cNvSpPr>
          <p:nvPr/>
        </p:nvSpPr>
        <p:spPr bwMode="auto">
          <a:xfrm>
            <a:off x="536733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5066" name="Rectangle 74"/>
          <p:cNvSpPr>
            <a:spLocks noChangeArrowheads="1"/>
          </p:cNvSpPr>
          <p:nvPr/>
        </p:nvSpPr>
        <p:spPr bwMode="auto">
          <a:xfrm>
            <a:off x="5135563" y="406876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5067" name="Rectangle 75"/>
          <p:cNvSpPr>
            <a:spLocks noChangeArrowheads="1"/>
          </p:cNvSpPr>
          <p:nvPr/>
        </p:nvSpPr>
        <p:spPr bwMode="auto">
          <a:xfrm>
            <a:off x="4789488" y="40655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5068" name="Rectangle 76"/>
          <p:cNvSpPr>
            <a:spLocks noChangeArrowheads="1"/>
          </p:cNvSpPr>
          <p:nvPr/>
        </p:nvSpPr>
        <p:spPr bwMode="auto">
          <a:xfrm>
            <a:off x="4967288" y="4075113"/>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5069" name="Rectangle 77"/>
          <p:cNvSpPr>
            <a:spLocks noChangeArrowheads="1"/>
          </p:cNvSpPr>
          <p:nvPr/>
        </p:nvSpPr>
        <p:spPr bwMode="auto">
          <a:xfrm>
            <a:off x="5145088" y="43830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5070" name="Rectangle 78"/>
          <p:cNvSpPr>
            <a:spLocks noChangeArrowheads="1"/>
          </p:cNvSpPr>
          <p:nvPr/>
        </p:nvSpPr>
        <p:spPr bwMode="auto">
          <a:xfrm>
            <a:off x="6145213" y="3738563"/>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Large</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5071" name="Rectangle 79"/>
          <p:cNvSpPr>
            <a:spLocks noChangeArrowheads="1"/>
          </p:cNvSpPr>
          <p:nvPr/>
        </p:nvSpPr>
        <p:spPr bwMode="auto">
          <a:xfrm>
            <a:off x="6043613" y="4611688"/>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Small</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5072" name="Rectangle 80"/>
          <p:cNvSpPr>
            <a:spLocks noChangeArrowheads="1"/>
          </p:cNvSpPr>
          <p:nvPr/>
        </p:nvSpPr>
        <p:spPr bwMode="auto">
          <a:xfrm>
            <a:off x="4491038" y="5341938"/>
            <a:ext cx="13366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Direction of</a:t>
            </a:r>
          </a:p>
          <a:p>
            <a:r>
              <a:rPr lang="en-US" sz="1200" b="1">
                <a:solidFill>
                  <a:srgbClr val="231F20"/>
                </a:solidFill>
                <a:latin typeface="Arial" charset="0"/>
              </a:rPr>
              <a:t>ribosome advance</a:t>
            </a:r>
            <a:endParaRPr lang="en-US" sz="1800" b="1">
              <a:latin typeface="Arial" charset="0"/>
            </a:endParaRPr>
          </a:p>
        </p:txBody>
      </p:sp>
      <p:sp>
        <p:nvSpPr>
          <p:cNvPr id="85073" name="Rectangle 81"/>
          <p:cNvSpPr>
            <a:spLocks noChangeArrowheads="1"/>
          </p:cNvSpPr>
          <p:nvPr/>
        </p:nvSpPr>
        <p:spPr bwMode="auto">
          <a:xfrm>
            <a:off x="3433763" y="5475288"/>
            <a:ext cx="1081087"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Portion of</a:t>
            </a:r>
          </a:p>
          <a:p>
            <a:r>
              <a:rPr lang="en-US" sz="1200" b="1">
                <a:solidFill>
                  <a:srgbClr val="231F20"/>
                </a:solidFill>
                <a:latin typeface="Arial" charset="0"/>
              </a:rPr>
              <a:t>mRNA already </a:t>
            </a:r>
            <a:endParaRPr lang="en-US" sz="1800" b="1">
              <a:latin typeface="Arial" charset="0"/>
            </a:endParaRPr>
          </a:p>
          <a:p>
            <a:r>
              <a:rPr lang="en-US" sz="1200" b="1">
                <a:solidFill>
                  <a:srgbClr val="231F20"/>
                </a:solidFill>
                <a:latin typeface="Arial" charset="0"/>
              </a:rPr>
              <a:t>translated</a:t>
            </a:r>
          </a:p>
        </p:txBody>
      </p:sp>
      <p:sp>
        <p:nvSpPr>
          <p:cNvPr id="85074" name="Rectangle 82"/>
          <p:cNvSpPr>
            <a:spLocks noChangeArrowheads="1"/>
          </p:cNvSpPr>
          <p:nvPr/>
        </p:nvSpPr>
        <p:spPr bwMode="auto">
          <a:xfrm>
            <a:off x="42624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15</a:t>
            </a:r>
            <a:endParaRPr lang="en-US" sz="1800" b="1">
              <a:latin typeface="Arial" charset="0"/>
            </a:endParaRPr>
          </a:p>
        </p:txBody>
      </p:sp>
      <p:sp>
        <p:nvSpPr>
          <p:cNvPr id="85075" name="Rectangle 83"/>
          <p:cNvSpPr>
            <a:spLocks noChangeArrowheads="1"/>
          </p:cNvSpPr>
          <p:nvPr/>
        </p:nvSpPr>
        <p:spPr bwMode="auto">
          <a:xfrm>
            <a:off x="4786313"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16</a:t>
            </a:r>
            <a:endParaRPr lang="en-US" sz="1800" b="1">
              <a:latin typeface="Arial" charset="0"/>
            </a:endParaRPr>
          </a:p>
        </p:txBody>
      </p:sp>
      <p:sp>
        <p:nvSpPr>
          <p:cNvPr id="85076" name="Rectangle 84"/>
          <p:cNvSpPr>
            <a:spLocks noChangeArrowheads="1"/>
          </p:cNvSpPr>
          <p:nvPr/>
        </p:nvSpPr>
        <p:spPr bwMode="auto">
          <a:xfrm>
            <a:off x="53546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17</a:t>
            </a:r>
            <a:endParaRPr lang="en-US" sz="1800" b="1">
              <a:latin typeface="Arial" charset="0"/>
            </a:endParaRPr>
          </a:p>
        </p:txBody>
      </p:sp>
      <p:sp>
        <p:nvSpPr>
          <p:cNvPr id="85077" name="Rectangle 85"/>
          <p:cNvSpPr>
            <a:spLocks noChangeArrowheads="1"/>
          </p:cNvSpPr>
          <p:nvPr/>
        </p:nvSpPr>
        <p:spPr bwMode="auto">
          <a:xfrm>
            <a:off x="7085013" y="1579563"/>
            <a:ext cx="1612900" cy="1219200"/>
          </a:xfrm>
          <a:prstGeom prst="rect">
            <a:avLst/>
          </a:prstGeom>
          <a:noFill/>
          <a:ln w="9525">
            <a:noFill/>
            <a:miter lim="800000"/>
            <a:headEnd/>
            <a:tailEnd/>
          </a:ln>
        </p:spPr>
        <p:txBody>
          <a:bodyPr wrap="none" lIns="0" tIns="0" rIns="0" bIns="0">
            <a:spAutoFit/>
          </a:bodyPr>
          <a:lstStyle/>
          <a:p>
            <a:r>
              <a:rPr lang="en-US" sz="1000" b="1">
                <a:solidFill>
                  <a:srgbClr val="0092C8"/>
                </a:solidFill>
                <a:latin typeface="Arial" charset="0"/>
              </a:rPr>
              <a:t>       Translation begins as </a:t>
            </a:r>
          </a:p>
          <a:p>
            <a:r>
              <a:rPr lang="en-US" sz="1000" b="1">
                <a:solidFill>
                  <a:srgbClr val="0092C8"/>
                </a:solidFill>
                <a:latin typeface="Arial" charset="0"/>
              </a:rPr>
              <a:t>incoming aminoacyl-tRNA </a:t>
            </a:r>
            <a:endParaRPr lang="en-US" sz="1800" b="1">
              <a:latin typeface="Arial" charset="0"/>
            </a:endParaRPr>
          </a:p>
          <a:p>
            <a:r>
              <a:rPr lang="en-US" sz="1000" b="1">
                <a:solidFill>
                  <a:srgbClr val="0092C8"/>
                </a:solidFill>
                <a:latin typeface="Arial" charset="0"/>
              </a:rPr>
              <a:t>recognizes the </a:t>
            </a:r>
            <a:endParaRPr lang="en-US" sz="1800" b="1">
              <a:latin typeface="Arial" charset="0"/>
            </a:endParaRPr>
          </a:p>
          <a:p>
            <a:r>
              <a:rPr lang="en-US" sz="1000" b="1">
                <a:solidFill>
                  <a:srgbClr val="0092C8"/>
                </a:solidFill>
                <a:latin typeface="Arial" charset="0"/>
              </a:rPr>
              <a:t>complementary codon </a:t>
            </a:r>
            <a:endParaRPr lang="en-US" sz="1800" b="1">
              <a:latin typeface="Arial" charset="0"/>
            </a:endParaRPr>
          </a:p>
          <a:p>
            <a:r>
              <a:rPr lang="en-US" sz="1000" b="1">
                <a:solidFill>
                  <a:srgbClr val="0092C8"/>
                </a:solidFill>
                <a:latin typeface="Arial" charset="0"/>
              </a:rPr>
              <a:t>calling for it at the A site </a:t>
            </a:r>
            <a:endParaRPr lang="en-US" sz="1800" b="1">
              <a:latin typeface="Arial" charset="0"/>
            </a:endParaRPr>
          </a:p>
          <a:p>
            <a:r>
              <a:rPr lang="en-US" sz="1000" b="1">
                <a:solidFill>
                  <a:srgbClr val="0092C8"/>
                </a:solidFill>
                <a:latin typeface="Arial" charset="0"/>
              </a:rPr>
              <a:t>on the ribosome. It </a:t>
            </a:r>
            <a:endParaRPr lang="en-US" sz="1800" b="1">
              <a:latin typeface="Arial" charset="0"/>
            </a:endParaRPr>
          </a:p>
          <a:p>
            <a:r>
              <a:rPr lang="en-US" sz="1000" b="1">
                <a:solidFill>
                  <a:srgbClr val="0092C8"/>
                </a:solidFill>
                <a:latin typeface="Arial" charset="0"/>
              </a:rPr>
              <a:t>hydrogen-bonds to the </a:t>
            </a:r>
            <a:endParaRPr lang="en-US" sz="1800" b="1">
              <a:latin typeface="Arial" charset="0"/>
            </a:endParaRPr>
          </a:p>
          <a:p>
            <a:r>
              <a:rPr lang="en-US" sz="1000" b="1">
                <a:solidFill>
                  <a:srgbClr val="0092C8"/>
                </a:solidFill>
                <a:latin typeface="Arial" charset="0"/>
              </a:rPr>
              <a:t>codon via its anticodon.</a:t>
            </a:r>
            <a:endParaRPr lang="en-US" sz="1800" b="1">
              <a:latin typeface="Arial" charset="0"/>
            </a:endParaRPr>
          </a:p>
        </p:txBody>
      </p:sp>
      <p:sp>
        <p:nvSpPr>
          <p:cNvPr id="85078" name="Rectangle 86"/>
          <p:cNvSpPr>
            <a:spLocks noChangeArrowheads="1"/>
          </p:cNvSpPr>
          <p:nvPr/>
        </p:nvSpPr>
        <p:spPr bwMode="auto">
          <a:xfrm rot="1156158">
            <a:off x="6219825" y="247173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5079" name="Rectangle 87"/>
          <p:cNvSpPr>
            <a:spLocks noChangeArrowheads="1"/>
          </p:cNvSpPr>
          <p:nvPr/>
        </p:nvSpPr>
        <p:spPr bwMode="auto">
          <a:xfrm rot="1156158">
            <a:off x="6381750" y="25415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5080" name="Rectangle 88"/>
          <p:cNvSpPr>
            <a:spLocks noChangeArrowheads="1"/>
          </p:cNvSpPr>
          <p:nvPr/>
        </p:nvSpPr>
        <p:spPr bwMode="auto">
          <a:xfrm rot="1156158">
            <a:off x="6530975" y="2571750"/>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5081" name="Rectangle 89"/>
          <p:cNvSpPr>
            <a:spLocks noChangeArrowheads="1"/>
          </p:cNvSpPr>
          <p:nvPr/>
        </p:nvSpPr>
        <p:spPr bwMode="auto">
          <a:xfrm rot="-1993202">
            <a:off x="3298825" y="3602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5082" name="Rectangle 90"/>
          <p:cNvSpPr>
            <a:spLocks noChangeArrowheads="1"/>
          </p:cNvSpPr>
          <p:nvPr/>
        </p:nvSpPr>
        <p:spPr bwMode="auto">
          <a:xfrm rot="-1993202">
            <a:off x="3570288" y="3406775"/>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5083" name="Rectangle 91"/>
          <p:cNvSpPr>
            <a:spLocks noChangeArrowheads="1"/>
          </p:cNvSpPr>
          <p:nvPr/>
        </p:nvSpPr>
        <p:spPr bwMode="auto">
          <a:xfrm rot="-1993202">
            <a:off x="3436938" y="35036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3.37 step 3</a:t>
            </a:r>
          </a:p>
        </p:txBody>
      </p:sp>
      <p:pic>
        <p:nvPicPr>
          <p:cNvPr id="86057" name="Picture 41"/>
          <p:cNvPicPr>
            <a:picLocks noChangeAspect="1" noChangeArrowheads="1"/>
          </p:cNvPicPr>
          <p:nvPr/>
        </p:nvPicPr>
        <p:blipFill>
          <a:blip r:embed="rId2" cstate="print"/>
          <a:srcRect/>
          <a:stretch>
            <a:fillRect/>
          </a:stretch>
        </p:blipFill>
        <p:spPr bwMode="auto">
          <a:xfrm>
            <a:off x="455613" y="1011238"/>
            <a:ext cx="8216900" cy="4962525"/>
          </a:xfrm>
          <a:prstGeom prst="rect">
            <a:avLst/>
          </a:prstGeom>
          <a:noFill/>
        </p:spPr>
      </p:pic>
      <p:sp>
        <p:nvSpPr>
          <p:cNvPr id="86058" name="Freeform 42"/>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25400">
            <a:solidFill>
              <a:srgbClr val="FFFFFF"/>
            </a:solidFill>
            <a:prstDash val="solid"/>
            <a:round/>
            <a:headEnd/>
            <a:tailEnd/>
          </a:ln>
        </p:spPr>
        <p:txBody>
          <a:bodyPr/>
          <a:lstStyle/>
          <a:p>
            <a:endParaRPr lang="en-US"/>
          </a:p>
        </p:txBody>
      </p:sp>
      <p:sp>
        <p:nvSpPr>
          <p:cNvPr id="86059" name="Freeform 43"/>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25400">
            <a:solidFill>
              <a:srgbClr val="FFFFFF"/>
            </a:solidFill>
            <a:prstDash val="solid"/>
            <a:round/>
            <a:headEnd/>
            <a:tailEnd/>
          </a:ln>
        </p:spPr>
        <p:txBody>
          <a:bodyPr/>
          <a:lstStyle/>
          <a:p>
            <a:endParaRPr lang="en-US"/>
          </a:p>
        </p:txBody>
      </p:sp>
      <p:sp>
        <p:nvSpPr>
          <p:cNvPr id="86060" name="Line 44"/>
          <p:cNvSpPr>
            <a:spLocks noChangeShapeType="1"/>
          </p:cNvSpPr>
          <p:nvPr/>
        </p:nvSpPr>
        <p:spPr bwMode="auto">
          <a:xfrm>
            <a:off x="4457700" y="4732338"/>
            <a:ext cx="1588" cy="88900"/>
          </a:xfrm>
          <a:prstGeom prst="line">
            <a:avLst/>
          </a:prstGeom>
          <a:noFill/>
          <a:ln w="25400">
            <a:solidFill>
              <a:srgbClr val="FFFFFF"/>
            </a:solidFill>
            <a:round/>
            <a:headEnd/>
            <a:tailEnd/>
          </a:ln>
        </p:spPr>
        <p:txBody>
          <a:bodyPr/>
          <a:lstStyle/>
          <a:p>
            <a:endParaRPr lang="en-US"/>
          </a:p>
        </p:txBody>
      </p:sp>
      <p:sp>
        <p:nvSpPr>
          <p:cNvPr id="86061" name="Line 45"/>
          <p:cNvSpPr>
            <a:spLocks noChangeShapeType="1"/>
          </p:cNvSpPr>
          <p:nvPr/>
        </p:nvSpPr>
        <p:spPr bwMode="auto">
          <a:xfrm>
            <a:off x="4995863" y="4732338"/>
            <a:ext cx="1587" cy="88900"/>
          </a:xfrm>
          <a:prstGeom prst="line">
            <a:avLst/>
          </a:prstGeom>
          <a:noFill/>
          <a:ln w="25400">
            <a:solidFill>
              <a:srgbClr val="FFFFFF"/>
            </a:solidFill>
            <a:round/>
            <a:headEnd/>
            <a:tailEnd/>
          </a:ln>
        </p:spPr>
        <p:txBody>
          <a:bodyPr/>
          <a:lstStyle/>
          <a:p>
            <a:endParaRPr lang="en-US"/>
          </a:p>
        </p:txBody>
      </p:sp>
      <p:sp>
        <p:nvSpPr>
          <p:cNvPr id="86062" name="Freeform 46"/>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25400">
            <a:solidFill>
              <a:srgbClr val="FFFFFF"/>
            </a:solidFill>
            <a:prstDash val="solid"/>
            <a:round/>
            <a:headEnd/>
            <a:tailEnd/>
          </a:ln>
        </p:spPr>
        <p:txBody>
          <a:bodyPr/>
          <a:lstStyle/>
          <a:p>
            <a:endParaRPr lang="en-US"/>
          </a:p>
        </p:txBody>
      </p:sp>
      <p:sp>
        <p:nvSpPr>
          <p:cNvPr id="86063" name="Freeform 47"/>
          <p:cNvSpPr>
            <a:spLocks/>
          </p:cNvSpPr>
          <p:nvPr/>
        </p:nvSpPr>
        <p:spPr bwMode="auto">
          <a:xfrm>
            <a:off x="6132513" y="2155825"/>
            <a:ext cx="485775" cy="368300"/>
          </a:xfrm>
          <a:custGeom>
            <a:avLst/>
            <a:gdLst/>
            <a:ahLst/>
            <a:cxnLst>
              <a:cxn ang="0">
                <a:pos x="306" y="232"/>
              </a:cxn>
              <a:cxn ang="0">
                <a:pos x="78" y="0"/>
              </a:cxn>
              <a:cxn ang="0">
                <a:pos x="0" y="0"/>
              </a:cxn>
            </a:cxnLst>
            <a:rect l="0" t="0" r="r" b="b"/>
            <a:pathLst>
              <a:path w="306" h="232">
                <a:moveTo>
                  <a:pt x="306" y="232"/>
                </a:moveTo>
                <a:lnTo>
                  <a:pt x="78" y="0"/>
                </a:lnTo>
                <a:lnTo>
                  <a:pt x="0" y="0"/>
                </a:lnTo>
              </a:path>
            </a:pathLst>
          </a:custGeom>
          <a:noFill/>
          <a:ln w="12700">
            <a:solidFill>
              <a:srgbClr val="231F20"/>
            </a:solidFill>
            <a:prstDash val="solid"/>
            <a:round/>
            <a:headEnd/>
            <a:tailEnd/>
          </a:ln>
        </p:spPr>
        <p:txBody>
          <a:bodyPr/>
          <a:lstStyle/>
          <a:p>
            <a:endParaRPr lang="en-US"/>
          </a:p>
        </p:txBody>
      </p:sp>
      <p:sp>
        <p:nvSpPr>
          <p:cNvPr id="86064" name="Line 48"/>
          <p:cNvSpPr>
            <a:spLocks noChangeShapeType="1"/>
          </p:cNvSpPr>
          <p:nvPr/>
        </p:nvSpPr>
        <p:spPr bwMode="auto">
          <a:xfrm>
            <a:off x="5576888" y="4732338"/>
            <a:ext cx="1587" cy="88900"/>
          </a:xfrm>
          <a:prstGeom prst="line">
            <a:avLst/>
          </a:prstGeom>
          <a:noFill/>
          <a:ln w="25400">
            <a:solidFill>
              <a:srgbClr val="FFFFFF"/>
            </a:solidFill>
            <a:round/>
            <a:headEnd/>
            <a:tailEnd/>
          </a:ln>
        </p:spPr>
        <p:txBody>
          <a:bodyPr/>
          <a:lstStyle/>
          <a:p>
            <a:endParaRPr lang="en-US"/>
          </a:p>
        </p:txBody>
      </p:sp>
      <p:sp>
        <p:nvSpPr>
          <p:cNvPr id="86065" name="Line 49"/>
          <p:cNvSpPr>
            <a:spLocks noChangeShapeType="1"/>
          </p:cNvSpPr>
          <p:nvPr/>
        </p:nvSpPr>
        <p:spPr bwMode="auto">
          <a:xfrm>
            <a:off x="3216275" y="5573713"/>
            <a:ext cx="190500" cy="1587"/>
          </a:xfrm>
          <a:prstGeom prst="line">
            <a:avLst/>
          </a:prstGeom>
          <a:noFill/>
          <a:ln w="12700">
            <a:solidFill>
              <a:srgbClr val="231F20"/>
            </a:solidFill>
            <a:round/>
            <a:headEnd/>
            <a:tailEnd/>
          </a:ln>
        </p:spPr>
        <p:txBody>
          <a:bodyPr/>
          <a:lstStyle/>
          <a:p>
            <a:endParaRPr lang="en-US"/>
          </a:p>
        </p:txBody>
      </p:sp>
      <p:sp>
        <p:nvSpPr>
          <p:cNvPr id="86066" name="Freeform 50"/>
          <p:cNvSpPr>
            <a:spLocks/>
          </p:cNvSpPr>
          <p:nvPr/>
        </p:nvSpPr>
        <p:spPr bwMode="auto">
          <a:xfrm>
            <a:off x="5818188" y="4684713"/>
            <a:ext cx="209550" cy="133350"/>
          </a:xfrm>
          <a:custGeom>
            <a:avLst/>
            <a:gdLst/>
            <a:ahLst/>
            <a:cxnLst>
              <a:cxn ang="0">
                <a:pos x="0" y="84"/>
              </a:cxn>
              <a:cxn ang="0">
                <a:pos x="70" y="0"/>
              </a:cxn>
              <a:cxn ang="0">
                <a:pos x="132" y="0"/>
              </a:cxn>
            </a:cxnLst>
            <a:rect l="0" t="0" r="r" b="b"/>
            <a:pathLst>
              <a:path w="132" h="84">
                <a:moveTo>
                  <a:pt x="0" y="84"/>
                </a:moveTo>
                <a:lnTo>
                  <a:pt x="70" y="0"/>
                </a:lnTo>
                <a:lnTo>
                  <a:pt x="132" y="0"/>
                </a:lnTo>
              </a:path>
            </a:pathLst>
          </a:custGeom>
          <a:noFill/>
          <a:ln w="12700">
            <a:solidFill>
              <a:srgbClr val="231F20"/>
            </a:solidFill>
            <a:prstDash val="solid"/>
            <a:round/>
            <a:headEnd/>
            <a:tailEnd/>
          </a:ln>
        </p:spPr>
        <p:txBody>
          <a:bodyPr/>
          <a:lstStyle/>
          <a:p>
            <a:endParaRPr lang="en-US"/>
          </a:p>
        </p:txBody>
      </p:sp>
      <p:sp>
        <p:nvSpPr>
          <p:cNvPr id="86067" name="Freeform 51"/>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12700">
            <a:solidFill>
              <a:srgbClr val="231F20"/>
            </a:solidFill>
            <a:prstDash val="solid"/>
            <a:round/>
            <a:headEnd/>
            <a:tailEnd/>
          </a:ln>
        </p:spPr>
        <p:txBody>
          <a:bodyPr/>
          <a:lstStyle/>
          <a:p>
            <a:endParaRPr lang="en-US"/>
          </a:p>
        </p:txBody>
      </p:sp>
      <p:sp>
        <p:nvSpPr>
          <p:cNvPr id="86068" name="Line 52"/>
          <p:cNvSpPr>
            <a:spLocks noChangeShapeType="1"/>
          </p:cNvSpPr>
          <p:nvPr/>
        </p:nvSpPr>
        <p:spPr bwMode="auto">
          <a:xfrm>
            <a:off x="5792788" y="3824288"/>
            <a:ext cx="330200" cy="1587"/>
          </a:xfrm>
          <a:prstGeom prst="line">
            <a:avLst/>
          </a:prstGeom>
          <a:noFill/>
          <a:ln w="12700">
            <a:solidFill>
              <a:srgbClr val="231F20"/>
            </a:solidFill>
            <a:round/>
            <a:headEnd/>
            <a:tailEnd/>
          </a:ln>
        </p:spPr>
        <p:txBody>
          <a:bodyPr/>
          <a:lstStyle/>
          <a:p>
            <a:endParaRPr lang="en-US"/>
          </a:p>
        </p:txBody>
      </p:sp>
      <p:sp>
        <p:nvSpPr>
          <p:cNvPr id="86069" name="Line 53"/>
          <p:cNvSpPr>
            <a:spLocks noChangeShapeType="1"/>
          </p:cNvSpPr>
          <p:nvPr/>
        </p:nvSpPr>
        <p:spPr bwMode="auto">
          <a:xfrm>
            <a:off x="4457700" y="4732338"/>
            <a:ext cx="1588" cy="88900"/>
          </a:xfrm>
          <a:prstGeom prst="line">
            <a:avLst/>
          </a:prstGeom>
          <a:noFill/>
          <a:ln w="12700">
            <a:solidFill>
              <a:srgbClr val="231F20"/>
            </a:solidFill>
            <a:round/>
            <a:headEnd/>
            <a:tailEnd/>
          </a:ln>
        </p:spPr>
        <p:txBody>
          <a:bodyPr/>
          <a:lstStyle/>
          <a:p>
            <a:endParaRPr lang="en-US"/>
          </a:p>
        </p:txBody>
      </p:sp>
      <p:sp>
        <p:nvSpPr>
          <p:cNvPr id="86070" name="Freeform 54"/>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12700">
            <a:solidFill>
              <a:srgbClr val="231F20"/>
            </a:solidFill>
            <a:prstDash val="solid"/>
            <a:round/>
            <a:headEnd/>
            <a:tailEnd/>
          </a:ln>
        </p:spPr>
        <p:txBody>
          <a:bodyPr/>
          <a:lstStyle/>
          <a:p>
            <a:endParaRPr lang="en-US"/>
          </a:p>
        </p:txBody>
      </p:sp>
      <p:sp>
        <p:nvSpPr>
          <p:cNvPr id="86071" name="Freeform 55"/>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12700">
            <a:solidFill>
              <a:srgbClr val="231F20"/>
            </a:solidFill>
            <a:prstDash val="solid"/>
            <a:round/>
            <a:headEnd/>
            <a:tailEnd/>
          </a:ln>
        </p:spPr>
        <p:txBody>
          <a:bodyPr/>
          <a:lstStyle/>
          <a:p>
            <a:endParaRPr lang="en-US"/>
          </a:p>
        </p:txBody>
      </p:sp>
      <p:sp>
        <p:nvSpPr>
          <p:cNvPr id="86072" name="Line 56"/>
          <p:cNvSpPr>
            <a:spLocks noChangeShapeType="1"/>
          </p:cNvSpPr>
          <p:nvPr/>
        </p:nvSpPr>
        <p:spPr bwMode="auto">
          <a:xfrm>
            <a:off x="4995863" y="4732338"/>
            <a:ext cx="1587" cy="88900"/>
          </a:xfrm>
          <a:prstGeom prst="line">
            <a:avLst/>
          </a:prstGeom>
          <a:noFill/>
          <a:ln w="12700">
            <a:solidFill>
              <a:srgbClr val="231F20"/>
            </a:solidFill>
            <a:round/>
            <a:headEnd/>
            <a:tailEnd/>
          </a:ln>
        </p:spPr>
        <p:txBody>
          <a:bodyPr/>
          <a:lstStyle/>
          <a:p>
            <a:endParaRPr lang="en-US"/>
          </a:p>
        </p:txBody>
      </p:sp>
      <p:sp>
        <p:nvSpPr>
          <p:cNvPr id="86073" name="Line 57"/>
          <p:cNvSpPr>
            <a:spLocks noChangeShapeType="1"/>
          </p:cNvSpPr>
          <p:nvPr/>
        </p:nvSpPr>
        <p:spPr bwMode="auto">
          <a:xfrm>
            <a:off x="5576888" y="4732338"/>
            <a:ext cx="1587" cy="88900"/>
          </a:xfrm>
          <a:prstGeom prst="line">
            <a:avLst/>
          </a:prstGeom>
          <a:noFill/>
          <a:ln w="12700">
            <a:solidFill>
              <a:srgbClr val="231F20"/>
            </a:solidFill>
            <a:round/>
            <a:headEnd/>
            <a:tailEnd/>
          </a:ln>
        </p:spPr>
        <p:txBody>
          <a:bodyPr/>
          <a:lstStyle/>
          <a:p>
            <a:endParaRPr lang="en-US"/>
          </a:p>
        </p:txBody>
      </p:sp>
      <p:sp>
        <p:nvSpPr>
          <p:cNvPr id="86074" name="Line 58"/>
          <p:cNvSpPr>
            <a:spLocks noChangeShapeType="1"/>
          </p:cNvSpPr>
          <p:nvPr/>
        </p:nvSpPr>
        <p:spPr bwMode="auto">
          <a:xfrm flipV="1">
            <a:off x="7024688" y="1571625"/>
            <a:ext cx="1587" cy="1077913"/>
          </a:xfrm>
          <a:prstGeom prst="line">
            <a:avLst/>
          </a:prstGeom>
          <a:noFill/>
          <a:ln w="12700">
            <a:solidFill>
              <a:srgbClr val="0092C8"/>
            </a:solidFill>
            <a:round/>
            <a:headEnd/>
            <a:tailEnd/>
          </a:ln>
        </p:spPr>
        <p:txBody>
          <a:bodyPr/>
          <a:lstStyle/>
          <a:p>
            <a:endParaRPr lang="en-US"/>
          </a:p>
        </p:txBody>
      </p:sp>
      <p:sp>
        <p:nvSpPr>
          <p:cNvPr id="86075" name="Line 59"/>
          <p:cNvSpPr>
            <a:spLocks noChangeShapeType="1"/>
          </p:cNvSpPr>
          <p:nvPr/>
        </p:nvSpPr>
        <p:spPr bwMode="auto">
          <a:xfrm flipV="1">
            <a:off x="2778125" y="1504950"/>
            <a:ext cx="1588" cy="1073150"/>
          </a:xfrm>
          <a:prstGeom prst="line">
            <a:avLst/>
          </a:prstGeom>
          <a:noFill/>
          <a:ln w="12700">
            <a:solidFill>
              <a:srgbClr val="0092C8"/>
            </a:solidFill>
            <a:round/>
            <a:headEnd/>
            <a:tailEnd/>
          </a:ln>
        </p:spPr>
        <p:txBody>
          <a:bodyPr/>
          <a:lstStyle/>
          <a:p>
            <a:endParaRPr lang="en-US"/>
          </a:p>
        </p:txBody>
      </p:sp>
      <p:sp>
        <p:nvSpPr>
          <p:cNvPr id="86076" name="Line 60"/>
          <p:cNvSpPr>
            <a:spLocks noChangeShapeType="1"/>
          </p:cNvSpPr>
          <p:nvPr/>
        </p:nvSpPr>
        <p:spPr bwMode="auto">
          <a:xfrm flipH="1">
            <a:off x="6503988" y="2051050"/>
            <a:ext cx="517525" cy="279400"/>
          </a:xfrm>
          <a:prstGeom prst="line">
            <a:avLst/>
          </a:prstGeom>
          <a:noFill/>
          <a:ln w="12700">
            <a:solidFill>
              <a:srgbClr val="0092C8"/>
            </a:solidFill>
            <a:round/>
            <a:headEnd/>
            <a:tailEnd/>
          </a:ln>
        </p:spPr>
        <p:txBody>
          <a:bodyPr/>
          <a:lstStyle/>
          <a:p>
            <a:endParaRPr lang="en-US"/>
          </a:p>
        </p:txBody>
      </p:sp>
      <p:sp>
        <p:nvSpPr>
          <p:cNvPr id="86077" name="Line 61"/>
          <p:cNvSpPr>
            <a:spLocks noChangeShapeType="1"/>
          </p:cNvSpPr>
          <p:nvPr/>
        </p:nvSpPr>
        <p:spPr bwMode="auto">
          <a:xfrm>
            <a:off x="2781300" y="1952625"/>
            <a:ext cx="1992313" cy="1858963"/>
          </a:xfrm>
          <a:prstGeom prst="line">
            <a:avLst/>
          </a:prstGeom>
          <a:noFill/>
          <a:ln w="12700">
            <a:solidFill>
              <a:srgbClr val="0092C8"/>
            </a:solidFill>
            <a:round/>
            <a:headEnd/>
            <a:tailEnd/>
          </a:ln>
        </p:spPr>
        <p:txBody>
          <a:bodyPr/>
          <a:lstStyle/>
          <a:p>
            <a:endParaRPr lang="en-US"/>
          </a:p>
        </p:txBody>
      </p:sp>
      <p:sp>
        <p:nvSpPr>
          <p:cNvPr id="86078" name="Freeform 62"/>
          <p:cNvSpPr>
            <a:spLocks/>
          </p:cNvSpPr>
          <p:nvPr/>
        </p:nvSpPr>
        <p:spPr bwMode="auto">
          <a:xfrm>
            <a:off x="4751388" y="3783013"/>
            <a:ext cx="44450" cy="47625"/>
          </a:xfrm>
          <a:custGeom>
            <a:avLst/>
            <a:gdLst/>
            <a:ahLst/>
            <a:cxnLst>
              <a:cxn ang="0">
                <a:pos x="28" y="14"/>
              </a:cxn>
              <a:cxn ang="0">
                <a:pos x="26" y="20"/>
              </a:cxn>
              <a:cxn ang="0">
                <a:pos x="24" y="26"/>
              </a:cxn>
              <a:cxn ang="0">
                <a:pos x="18" y="28"/>
              </a:cxn>
              <a:cxn ang="0">
                <a:pos x="14" y="30"/>
              </a:cxn>
              <a:cxn ang="0">
                <a:pos x="8" y="28"/>
              </a:cxn>
              <a:cxn ang="0">
                <a:pos x="4" y="26"/>
              </a:cxn>
              <a:cxn ang="0">
                <a:pos x="0" y="20"/>
              </a:cxn>
              <a:cxn ang="0">
                <a:pos x="0" y="14"/>
              </a:cxn>
              <a:cxn ang="0">
                <a:pos x="0" y="10"/>
              </a:cxn>
              <a:cxn ang="0">
                <a:pos x="4" y="4"/>
              </a:cxn>
              <a:cxn ang="0">
                <a:pos x="8" y="2"/>
              </a:cxn>
              <a:cxn ang="0">
                <a:pos x="14" y="0"/>
              </a:cxn>
              <a:cxn ang="0">
                <a:pos x="18" y="2"/>
              </a:cxn>
              <a:cxn ang="0">
                <a:pos x="24" y="4"/>
              </a:cxn>
              <a:cxn ang="0">
                <a:pos x="26" y="10"/>
              </a:cxn>
              <a:cxn ang="0">
                <a:pos x="26" y="14"/>
              </a:cxn>
              <a:cxn ang="0">
                <a:pos x="28" y="14"/>
              </a:cxn>
            </a:cxnLst>
            <a:rect l="0" t="0" r="r" b="b"/>
            <a:pathLst>
              <a:path w="28" h="30">
                <a:moveTo>
                  <a:pt x="28" y="14"/>
                </a:moveTo>
                <a:lnTo>
                  <a:pt x="26" y="20"/>
                </a:lnTo>
                <a:lnTo>
                  <a:pt x="24" y="26"/>
                </a:lnTo>
                <a:lnTo>
                  <a:pt x="18" y="28"/>
                </a:lnTo>
                <a:lnTo>
                  <a:pt x="14" y="30"/>
                </a:lnTo>
                <a:lnTo>
                  <a:pt x="8" y="28"/>
                </a:lnTo>
                <a:lnTo>
                  <a:pt x="4" y="26"/>
                </a:lnTo>
                <a:lnTo>
                  <a:pt x="0" y="20"/>
                </a:lnTo>
                <a:lnTo>
                  <a:pt x="0" y="14"/>
                </a:lnTo>
                <a:lnTo>
                  <a:pt x="0" y="10"/>
                </a:lnTo>
                <a:lnTo>
                  <a:pt x="4" y="4"/>
                </a:lnTo>
                <a:lnTo>
                  <a:pt x="8" y="2"/>
                </a:lnTo>
                <a:lnTo>
                  <a:pt x="14" y="0"/>
                </a:lnTo>
                <a:lnTo>
                  <a:pt x="18" y="2"/>
                </a:lnTo>
                <a:lnTo>
                  <a:pt x="24" y="4"/>
                </a:lnTo>
                <a:lnTo>
                  <a:pt x="26" y="10"/>
                </a:lnTo>
                <a:lnTo>
                  <a:pt x="26" y="14"/>
                </a:lnTo>
                <a:lnTo>
                  <a:pt x="28" y="14"/>
                </a:lnTo>
                <a:close/>
              </a:path>
            </a:pathLst>
          </a:custGeom>
          <a:solidFill>
            <a:srgbClr val="0092C8"/>
          </a:solidFill>
          <a:ln w="9525">
            <a:noFill/>
            <a:round/>
            <a:headEnd/>
            <a:tailEnd/>
          </a:ln>
        </p:spPr>
        <p:txBody>
          <a:bodyPr/>
          <a:lstStyle/>
          <a:p>
            <a:endParaRPr lang="en-US"/>
          </a:p>
        </p:txBody>
      </p:sp>
      <p:sp>
        <p:nvSpPr>
          <p:cNvPr id="86079" name="Freeform 63"/>
          <p:cNvSpPr>
            <a:spLocks/>
          </p:cNvSpPr>
          <p:nvPr/>
        </p:nvSpPr>
        <p:spPr bwMode="auto">
          <a:xfrm>
            <a:off x="6481763" y="2305050"/>
            <a:ext cx="44450" cy="47625"/>
          </a:xfrm>
          <a:custGeom>
            <a:avLst/>
            <a:gdLst/>
            <a:ahLst/>
            <a:cxnLst>
              <a:cxn ang="0">
                <a:pos x="28" y="16"/>
              </a:cxn>
              <a:cxn ang="0">
                <a:pos x="26" y="20"/>
              </a:cxn>
              <a:cxn ang="0">
                <a:pos x="24" y="26"/>
              </a:cxn>
              <a:cxn ang="0">
                <a:pos x="20" y="28"/>
              </a:cxn>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6" y="10"/>
              </a:cxn>
              <a:cxn ang="0">
                <a:pos x="26" y="16"/>
              </a:cxn>
              <a:cxn ang="0">
                <a:pos x="28" y="16"/>
              </a:cxn>
            </a:cxnLst>
            <a:rect l="0" t="0" r="r" b="b"/>
            <a:pathLst>
              <a:path w="28" h="30">
                <a:moveTo>
                  <a:pt x="28" y="16"/>
                </a:moveTo>
                <a:lnTo>
                  <a:pt x="26" y="20"/>
                </a:lnTo>
                <a:lnTo>
                  <a:pt x="24" y="26"/>
                </a:lnTo>
                <a:lnTo>
                  <a:pt x="20" y="28"/>
                </a:lnTo>
                <a:lnTo>
                  <a:pt x="14" y="30"/>
                </a:lnTo>
                <a:lnTo>
                  <a:pt x="8" y="28"/>
                </a:lnTo>
                <a:lnTo>
                  <a:pt x="4" y="26"/>
                </a:lnTo>
                <a:lnTo>
                  <a:pt x="0" y="20"/>
                </a:lnTo>
                <a:lnTo>
                  <a:pt x="0" y="16"/>
                </a:lnTo>
                <a:lnTo>
                  <a:pt x="0" y="10"/>
                </a:lnTo>
                <a:lnTo>
                  <a:pt x="4" y="4"/>
                </a:lnTo>
                <a:lnTo>
                  <a:pt x="8" y="2"/>
                </a:lnTo>
                <a:lnTo>
                  <a:pt x="14" y="0"/>
                </a:lnTo>
                <a:lnTo>
                  <a:pt x="20" y="2"/>
                </a:lnTo>
                <a:lnTo>
                  <a:pt x="24" y="4"/>
                </a:lnTo>
                <a:lnTo>
                  <a:pt x="26" y="10"/>
                </a:lnTo>
                <a:lnTo>
                  <a:pt x="26" y="16"/>
                </a:lnTo>
                <a:lnTo>
                  <a:pt x="28" y="16"/>
                </a:lnTo>
                <a:close/>
              </a:path>
            </a:pathLst>
          </a:custGeom>
          <a:solidFill>
            <a:srgbClr val="0092C8"/>
          </a:solidFill>
          <a:ln w="9525">
            <a:noFill/>
            <a:round/>
            <a:headEnd/>
            <a:tailEnd/>
          </a:ln>
        </p:spPr>
        <p:txBody>
          <a:bodyPr/>
          <a:lstStyle/>
          <a:p>
            <a:endParaRPr lang="en-US"/>
          </a:p>
        </p:txBody>
      </p:sp>
      <p:sp>
        <p:nvSpPr>
          <p:cNvPr id="86080" name="Freeform 64"/>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 ang="0">
                <a:pos x="104" y="52"/>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lnTo>
                  <a:pt x="104" y="52"/>
                </a:lnTo>
                <a:close/>
              </a:path>
            </a:pathLst>
          </a:custGeom>
          <a:solidFill>
            <a:srgbClr val="FFFFFF"/>
          </a:solidFill>
          <a:ln w="9525">
            <a:noFill/>
            <a:round/>
            <a:headEnd/>
            <a:tailEnd/>
          </a:ln>
        </p:spPr>
        <p:txBody>
          <a:bodyPr/>
          <a:lstStyle/>
          <a:p>
            <a:endParaRPr lang="en-US"/>
          </a:p>
        </p:txBody>
      </p:sp>
      <p:sp>
        <p:nvSpPr>
          <p:cNvPr id="86081" name="Freeform 65"/>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path>
            </a:pathLst>
          </a:custGeom>
          <a:noFill/>
          <a:ln w="9525">
            <a:solidFill>
              <a:srgbClr val="0092C8"/>
            </a:solidFill>
            <a:prstDash val="solid"/>
            <a:round/>
            <a:headEnd/>
            <a:tailEnd/>
          </a:ln>
        </p:spPr>
        <p:txBody>
          <a:bodyPr/>
          <a:lstStyle/>
          <a:p>
            <a:endParaRPr lang="en-US"/>
          </a:p>
        </p:txBody>
      </p:sp>
      <p:sp>
        <p:nvSpPr>
          <p:cNvPr id="86082" name="Freeform 66"/>
          <p:cNvSpPr>
            <a:spLocks/>
          </p:cNvSpPr>
          <p:nvPr/>
        </p:nvSpPr>
        <p:spPr bwMode="auto">
          <a:xfrm>
            <a:off x="673100" y="1470025"/>
            <a:ext cx="190500" cy="193675"/>
          </a:xfrm>
          <a:custGeom>
            <a:avLst/>
            <a:gdLst/>
            <a:ahLst/>
            <a:cxnLst>
              <a:cxn ang="0">
                <a:pos x="120" y="62"/>
              </a:cxn>
              <a:cxn ang="0">
                <a:pos x="120" y="74"/>
              </a:cxn>
              <a:cxn ang="0">
                <a:pos x="116" y="84"/>
              </a:cxn>
              <a:cxn ang="0">
                <a:pos x="110" y="94"/>
              </a:cxn>
              <a:cxn ang="0">
                <a:pos x="102" y="104"/>
              </a:cxn>
              <a:cxn ang="0">
                <a:pos x="94" y="112"/>
              </a:cxn>
              <a:cxn ang="0">
                <a:pos x="84" y="116"/>
              </a:cxn>
              <a:cxn ang="0">
                <a:pos x="72" y="120"/>
              </a:cxn>
              <a:cxn ang="0">
                <a:pos x="60" y="122"/>
              </a:cxn>
              <a:cxn ang="0">
                <a:pos x="48" y="120"/>
              </a:cxn>
              <a:cxn ang="0">
                <a:pos x="36" y="116"/>
              </a:cxn>
              <a:cxn ang="0">
                <a:pos x="26" y="112"/>
              </a:cxn>
              <a:cxn ang="0">
                <a:pos x="16" y="104"/>
              </a:cxn>
              <a:cxn ang="0">
                <a:pos x="10" y="94"/>
              </a:cxn>
              <a:cxn ang="0">
                <a:pos x="4" y="84"/>
              </a:cxn>
              <a:cxn ang="0">
                <a:pos x="0" y="74"/>
              </a:cxn>
              <a:cxn ang="0">
                <a:pos x="0" y="62"/>
              </a:cxn>
              <a:cxn ang="0">
                <a:pos x="0" y="48"/>
              </a:cxn>
              <a:cxn ang="0">
                <a:pos x="4" y="38"/>
              </a:cxn>
              <a:cxn ang="0">
                <a:pos x="10" y="28"/>
              </a:cxn>
              <a:cxn ang="0">
                <a:pos x="16" y="18"/>
              </a:cxn>
              <a:cxn ang="0">
                <a:pos x="26" y="10"/>
              </a:cxn>
              <a:cxn ang="0">
                <a:pos x="36" y="6"/>
              </a:cxn>
              <a:cxn ang="0">
                <a:pos x="48" y="2"/>
              </a:cxn>
              <a:cxn ang="0">
                <a:pos x="60" y="0"/>
              </a:cxn>
              <a:cxn ang="0">
                <a:pos x="72" y="2"/>
              </a:cxn>
              <a:cxn ang="0">
                <a:pos x="84" y="6"/>
              </a:cxn>
              <a:cxn ang="0">
                <a:pos x="94" y="10"/>
              </a:cxn>
              <a:cxn ang="0">
                <a:pos x="102" y="18"/>
              </a:cxn>
              <a:cxn ang="0">
                <a:pos x="110" y="28"/>
              </a:cxn>
              <a:cxn ang="0">
                <a:pos x="116" y="38"/>
              </a:cxn>
              <a:cxn ang="0">
                <a:pos x="120" y="48"/>
              </a:cxn>
              <a:cxn ang="0">
                <a:pos x="120" y="60"/>
              </a:cxn>
              <a:cxn ang="0">
                <a:pos x="120" y="62"/>
              </a:cxn>
            </a:cxnLst>
            <a:rect l="0" t="0" r="r" b="b"/>
            <a:pathLst>
              <a:path w="120" h="122">
                <a:moveTo>
                  <a:pt x="120" y="62"/>
                </a:moveTo>
                <a:lnTo>
                  <a:pt x="120" y="74"/>
                </a:lnTo>
                <a:lnTo>
                  <a:pt x="116" y="84"/>
                </a:lnTo>
                <a:lnTo>
                  <a:pt x="110" y="94"/>
                </a:lnTo>
                <a:lnTo>
                  <a:pt x="102" y="104"/>
                </a:lnTo>
                <a:lnTo>
                  <a:pt x="94" y="112"/>
                </a:lnTo>
                <a:lnTo>
                  <a:pt x="84" y="116"/>
                </a:lnTo>
                <a:lnTo>
                  <a:pt x="72" y="120"/>
                </a:lnTo>
                <a:lnTo>
                  <a:pt x="60" y="122"/>
                </a:lnTo>
                <a:lnTo>
                  <a:pt x="48" y="120"/>
                </a:lnTo>
                <a:lnTo>
                  <a:pt x="36" y="116"/>
                </a:lnTo>
                <a:lnTo>
                  <a:pt x="26" y="112"/>
                </a:lnTo>
                <a:lnTo>
                  <a:pt x="16" y="104"/>
                </a:lnTo>
                <a:lnTo>
                  <a:pt x="10" y="94"/>
                </a:lnTo>
                <a:lnTo>
                  <a:pt x="4" y="84"/>
                </a:lnTo>
                <a:lnTo>
                  <a:pt x="0" y="74"/>
                </a:lnTo>
                <a:lnTo>
                  <a:pt x="0" y="62"/>
                </a:lnTo>
                <a:lnTo>
                  <a:pt x="0" y="48"/>
                </a:lnTo>
                <a:lnTo>
                  <a:pt x="4" y="38"/>
                </a:lnTo>
                <a:lnTo>
                  <a:pt x="10" y="28"/>
                </a:lnTo>
                <a:lnTo>
                  <a:pt x="16" y="18"/>
                </a:lnTo>
                <a:lnTo>
                  <a:pt x="26" y="10"/>
                </a:lnTo>
                <a:lnTo>
                  <a:pt x="36" y="6"/>
                </a:lnTo>
                <a:lnTo>
                  <a:pt x="48" y="2"/>
                </a:lnTo>
                <a:lnTo>
                  <a:pt x="60" y="0"/>
                </a:lnTo>
                <a:lnTo>
                  <a:pt x="72" y="2"/>
                </a:lnTo>
                <a:lnTo>
                  <a:pt x="84" y="6"/>
                </a:lnTo>
                <a:lnTo>
                  <a:pt x="94" y="10"/>
                </a:lnTo>
                <a:lnTo>
                  <a:pt x="102" y="18"/>
                </a:lnTo>
                <a:lnTo>
                  <a:pt x="110" y="28"/>
                </a:lnTo>
                <a:lnTo>
                  <a:pt x="116" y="38"/>
                </a:lnTo>
                <a:lnTo>
                  <a:pt x="120" y="48"/>
                </a:lnTo>
                <a:lnTo>
                  <a:pt x="120" y="60"/>
                </a:lnTo>
                <a:lnTo>
                  <a:pt x="120" y="62"/>
                </a:lnTo>
                <a:close/>
              </a:path>
            </a:pathLst>
          </a:custGeom>
          <a:solidFill>
            <a:srgbClr val="FFFFFF"/>
          </a:solidFill>
          <a:ln w="9525">
            <a:noFill/>
            <a:round/>
            <a:headEnd/>
            <a:tailEnd/>
          </a:ln>
        </p:spPr>
        <p:txBody>
          <a:bodyPr/>
          <a:lstStyle/>
          <a:p>
            <a:endParaRPr lang="en-US"/>
          </a:p>
        </p:txBody>
      </p:sp>
      <p:sp>
        <p:nvSpPr>
          <p:cNvPr id="86083" name="Freeform 67"/>
          <p:cNvSpPr>
            <a:spLocks/>
          </p:cNvSpPr>
          <p:nvPr/>
        </p:nvSpPr>
        <p:spPr bwMode="auto">
          <a:xfrm>
            <a:off x="673100" y="1470025"/>
            <a:ext cx="190500" cy="193675"/>
          </a:xfrm>
          <a:custGeom>
            <a:avLst/>
            <a:gdLst/>
            <a:ahLst/>
            <a:cxnLst>
              <a:cxn ang="0">
                <a:pos x="120" y="62"/>
              </a:cxn>
              <a:cxn ang="0">
                <a:pos x="120" y="74"/>
              </a:cxn>
              <a:cxn ang="0">
                <a:pos x="116" y="84"/>
              </a:cxn>
              <a:cxn ang="0">
                <a:pos x="110" y="94"/>
              </a:cxn>
              <a:cxn ang="0">
                <a:pos x="102" y="104"/>
              </a:cxn>
              <a:cxn ang="0">
                <a:pos x="94" y="112"/>
              </a:cxn>
              <a:cxn ang="0">
                <a:pos x="84" y="116"/>
              </a:cxn>
              <a:cxn ang="0">
                <a:pos x="72" y="120"/>
              </a:cxn>
              <a:cxn ang="0">
                <a:pos x="60" y="122"/>
              </a:cxn>
              <a:cxn ang="0">
                <a:pos x="48" y="120"/>
              </a:cxn>
              <a:cxn ang="0">
                <a:pos x="36" y="116"/>
              </a:cxn>
              <a:cxn ang="0">
                <a:pos x="26" y="112"/>
              </a:cxn>
              <a:cxn ang="0">
                <a:pos x="16" y="104"/>
              </a:cxn>
              <a:cxn ang="0">
                <a:pos x="10" y="94"/>
              </a:cxn>
              <a:cxn ang="0">
                <a:pos x="4" y="84"/>
              </a:cxn>
              <a:cxn ang="0">
                <a:pos x="0" y="74"/>
              </a:cxn>
              <a:cxn ang="0">
                <a:pos x="0" y="62"/>
              </a:cxn>
              <a:cxn ang="0">
                <a:pos x="0" y="48"/>
              </a:cxn>
              <a:cxn ang="0">
                <a:pos x="4" y="38"/>
              </a:cxn>
              <a:cxn ang="0">
                <a:pos x="10" y="28"/>
              </a:cxn>
              <a:cxn ang="0">
                <a:pos x="16" y="18"/>
              </a:cxn>
              <a:cxn ang="0">
                <a:pos x="26" y="10"/>
              </a:cxn>
              <a:cxn ang="0">
                <a:pos x="36" y="6"/>
              </a:cxn>
              <a:cxn ang="0">
                <a:pos x="48" y="2"/>
              </a:cxn>
              <a:cxn ang="0">
                <a:pos x="60" y="0"/>
              </a:cxn>
              <a:cxn ang="0">
                <a:pos x="72" y="2"/>
              </a:cxn>
              <a:cxn ang="0">
                <a:pos x="84" y="6"/>
              </a:cxn>
              <a:cxn ang="0">
                <a:pos x="94" y="10"/>
              </a:cxn>
              <a:cxn ang="0">
                <a:pos x="102" y="18"/>
              </a:cxn>
              <a:cxn ang="0">
                <a:pos x="110" y="28"/>
              </a:cxn>
              <a:cxn ang="0">
                <a:pos x="116" y="38"/>
              </a:cxn>
              <a:cxn ang="0">
                <a:pos x="120" y="48"/>
              </a:cxn>
              <a:cxn ang="0">
                <a:pos x="120" y="60"/>
              </a:cxn>
            </a:cxnLst>
            <a:rect l="0" t="0" r="r" b="b"/>
            <a:pathLst>
              <a:path w="120" h="122">
                <a:moveTo>
                  <a:pt x="120" y="62"/>
                </a:moveTo>
                <a:lnTo>
                  <a:pt x="120" y="74"/>
                </a:lnTo>
                <a:lnTo>
                  <a:pt x="116" y="84"/>
                </a:lnTo>
                <a:lnTo>
                  <a:pt x="110" y="94"/>
                </a:lnTo>
                <a:lnTo>
                  <a:pt x="102" y="104"/>
                </a:lnTo>
                <a:lnTo>
                  <a:pt x="94" y="112"/>
                </a:lnTo>
                <a:lnTo>
                  <a:pt x="84" y="116"/>
                </a:lnTo>
                <a:lnTo>
                  <a:pt x="72" y="120"/>
                </a:lnTo>
                <a:lnTo>
                  <a:pt x="60" y="122"/>
                </a:lnTo>
                <a:lnTo>
                  <a:pt x="48" y="120"/>
                </a:lnTo>
                <a:lnTo>
                  <a:pt x="36" y="116"/>
                </a:lnTo>
                <a:lnTo>
                  <a:pt x="26" y="112"/>
                </a:lnTo>
                <a:lnTo>
                  <a:pt x="16" y="104"/>
                </a:lnTo>
                <a:lnTo>
                  <a:pt x="10" y="94"/>
                </a:lnTo>
                <a:lnTo>
                  <a:pt x="4" y="84"/>
                </a:lnTo>
                <a:lnTo>
                  <a:pt x="0" y="74"/>
                </a:lnTo>
                <a:lnTo>
                  <a:pt x="0" y="62"/>
                </a:lnTo>
                <a:lnTo>
                  <a:pt x="0" y="48"/>
                </a:lnTo>
                <a:lnTo>
                  <a:pt x="4" y="38"/>
                </a:lnTo>
                <a:lnTo>
                  <a:pt x="10" y="28"/>
                </a:lnTo>
                <a:lnTo>
                  <a:pt x="16" y="18"/>
                </a:lnTo>
                <a:lnTo>
                  <a:pt x="26" y="10"/>
                </a:lnTo>
                <a:lnTo>
                  <a:pt x="36" y="6"/>
                </a:lnTo>
                <a:lnTo>
                  <a:pt x="48" y="2"/>
                </a:lnTo>
                <a:lnTo>
                  <a:pt x="60" y="0"/>
                </a:lnTo>
                <a:lnTo>
                  <a:pt x="72" y="2"/>
                </a:lnTo>
                <a:lnTo>
                  <a:pt x="84" y="6"/>
                </a:lnTo>
                <a:lnTo>
                  <a:pt x="94" y="10"/>
                </a:lnTo>
                <a:lnTo>
                  <a:pt x="102" y="18"/>
                </a:lnTo>
                <a:lnTo>
                  <a:pt x="110" y="28"/>
                </a:lnTo>
                <a:lnTo>
                  <a:pt x="116" y="38"/>
                </a:lnTo>
                <a:lnTo>
                  <a:pt x="120" y="48"/>
                </a:lnTo>
                <a:lnTo>
                  <a:pt x="120" y="60"/>
                </a:lnTo>
              </a:path>
            </a:pathLst>
          </a:custGeom>
          <a:noFill/>
          <a:ln w="12700">
            <a:solidFill>
              <a:srgbClr val="0092C8"/>
            </a:solidFill>
            <a:prstDash val="solid"/>
            <a:round/>
            <a:headEnd/>
            <a:tailEnd/>
          </a:ln>
        </p:spPr>
        <p:txBody>
          <a:bodyPr/>
          <a:lstStyle/>
          <a:p>
            <a:endParaRPr lang="en-US"/>
          </a:p>
        </p:txBody>
      </p:sp>
      <p:sp>
        <p:nvSpPr>
          <p:cNvPr id="86084" name="Rectangle 68"/>
          <p:cNvSpPr>
            <a:spLocks noChangeArrowheads="1"/>
          </p:cNvSpPr>
          <p:nvPr/>
        </p:nvSpPr>
        <p:spPr bwMode="auto">
          <a:xfrm>
            <a:off x="7142163" y="1563688"/>
            <a:ext cx="84137" cy="179387"/>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2</a:t>
            </a:r>
            <a:endParaRPr lang="en-US" sz="1800">
              <a:latin typeface="Arial" charset="0"/>
            </a:endParaRPr>
          </a:p>
        </p:txBody>
      </p:sp>
      <p:sp>
        <p:nvSpPr>
          <p:cNvPr id="86085" name="Rectangle 69"/>
          <p:cNvSpPr>
            <a:spLocks noChangeArrowheads="1"/>
          </p:cNvSpPr>
          <p:nvPr/>
        </p:nvSpPr>
        <p:spPr bwMode="auto">
          <a:xfrm>
            <a:off x="722313" y="1449388"/>
            <a:ext cx="101600" cy="215900"/>
          </a:xfrm>
          <a:prstGeom prst="rect">
            <a:avLst/>
          </a:prstGeom>
          <a:noFill/>
          <a:ln w="9525">
            <a:noFill/>
            <a:miter lim="800000"/>
            <a:headEnd/>
            <a:tailEnd/>
          </a:ln>
        </p:spPr>
        <p:txBody>
          <a:bodyPr wrap="none" lIns="0" tIns="0" rIns="0" bIns="0">
            <a:spAutoFit/>
          </a:bodyPr>
          <a:lstStyle/>
          <a:p>
            <a:r>
              <a:rPr lang="en-US" sz="1200">
                <a:solidFill>
                  <a:srgbClr val="0092C8"/>
                </a:solidFill>
                <a:latin typeface="Arial Black" charset="0"/>
              </a:rPr>
              <a:t>3</a:t>
            </a:r>
            <a:endParaRPr lang="en-US" sz="1800">
              <a:latin typeface="Arial" charset="0"/>
            </a:endParaRPr>
          </a:p>
        </p:txBody>
      </p:sp>
      <p:sp>
        <p:nvSpPr>
          <p:cNvPr id="86086" name="Rectangle 70"/>
          <p:cNvSpPr>
            <a:spLocks noChangeArrowheads="1"/>
          </p:cNvSpPr>
          <p:nvPr/>
        </p:nvSpPr>
        <p:spPr bwMode="auto">
          <a:xfrm>
            <a:off x="6754813" y="1214438"/>
            <a:ext cx="225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Leu</a:t>
            </a:r>
            <a:endParaRPr lang="en-US" sz="1800" b="1">
              <a:latin typeface="Arial" charset="0"/>
            </a:endParaRPr>
          </a:p>
        </p:txBody>
      </p:sp>
      <p:sp>
        <p:nvSpPr>
          <p:cNvPr id="86087" name="Rectangle 71"/>
          <p:cNvSpPr>
            <a:spLocks noChangeArrowheads="1"/>
          </p:cNvSpPr>
          <p:nvPr/>
        </p:nvSpPr>
        <p:spPr bwMode="auto">
          <a:xfrm>
            <a:off x="5208588" y="2074863"/>
            <a:ext cx="930275"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tRNA “head”</a:t>
            </a:r>
          </a:p>
          <a:p>
            <a:r>
              <a:rPr lang="en-US" sz="1200" b="1">
                <a:solidFill>
                  <a:srgbClr val="231F20"/>
                </a:solidFill>
                <a:latin typeface="Arial" charset="0"/>
              </a:rPr>
              <a:t>bearing</a:t>
            </a:r>
            <a:endParaRPr lang="en-US" sz="1800" b="1">
              <a:latin typeface="Arial" charset="0"/>
            </a:endParaRPr>
          </a:p>
          <a:p>
            <a:r>
              <a:rPr lang="en-US" sz="1200" b="1">
                <a:solidFill>
                  <a:srgbClr val="231F20"/>
                </a:solidFill>
                <a:latin typeface="Arial" charset="0"/>
              </a:rPr>
              <a:t>anticodon</a:t>
            </a:r>
            <a:endParaRPr lang="en-US" sz="1800" b="1">
              <a:latin typeface="Arial" charset="0"/>
            </a:endParaRPr>
          </a:p>
        </p:txBody>
      </p:sp>
      <p:sp>
        <p:nvSpPr>
          <p:cNvPr id="86088" name="Rectangle 72"/>
          <p:cNvSpPr>
            <a:spLocks noChangeArrowheads="1"/>
          </p:cNvSpPr>
          <p:nvPr/>
        </p:nvSpPr>
        <p:spPr bwMode="auto">
          <a:xfrm>
            <a:off x="4894263" y="36814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P</a:t>
            </a:r>
          </a:p>
          <a:p>
            <a:pPr algn="ctr"/>
            <a:r>
              <a:rPr lang="en-US" sz="1000" b="1">
                <a:solidFill>
                  <a:srgbClr val="FFFFFF"/>
                </a:solidFill>
                <a:latin typeface="Arial" charset="0"/>
              </a:rPr>
              <a:t>site</a:t>
            </a:r>
            <a:endParaRPr lang="en-US" sz="1800" b="1">
              <a:latin typeface="Arial" charset="0"/>
            </a:endParaRPr>
          </a:p>
        </p:txBody>
      </p:sp>
      <p:sp>
        <p:nvSpPr>
          <p:cNvPr id="86089" name="Rectangle 73"/>
          <p:cNvSpPr>
            <a:spLocks noChangeArrowheads="1"/>
          </p:cNvSpPr>
          <p:nvPr/>
        </p:nvSpPr>
        <p:spPr bwMode="auto">
          <a:xfrm>
            <a:off x="5411788" y="38211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A</a:t>
            </a:r>
          </a:p>
          <a:p>
            <a:pPr algn="ctr"/>
            <a:r>
              <a:rPr lang="en-US" sz="1000" b="1">
                <a:solidFill>
                  <a:srgbClr val="FFFFFF"/>
                </a:solidFill>
                <a:latin typeface="Arial" charset="0"/>
              </a:rPr>
              <a:t>site</a:t>
            </a:r>
            <a:endParaRPr lang="en-US" sz="1800" b="1">
              <a:latin typeface="Arial" charset="0"/>
            </a:endParaRPr>
          </a:p>
        </p:txBody>
      </p:sp>
      <p:sp>
        <p:nvSpPr>
          <p:cNvPr id="86090" name="Rectangle 74"/>
          <p:cNvSpPr>
            <a:spLocks noChangeArrowheads="1"/>
          </p:cNvSpPr>
          <p:nvPr/>
        </p:nvSpPr>
        <p:spPr bwMode="auto">
          <a:xfrm>
            <a:off x="4379913" y="381476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E</a:t>
            </a:r>
          </a:p>
          <a:p>
            <a:pPr algn="ctr"/>
            <a:r>
              <a:rPr lang="en-US" sz="1000" b="1">
                <a:solidFill>
                  <a:srgbClr val="FFFFFF"/>
                </a:solidFill>
                <a:latin typeface="Arial" charset="0"/>
              </a:rPr>
              <a:t>site</a:t>
            </a:r>
            <a:endParaRPr lang="en-US" sz="1800" b="1">
              <a:latin typeface="Arial" charset="0"/>
            </a:endParaRPr>
          </a:p>
        </p:txBody>
      </p:sp>
      <p:sp>
        <p:nvSpPr>
          <p:cNvPr id="86091" name="Rectangle 75"/>
          <p:cNvSpPr>
            <a:spLocks noChangeArrowheads="1"/>
          </p:cNvSpPr>
          <p:nvPr/>
        </p:nvSpPr>
        <p:spPr bwMode="auto">
          <a:xfrm>
            <a:off x="4897438" y="2363788"/>
            <a:ext cx="139700"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Ile</a:t>
            </a:r>
            <a:endParaRPr lang="en-US" sz="1800" b="1">
              <a:latin typeface="Arial" charset="0"/>
            </a:endParaRPr>
          </a:p>
        </p:txBody>
      </p:sp>
      <p:sp>
        <p:nvSpPr>
          <p:cNvPr id="86092" name="Rectangle 76"/>
          <p:cNvSpPr>
            <a:spLocks noChangeArrowheads="1"/>
          </p:cNvSpPr>
          <p:nvPr/>
        </p:nvSpPr>
        <p:spPr bwMode="auto">
          <a:xfrm>
            <a:off x="4932363" y="2684463"/>
            <a:ext cx="211137"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Pro</a:t>
            </a:r>
            <a:endParaRPr lang="en-US" sz="1800" b="1">
              <a:latin typeface="Arial" charset="0"/>
            </a:endParaRPr>
          </a:p>
        </p:txBody>
      </p:sp>
      <p:sp>
        <p:nvSpPr>
          <p:cNvPr id="86093" name="Rectangle 77"/>
          <p:cNvSpPr>
            <a:spLocks noChangeArrowheads="1"/>
          </p:cNvSpPr>
          <p:nvPr/>
        </p:nvSpPr>
        <p:spPr bwMode="auto">
          <a:xfrm>
            <a:off x="42402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6094" name="Rectangle 78"/>
          <p:cNvSpPr>
            <a:spLocks noChangeArrowheads="1"/>
          </p:cNvSpPr>
          <p:nvPr/>
        </p:nvSpPr>
        <p:spPr bwMode="auto">
          <a:xfrm>
            <a:off x="4608513" y="43672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6095" name="Rectangle 79"/>
          <p:cNvSpPr>
            <a:spLocks noChangeArrowheads="1"/>
          </p:cNvSpPr>
          <p:nvPr/>
        </p:nvSpPr>
        <p:spPr bwMode="auto">
          <a:xfrm>
            <a:off x="4427538" y="43545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6096" name="Rectangle 80"/>
          <p:cNvSpPr>
            <a:spLocks noChangeArrowheads="1"/>
          </p:cNvSpPr>
          <p:nvPr/>
        </p:nvSpPr>
        <p:spPr bwMode="auto">
          <a:xfrm>
            <a:off x="5554663" y="4364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6097" name="Rectangle 81"/>
          <p:cNvSpPr>
            <a:spLocks noChangeArrowheads="1"/>
          </p:cNvSpPr>
          <p:nvPr/>
        </p:nvSpPr>
        <p:spPr bwMode="auto">
          <a:xfrm>
            <a:off x="57388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6098" name="Rectangle 82"/>
          <p:cNvSpPr>
            <a:spLocks noChangeArrowheads="1"/>
          </p:cNvSpPr>
          <p:nvPr/>
        </p:nvSpPr>
        <p:spPr bwMode="auto">
          <a:xfrm>
            <a:off x="4789488" y="43799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6099" name="Rectangle 83"/>
          <p:cNvSpPr>
            <a:spLocks noChangeArrowheads="1"/>
          </p:cNvSpPr>
          <p:nvPr/>
        </p:nvSpPr>
        <p:spPr bwMode="auto">
          <a:xfrm>
            <a:off x="496728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6100" name="Rectangle 84"/>
          <p:cNvSpPr>
            <a:spLocks noChangeArrowheads="1"/>
          </p:cNvSpPr>
          <p:nvPr/>
        </p:nvSpPr>
        <p:spPr bwMode="auto">
          <a:xfrm>
            <a:off x="536733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6101" name="Rectangle 85"/>
          <p:cNvSpPr>
            <a:spLocks noChangeArrowheads="1"/>
          </p:cNvSpPr>
          <p:nvPr/>
        </p:nvSpPr>
        <p:spPr bwMode="auto">
          <a:xfrm>
            <a:off x="5135563" y="406876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6102" name="Rectangle 86"/>
          <p:cNvSpPr>
            <a:spLocks noChangeArrowheads="1"/>
          </p:cNvSpPr>
          <p:nvPr/>
        </p:nvSpPr>
        <p:spPr bwMode="auto">
          <a:xfrm>
            <a:off x="4789488" y="40655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6103" name="Rectangle 87"/>
          <p:cNvSpPr>
            <a:spLocks noChangeArrowheads="1"/>
          </p:cNvSpPr>
          <p:nvPr/>
        </p:nvSpPr>
        <p:spPr bwMode="auto">
          <a:xfrm>
            <a:off x="4967288" y="4075113"/>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6104" name="Rectangle 88"/>
          <p:cNvSpPr>
            <a:spLocks noChangeArrowheads="1"/>
          </p:cNvSpPr>
          <p:nvPr/>
        </p:nvSpPr>
        <p:spPr bwMode="auto">
          <a:xfrm>
            <a:off x="5145088" y="43830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6105" name="Rectangle 89"/>
          <p:cNvSpPr>
            <a:spLocks noChangeArrowheads="1"/>
          </p:cNvSpPr>
          <p:nvPr/>
        </p:nvSpPr>
        <p:spPr bwMode="auto">
          <a:xfrm>
            <a:off x="6145213" y="3738563"/>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Large</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6106" name="Rectangle 90"/>
          <p:cNvSpPr>
            <a:spLocks noChangeArrowheads="1"/>
          </p:cNvSpPr>
          <p:nvPr/>
        </p:nvSpPr>
        <p:spPr bwMode="auto">
          <a:xfrm>
            <a:off x="6043613" y="4611688"/>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Small</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6107" name="Rectangle 91"/>
          <p:cNvSpPr>
            <a:spLocks noChangeArrowheads="1"/>
          </p:cNvSpPr>
          <p:nvPr/>
        </p:nvSpPr>
        <p:spPr bwMode="auto">
          <a:xfrm>
            <a:off x="4491038" y="5341938"/>
            <a:ext cx="13366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Direction of</a:t>
            </a:r>
          </a:p>
          <a:p>
            <a:r>
              <a:rPr lang="en-US" sz="1200" b="1">
                <a:solidFill>
                  <a:srgbClr val="231F20"/>
                </a:solidFill>
                <a:latin typeface="Arial" charset="0"/>
              </a:rPr>
              <a:t>ribosome advance</a:t>
            </a:r>
            <a:endParaRPr lang="en-US" sz="1800" b="1">
              <a:latin typeface="Arial" charset="0"/>
            </a:endParaRPr>
          </a:p>
        </p:txBody>
      </p:sp>
      <p:sp>
        <p:nvSpPr>
          <p:cNvPr id="86108" name="Rectangle 92"/>
          <p:cNvSpPr>
            <a:spLocks noChangeArrowheads="1"/>
          </p:cNvSpPr>
          <p:nvPr/>
        </p:nvSpPr>
        <p:spPr bwMode="auto">
          <a:xfrm>
            <a:off x="3433763" y="5475288"/>
            <a:ext cx="1081087"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Portion of</a:t>
            </a:r>
          </a:p>
          <a:p>
            <a:r>
              <a:rPr lang="en-US" sz="1200" b="1">
                <a:solidFill>
                  <a:srgbClr val="231F20"/>
                </a:solidFill>
                <a:latin typeface="Arial" charset="0"/>
              </a:rPr>
              <a:t>mRNA already </a:t>
            </a:r>
            <a:endParaRPr lang="en-US" sz="1800" b="1">
              <a:latin typeface="Arial" charset="0"/>
            </a:endParaRPr>
          </a:p>
          <a:p>
            <a:r>
              <a:rPr lang="en-US" sz="1200" b="1">
                <a:solidFill>
                  <a:srgbClr val="231F20"/>
                </a:solidFill>
                <a:latin typeface="Arial" charset="0"/>
              </a:rPr>
              <a:t>translated</a:t>
            </a:r>
          </a:p>
        </p:txBody>
      </p:sp>
      <p:sp>
        <p:nvSpPr>
          <p:cNvPr id="86109" name="Rectangle 93"/>
          <p:cNvSpPr>
            <a:spLocks noChangeArrowheads="1"/>
          </p:cNvSpPr>
          <p:nvPr/>
        </p:nvSpPr>
        <p:spPr bwMode="auto">
          <a:xfrm>
            <a:off x="42624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15</a:t>
            </a:r>
            <a:endParaRPr lang="en-US" sz="1800" b="1">
              <a:latin typeface="Arial" charset="0"/>
            </a:endParaRPr>
          </a:p>
        </p:txBody>
      </p:sp>
      <p:sp>
        <p:nvSpPr>
          <p:cNvPr id="86110" name="Rectangle 94"/>
          <p:cNvSpPr>
            <a:spLocks noChangeArrowheads="1"/>
          </p:cNvSpPr>
          <p:nvPr/>
        </p:nvSpPr>
        <p:spPr bwMode="auto">
          <a:xfrm>
            <a:off x="4786313"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16</a:t>
            </a:r>
            <a:endParaRPr lang="en-US" sz="1800" b="1">
              <a:latin typeface="Arial" charset="0"/>
            </a:endParaRPr>
          </a:p>
        </p:txBody>
      </p:sp>
      <p:sp>
        <p:nvSpPr>
          <p:cNvPr id="86111" name="Rectangle 95"/>
          <p:cNvSpPr>
            <a:spLocks noChangeArrowheads="1"/>
          </p:cNvSpPr>
          <p:nvPr/>
        </p:nvSpPr>
        <p:spPr bwMode="auto">
          <a:xfrm>
            <a:off x="53546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17</a:t>
            </a:r>
            <a:endParaRPr lang="en-US" sz="1800" b="1">
              <a:latin typeface="Arial" charset="0"/>
            </a:endParaRPr>
          </a:p>
        </p:txBody>
      </p:sp>
      <p:sp>
        <p:nvSpPr>
          <p:cNvPr id="86112" name="Rectangle 96"/>
          <p:cNvSpPr>
            <a:spLocks noChangeArrowheads="1"/>
          </p:cNvSpPr>
          <p:nvPr/>
        </p:nvSpPr>
        <p:spPr bwMode="auto">
          <a:xfrm>
            <a:off x="7085013" y="1579563"/>
            <a:ext cx="1612900" cy="1219200"/>
          </a:xfrm>
          <a:prstGeom prst="rect">
            <a:avLst/>
          </a:prstGeom>
          <a:noFill/>
          <a:ln w="9525">
            <a:noFill/>
            <a:miter lim="800000"/>
            <a:headEnd/>
            <a:tailEnd/>
          </a:ln>
        </p:spPr>
        <p:txBody>
          <a:bodyPr wrap="none" lIns="0" tIns="0" rIns="0" bIns="0">
            <a:spAutoFit/>
          </a:bodyPr>
          <a:lstStyle/>
          <a:p>
            <a:r>
              <a:rPr lang="en-US" sz="1000" b="1">
                <a:solidFill>
                  <a:srgbClr val="0092C8"/>
                </a:solidFill>
                <a:latin typeface="Arial" charset="0"/>
              </a:rPr>
              <a:t>       Translation begins as </a:t>
            </a:r>
          </a:p>
          <a:p>
            <a:r>
              <a:rPr lang="en-US" sz="1000" b="1">
                <a:solidFill>
                  <a:srgbClr val="0092C8"/>
                </a:solidFill>
                <a:latin typeface="Arial" charset="0"/>
              </a:rPr>
              <a:t>incoming aminoacyl-tRNA </a:t>
            </a:r>
            <a:endParaRPr lang="en-US" sz="1800" b="1">
              <a:latin typeface="Arial" charset="0"/>
            </a:endParaRPr>
          </a:p>
          <a:p>
            <a:r>
              <a:rPr lang="en-US" sz="1000" b="1">
                <a:solidFill>
                  <a:srgbClr val="0092C8"/>
                </a:solidFill>
                <a:latin typeface="Arial" charset="0"/>
              </a:rPr>
              <a:t>recognizes the </a:t>
            </a:r>
            <a:endParaRPr lang="en-US" sz="1800" b="1">
              <a:latin typeface="Arial" charset="0"/>
            </a:endParaRPr>
          </a:p>
          <a:p>
            <a:r>
              <a:rPr lang="en-US" sz="1000" b="1">
                <a:solidFill>
                  <a:srgbClr val="0092C8"/>
                </a:solidFill>
                <a:latin typeface="Arial" charset="0"/>
              </a:rPr>
              <a:t>complementary codon </a:t>
            </a:r>
            <a:endParaRPr lang="en-US" sz="1800" b="1">
              <a:latin typeface="Arial" charset="0"/>
            </a:endParaRPr>
          </a:p>
          <a:p>
            <a:r>
              <a:rPr lang="en-US" sz="1000" b="1">
                <a:solidFill>
                  <a:srgbClr val="0092C8"/>
                </a:solidFill>
                <a:latin typeface="Arial" charset="0"/>
              </a:rPr>
              <a:t>calling for it at the A site </a:t>
            </a:r>
            <a:endParaRPr lang="en-US" sz="1800" b="1">
              <a:latin typeface="Arial" charset="0"/>
            </a:endParaRPr>
          </a:p>
          <a:p>
            <a:r>
              <a:rPr lang="en-US" sz="1000" b="1">
                <a:solidFill>
                  <a:srgbClr val="0092C8"/>
                </a:solidFill>
                <a:latin typeface="Arial" charset="0"/>
              </a:rPr>
              <a:t>on the ribosome. It </a:t>
            </a:r>
            <a:endParaRPr lang="en-US" sz="1800" b="1">
              <a:latin typeface="Arial" charset="0"/>
            </a:endParaRPr>
          </a:p>
          <a:p>
            <a:r>
              <a:rPr lang="en-US" sz="1000" b="1">
                <a:solidFill>
                  <a:srgbClr val="0092C8"/>
                </a:solidFill>
                <a:latin typeface="Arial" charset="0"/>
              </a:rPr>
              <a:t>hydrogen-bonds to the </a:t>
            </a:r>
            <a:endParaRPr lang="en-US" sz="1800" b="1">
              <a:latin typeface="Arial" charset="0"/>
            </a:endParaRPr>
          </a:p>
          <a:p>
            <a:r>
              <a:rPr lang="en-US" sz="1000" b="1">
                <a:solidFill>
                  <a:srgbClr val="0092C8"/>
                </a:solidFill>
                <a:latin typeface="Arial" charset="0"/>
              </a:rPr>
              <a:t>codon via its anticodon.</a:t>
            </a:r>
            <a:endParaRPr lang="en-US" sz="1800" b="1">
              <a:latin typeface="Arial" charset="0"/>
            </a:endParaRPr>
          </a:p>
        </p:txBody>
      </p:sp>
      <p:sp>
        <p:nvSpPr>
          <p:cNvPr id="86113" name="Rectangle 97"/>
          <p:cNvSpPr>
            <a:spLocks noChangeArrowheads="1"/>
          </p:cNvSpPr>
          <p:nvPr/>
        </p:nvSpPr>
        <p:spPr bwMode="auto">
          <a:xfrm>
            <a:off x="655638" y="1503363"/>
            <a:ext cx="2068512" cy="1177925"/>
          </a:xfrm>
          <a:prstGeom prst="rect">
            <a:avLst/>
          </a:prstGeom>
          <a:noFill/>
          <a:ln w="9525">
            <a:noFill/>
            <a:miter lim="800000"/>
            <a:headEnd/>
            <a:tailEnd/>
          </a:ln>
        </p:spPr>
        <p:txBody>
          <a:bodyPr wrap="none" lIns="0" tIns="0" rIns="0" bIns="0">
            <a:spAutoFit/>
          </a:bodyPr>
          <a:lstStyle/>
          <a:p>
            <a:r>
              <a:rPr lang="en-US" sz="1100" b="1">
                <a:solidFill>
                  <a:srgbClr val="0092C8"/>
                </a:solidFill>
                <a:latin typeface="Arial" charset="0"/>
              </a:rPr>
              <a:t>       As the ribosome moves </a:t>
            </a:r>
          </a:p>
          <a:p>
            <a:r>
              <a:rPr lang="en-US" sz="1100" b="1">
                <a:solidFill>
                  <a:srgbClr val="0092C8"/>
                </a:solidFill>
                <a:latin typeface="Arial" charset="0"/>
              </a:rPr>
              <a:t>along the mRNA, and each </a:t>
            </a:r>
            <a:endParaRPr lang="en-US" sz="1800" b="1">
              <a:latin typeface="Arial" charset="0"/>
            </a:endParaRPr>
          </a:p>
          <a:p>
            <a:r>
              <a:rPr lang="en-US" sz="1100" b="1">
                <a:solidFill>
                  <a:srgbClr val="0092C8"/>
                </a:solidFill>
                <a:latin typeface="Arial" charset="0"/>
              </a:rPr>
              <a:t>codon is read in sequence, a </a:t>
            </a:r>
            <a:endParaRPr lang="en-US" sz="1800" b="1">
              <a:latin typeface="Arial" charset="0"/>
            </a:endParaRPr>
          </a:p>
          <a:p>
            <a:r>
              <a:rPr lang="en-US" sz="1100" b="1">
                <a:solidFill>
                  <a:srgbClr val="0092C8"/>
                </a:solidFill>
                <a:latin typeface="Arial" charset="0"/>
              </a:rPr>
              <a:t>new amino acid is added to </a:t>
            </a:r>
            <a:endParaRPr lang="en-US" sz="1800" b="1">
              <a:latin typeface="Arial" charset="0"/>
            </a:endParaRPr>
          </a:p>
          <a:p>
            <a:r>
              <a:rPr lang="en-US" sz="1100" b="1">
                <a:solidFill>
                  <a:srgbClr val="0092C8"/>
                </a:solidFill>
                <a:latin typeface="Arial" charset="0"/>
              </a:rPr>
              <a:t>the  growing protein chain and </a:t>
            </a:r>
            <a:endParaRPr lang="en-US" sz="1800" b="1">
              <a:latin typeface="Arial" charset="0"/>
            </a:endParaRPr>
          </a:p>
          <a:p>
            <a:r>
              <a:rPr lang="en-US" sz="1100" b="1">
                <a:solidFill>
                  <a:srgbClr val="0092C8"/>
                </a:solidFill>
                <a:latin typeface="Arial" charset="0"/>
              </a:rPr>
              <a:t>the tRNA in the A site is </a:t>
            </a:r>
            <a:endParaRPr lang="en-US" sz="1800" b="1">
              <a:latin typeface="Arial" charset="0"/>
            </a:endParaRPr>
          </a:p>
          <a:p>
            <a:r>
              <a:rPr lang="en-US" sz="1100" b="1">
                <a:solidFill>
                  <a:srgbClr val="0092C8"/>
                </a:solidFill>
                <a:latin typeface="Arial" charset="0"/>
              </a:rPr>
              <a:t>translocated to the P site.</a:t>
            </a:r>
            <a:endParaRPr lang="en-US" sz="1800" b="1">
              <a:latin typeface="Arial" charset="0"/>
            </a:endParaRPr>
          </a:p>
        </p:txBody>
      </p:sp>
      <p:sp>
        <p:nvSpPr>
          <p:cNvPr id="86114" name="Rectangle 98"/>
          <p:cNvSpPr>
            <a:spLocks noChangeArrowheads="1"/>
          </p:cNvSpPr>
          <p:nvPr/>
        </p:nvSpPr>
        <p:spPr bwMode="auto">
          <a:xfrm rot="1156158">
            <a:off x="6219825" y="247173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6115" name="Rectangle 99"/>
          <p:cNvSpPr>
            <a:spLocks noChangeArrowheads="1"/>
          </p:cNvSpPr>
          <p:nvPr/>
        </p:nvSpPr>
        <p:spPr bwMode="auto">
          <a:xfrm rot="1156158">
            <a:off x="6381750" y="25415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6116" name="Rectangle 100"/>
          <p:cNvSpPr>
            <a:spLocks noChangeArrowheads="1"/>
          </p:cNvSpPr>
          <p:nvPr/>
        </p:nvSpPr>
        <p:spPr bwMode="auto">
          <a:xfrm rot="1156158">
            <a:off x="6530975" y="2571750"/>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6117" name="Rectangle 101"/>
          <p:cNvSpPr>
            <a:spLocks noChangeArrowheads="1"/>
          </p:cNvSpPr>
          <p:nvPr/>
        </p:nvSpPr>
        <p:spPr bwMode="auto">
          <a:xfrm rot="-1993202">
            <a:off x="3298825" y="3602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6118" name="Rectangle 102"/>
          <p:cNvSpPr>
            <a:spLocks noChangeArrowheads="1"/>
          </p:cNvSpPr>
          <p:nvPr/>
        </p:nvSpPr>
        <p:spPr bwMode="auto">
          <a:xfrm rot="-1993202">
            <a:off x="3570288" y="3406775"/>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6119" name="Rectangle 103"/>
          <p:cNvSpPr>
            <a:spLocks noChangeArrowheads="1"/>
          </p:cNvSpPr>
          <p:nvPr/>
        </p:nvSpPr>
        <p:spPr bwMode="auto">
          <a:xfrm rot="-1993202">
            <a:off x="3436938" y="35036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3.37 step 4</a:t>
            </a:r>
          </a:p>
        </p:txBody>
      </p:sp>
      <p:pic>
        <p:nvPicPr>
          <p:cNvPr id="87087" name="Picture 47"/>
          <p:cNvPicPr>
            <a:picLocks noChangeAspect="1" noChangeArrowheads="1"/>
          </p:cNvPicPr>
          <p:nvPr/>
        </p:nvPicPr>
        <p:blipFill>
          <a:blip r:embed="rId2" cstate="print"/>
          <a:srcRect/>
          <a:stretch>
            <a:fillRect/>
          </a:stretch>
        </p:blipFill>
        <p:spPr bwMode="auto">
          <a:xfrm>
            <a:off x="455613" y="1011238"/>
            <a:ext cx="8216900" cy="4962525"/>
          </a:xfrm>
          <a:prstGeom prst="rect">
            <a:avLst/>
          </a:prstGeom>
          <a:noFill/>
        </p:spPr>
      </p:pic>
      <p:sp>
        <p:nvSpPr>
          <p:cNvPr id="87088" name="Freeform 48"/>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25400">
            <a:solidFill>
              <a:srgbClr val="FFFFFF"/>
            </a:solidFill>
            <a:prstDash val="solid"/>
            <a:round/>
            <a:headEnd/>
            <a:tailEnd/>
          </a:ln>
        </p:spPr>
        <p:txBody>
          <a:bodyPr/>
          <a:lstStyle/>
          <a:p>
            <a:endParaRPr lang="en-US"/>
          </a:p>
        </p:txBody>
      </p:sp>
      <p:sp>
        <p:nvSpPr>
          <p:cNvPr id="87089" name="Freeform 49"/>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25400">
            <a:solidFill>
              <a:srgbClr val="FFFFFF"/>
            </a:solidFill>
            <a:prstDash val="solid"/>
            <a:round/>
            <a:headEnd/>
            <a:tailEnd/>
          </a:ln>
        </p:spPr>
        <p:txBody>
          <a:bodyPr/>
          <a:lstStyle/>
          <a:p>
            <a:endParaRPr lang="en-US"/>
          </a:p>
        </p:txBody>
      </p:sp>
      <p:sp>
        <p:nvSpPr>
          <p:cNvPr id="87090" name="Line 50"/>
          <p:cNvSpPr>
            <a:spLocks noChangeShapeType="1"/>
          </p:cNvSpPr>
          <p:nvPr/>
        </p:nvSpPr>
        <p:spPr bwMode="auto">
          <a:xfrm>
            <a:off x="4457700" y="4732338"/>
            <a:ext cx="1588" cy="88900"/>
          </a:xfrm>
          <a:prstGeom prst="line">
            <a:avLst/>
          </a:prstGeom>
          <a:noFill/>
          <a:ln w="25400">
            <a:solidFill>
              <a:srgbClr val="FFFFFF"/>
            </a:solidFill>
            <a:round/>
            <a:headEnd/>
            <a:tailEnd/>
          </a:ln>
        </p:spPr>
        <p:txBody>
          <a:bodyPr/>
          <a:lstStyle/>
          <a:p>
            <a:endParaRPr lang="en-US"/>
          </a:p>
        </p:txBody>
      </p:sp>
      <p:sp>
        <p:nvSpPr>
          <p:cNvPr id="87091" name="Line 51"/>
          <p:cNvSpPr>
            <a:spLocks noChangeShapeType="1"/>
          </p:cNvSpPr>
          <p:nvPr/>
        </p:nvSpPr>
        <p:spPr bwMode="auto">
          <a:xfrm>
            <a:off x="4995863" y="4732338"/>
            <a:ext cx="1587" cy="88900"/>
          </a:xfrm>
          <a:prstGeom prst="line">
            <a:avLst/>
          </a:prstGeom>
          <a:noFill/>
          <a:ln w="25400">
            <a:solidFill>
              <a:srgbClr val="FFFFFF"/>
            </a:solidFill>
            <a:round/>
            <a:headEnd/>
            <a:tailEnd/>
          </a:ln>
        </p:spPr>
        <p:txBody>
          <a:bodyPr/>
          <a:lstStyle/>
          <a:p>
            <a:endParaRPr lang="en-US"/>
          </a:p>
        </p:txBody>
      </p:sp>
      <p:sp>
        <p:nvSpPr>
          <p:cNvPr id="87092" name="Freeform 52"/>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25400">
            <a:solidFill>
              <a:srgbClr val="FFFFFF"/>
            </a:solidFill>
            <a:prstDash val="solid"/>
            <a:round/>
            <a:headEnd/>
            <a:tailEnd/>
          </a:ln>
        </p:spPr>
        <p:txBody>
          <a:bodyPr/>
          <a:lstStyle/>
          <a:p>
            <a:endParaRPr lang="en-US"/>
          </a:p>
        </p:txBody>
      </p:sp>
      <p:sp>
        <p:nvSpPr>
          <p:cNvPr id="87093" name="Freeform 53"/>
          <p:cNvSpPr>
            <a:spLocks/>
          </p:cNvSpPr>
          <p:nvPr/>
        </p:nvSpPr>
        <p:spPr bwMode="auto">
          <a:xfrm>
            <a:off x="6132513" y="2155825"/>
            <a:ext cx="485775" cy="368300"/>
          </a:xfrm>
          <a:custGeom>
            <a:avLst/>
            <a:gdLst/>
            <a:ahLst/>
            <a:cxnLst>
              <a:cxn ang="0">
                <a:pos x="306" y="232"/>
              </a:cxn>
              <a:cxn ang="0">
                <a:pos x="78" y="0"/>
              </a:cxn>
              <a:cxn ang="0">
                <a:pos x="0" y="0"/>
              </a:cxn>
            </a:cxnLst>
            <a:rect l="0" t="0" r="r" b="b"/>
            <a:pathLst>
              <a:path w="306" h="232">
                <a:moveTo>
                  <a:pt x="306" y="232"/>
                </a:moveTo>
                <a:lnTo>
                  <a:pt x="78" y="0"/>
                </a:lnTo>
                <a:lnTo>
                  <a:pt x="0" y="0"/>
                </a:lnTo>
              </a:path>
            </a:pathLst>
          </a:custGeom>
          <a:noFill/>
          <a:ln w="12700">
            <a:solidFill>
              <a:srgbClr val="231F20"/>
            </a:solidFill>
            <a:prstDash val="solid"/>
            <a:round/>
            <a:headEnd/>
            <a:tailEnd/>
          </a:ln>
        </p:spPr>
        <p:txBody>
          <a:bodyPr/>
          <a:lstStyle/>
          <a:p>
            <a:endParaRPr lang="en-US"/>
          </a:p>
        </p:txBody>
      </p:sp>
      <p:sp>
        <p:nvSpPr>
          <p:cNvPr id="87094" name="Line 54"/>
          <p:cNvSpPr>
            <a:spLocks noChangeShapeType="1"/>
          </p:cNvSpPr>
          <p:nvPr/>
        </p:nvSpPr>
        <p:spPr bwMode="auto">
          <a:xfrm>
            <a:off x="5576888" y="4732338"/>
            <a:ext cx="1587" cy="88900"/>
          </a:xfrm>
          <a:prstGeom prst="line">
            <a:avLst/>
          </a:prstGeom>
          <a:noFill/>
          <a:ln w="25400">
            <a:solidFill>
              <a:srgbClr val="FFFFFF"/>
            </a:solidFill>
            <a:round/>
            <a:headEnd/>
            <a:tailEnd/>
          </a:ln>
        </p:spPr>
        <p:txBody>
          <a:bodyPr/>
          <a:lstStyle/>
          <a:p>
            <a:endParaRPr lang="en-US"/>
          </a:p>
        </p:txBody>
      </p:sp>
      <p:sp>
        <p:nvSpPr>
          <p:cNvPr id="87095" name="Line 55"/>
          <p:cNvSpPr>
            <a:spLocks noChangeShapeType="1"/>
          </p:cNvSpPr>
          <p:nvPr/>
        </p:nvSpPr>
        <p:spPr bwMode="auto">
          <a:xfrm>
            <a:off x="3216275" y="5573713"/>
            <a:ext cx="190500" cy="1587"/>
          </a:xfrm>
          <a:prstGeom prst="line">
            <a:avLst/>
          </a:prstGeom>
          <a:noFill/>
          <a:ln w="12700">
            <a:solidFill>
              <a:srgbClr val="231F20"/>
            </a:solidFill>
            <a:round/>
            <a:headEnd/>
            <a:tailEnd/>
          </a:ln>
        </p:spPr>
        <p:txBody>
          <a:bodyPr/>
          <a:lstStyle/>
          <a:p>
            <a:endParaRPr lang="en-US"/>
          </a:p>
        </p:txBody>
      </p:sp>
      <p:sp>
        <p:nvSpPr>
          <p:cNvPr id="87096" name="Freeform 56"/>
          <p:cNvSpPr>
            <a:spLocks/>
          </p:cNvSpPr>
          <p:nvPr/>
        </p:nvSpPr>
        <p:spPr bwMode="auto">
          <a:xfrm>
            <a:off x="5818188" y="4684713"/>
            <a:ext cx="209550" cy="133350"/>
          </a:xfrm>
          <a:custGeom>
            <a:avLst/>
            <a:gdLst/>
            <a:ahLst/>
            <a:cxnLst>
              <a:cxn ang="0">
                <a:pos x="0" y="84"/>
              </a:cxn>
              <a:cxn ang="0">
                <a:pos x="70" y="0"/>
              </a:cxn>
              <a:cxn ang="0">
                <a:pos x="132" y="0"/>
              </a:cxn>
            </a:cxnLst>
            <a:rect l="0" t="0" r="r" b="b"/>
            <a:pathLst>
              <a:path w="132" h="84">
                <a:moveTo>
                  <a:pt x="0" y="84"/>
                </a:moveTo>
                <a:lnTo>
                  <a:pt x="70" y="0"/>
                </a:lnTo>
                <a:lnTo>
                  <a:pt x="132" y="0"/>
                </a:lnTo>
              </a:path>
            </a:pathLst>
          </a:custGeom>
          <a:noFill/>
          <a:ln w="12700">
            <a:solidFill>
              <a:srgbClr val="231F20"/>
            </a:solidFill>
            <a:prstDash val="solid"/>
            <a:round/>
            <a:headEnd/>
            <a:tailEnd/>
          </a:ln>
        </p:spPr>
        <p:txBody>
          <a:bodyPr/>
          <a:lstStyle/>
          <a:p>
            <a:endParaRPr lang="en-US"/>
          </a:p>
        </p:txBody>
      </p:sp>
      <p:sp>
        <p:nvSpPr>
          <p:cNvPr id="87097" name="Freeform 57"/>
          <p:cNvSpPr>
            <a:spLocks/>
          </p:cNvSpPr>
          <p:nvPr/>
        </p:nvSpPr>
        <p:spPr bwMode="auto">
          <a:xfrm>
            <a:off x="4222750" y="4637088"/>
            <a:ext cx="477838" cy="92075"/>
          </a:xfrm>
          <a:custGeom>
            <a:avLst/>
            <a:gdLst/>
            <a:ahLst/>
            <a:cxnLst>
              <a:cxn ang="0">
                <a:pos x="0" y="2"/>
              </a:cxn>
              <a:cxn ang="0">
                <a:pos x="0" y="58"/>
              </a:cxn>
              <a:cxn ang="0">
                <a:pos x="301" y="58"/>
              </a:cxn>
              <a:cxn ang="0">
                <a:pos x="301" y="0"/>
              </a:cxn>
            </a:cxnLst>
            <a:rect l="0" t="0" r="r" b="b"/>
            <a:pathLst>
              <a:path w="301" h="58">
                <a:moveTo>
                  <a:pt x="0" y="2"/>
                </a:moveTo>
                <a:lnTo>
                  <a:pt x="0" y="58"/>
                </a:lnTo>
                <a:lnTo>
                  <a:pt x="301" y="58"/>
                </a:lnTo>
                <a:lnTo>
                  <a:pt x="301" y="0"/>
                </a:lnTo>
              </a:path>
            </a:pathLst>
          </a:custGeom>
          <a:noFill/>
          <a:ln w="12700">
            <a:solidFill>
              <a:srgbClr val="231F20"/>
            </a:solidFill>
            <a:prstDash val="solid"/>
            <a:round/>
            <a:headEnd/>
            <a:tailEnd/>
          </a:ln>
        </p:spPr>
        <p:txBody>
          <a:bodyPr/>
          <a:lstStyle/>
          <a:p>
            <a:endParaRPr lang="en-US"/>
          </a:p>
        </p:txBody>
      </p:sp>
      <p:sp>
        <p:nvSpPr>
          <p:cNvPr id="87098" name="Line 58"/>
          <p:cNvSpPr>
            <a:spLocks noChangeShapeType="1"/>
          </p:cNvSpPr>
          <p:nvPr/>
        </p:nvSpPr>
        <p:spPr bwMode="auto">
          <a:xfrm>
            <a:off x="5792788" y="3824288"/>
            <a:ext cx="330200" cy="1587"/>
          </a:xfrm>
          <a:prstGeom prst="line">
            <a:avLst/>
          </a:prstGeom>
          <a:noFill/>
          <a:ln w="12700">
            <a:solidFill>
              <a:srgbClr val="231F20"/>
            </a:solidFill>
            <a:round/>
            <a:headEnd/>
            <a:tailEnd/>
          </a:ln>
        </p:spPr>
        <p:txBody>
          <a:bodyPr/>
          <a:lstStyle/>
          <a:p>
            <a:endParaRPr lang="en-US"/>
          </a:p>
        </p:txBody>
      </p:sp>
      <p:sp>
        <p:nvSpPr>
          <p:cNvPr id="87099" name="Line 59"/>
          <p:cNvSpPr>
            <a:spLocks noChangeShapeType="1"/>
          </p:cNvSpPr>
          <p:nvPr/>
        </p:nvSpPr>
        <p:spPr bwMode="auto">
          <a:xfrm>
            <a:off x="4457700" y="4732338"/>
            <a:ext cx="1588" cy="88900"/>
          </a:xfrm>
          <a:prstGeom prst="line">
            <a:avLst/>
          </a:prstGeom>
          <a:noFill/>
          <a:ln w="12700">
            <a:solidFill>
              <a:srgbClr val="231F20"/>
            </a:solidFill>
            <a:round/>
            <a:headEnd/>
            <a:tailEnd/>
          </a:ln>
        </p:spPr>
        <p:txBody>
          <a:bodyPr/>
          <a:lstStyle/>
          <a:p>
            <a:endParaRPr lang="en-US"/>
          </a:p>
        </p:txBody>
      </p:sp>
      <p:sp>
        <p:nvSpPr>
          <p:cNvPr id="87100" name="Freeform 60"/>
          <p:cNvSpPr>
            <a:spLocks/>
          </p:cNvSpPr>
          <p:nvPr/>
        </p:nvSpPr>
        <p:spPr bwMode="auto">
          <a:xfrm>
            <a:off x="4757738" y="4637088"/>
            <a:ext cx="479425" cy="92075"/>
          </a:xfrm>
          <a:custGeom>
            <a:avLst/>
            <a:gdLst/>
            <a:ahLst/>
            <a:cxnLst>
              <a:cxn ang="0">
                <a:pos x="0" y="2"/>
              </a:cxn>
              <a:cxn ang="0">
                <a:pos x="0" y="58"/>
              </a:cxn>
              <a:cxn ang="0">
                <a:pos x="302" y="58"/>
              </a:cxn>
              <a:cxn ang="0">
                <a:pos x="302" y="0"/>
              </a:cxn>
            </a:cxnLst>
            <a:rect l="0" t="0" r="r" b="b"/>
            <a:pathLst>
              <a:path w="302" h="58">
                <a:moveTo>
                  <a:pt x="0" y="2"/>
                </a:moveTo>
                <a:lnTo>
                  <a:pt x="0" y="58"/>
                </a:lnTo>
                <a:lnTo>
                  <a:pt x="302" y="58"/>
                </a:lnTo>
                <a:lnTo>
                  <a:pt x="302" y="0"/>
                </a:lnTo>
              </a:path>
            </a:pathLst>
          </a:custGeom>
          <a:noFill/>
          <a:ln w="12700">
            <a:solidFill>
              <a:srgbClr val="231F20"/>
            </a:solidFill>
            <a:prstDash val="solid"/>
            <a:round/>
            <a:headEnd/>
            <a:tailEnd/>
          </a:ln>
        </p:spPr>
        <p:txBody>
          <a:bodyPr/>
          <a:lstStyle/>
          <a:p>
            <a:endParaRPr lang="en-US"/>
          </a:p>
        </p:txBody>
      </p:sp>
      <p:sp>
        <p:nvSpPr>
          <p:cNvPr id="87101" name="Freeform 61"/>
          <p:cNvSpPr>
            <a:spLocks/>
          </p:cNvSpPr>
          <p:nvPr/>
        </p:nvSpPr>
        <p:spPr bwMode="auto">
          <a:xfrm>
            <a:off x="5341938" y="4637088"/>
            <a:ext cx="476250" cy="92075"/>
          </a:xfrm>
          <a:custGeom>
            <a:avLst/>
            <a:gdLst/>
            <a:ahLst/>
            <a:cxnLst>
              <a:cxn ang="0">
                <a:pos x="0" y="2"/>
              </a:cxn>
              <a:cxn ang="0">
                <a:pos x="0" y="58"/>
              </a:cxn>
              <a:cxn ang="0">
                <a:pos x="300" y="58"/>
              </a:cxn>
              <a:cxn ang="0">
                <a:pos x="300" y="0"/>
              </a:cxn>
            </a:cxnLst>
            <a:rect l="0" t="0" r="r" b="b"/>
            <a:pathLst>
              <a:path w="300" h="58">
                <a:moveTo>
                  <a:pt x="0" y="2"/>
                </a:moveTo>
                <a:lnTo>
                  <a:pt x="0" y="58"/>
                </a:lnTo>
                <a:lnTo>
                  <a:pt x="300" y="58"/>
                </a:lnTo>
                <a:lnTo>
                  <a:pt x="300" y="0"/>
                </a:lnTo>
              </a:path>
            </a:pathLst>
          </a:custGeom>
          <a:noFill/>
          <a:ln w="12700">
            <a:solidFill>
              <a:srgbClr val="231F20"/>
            </a:solidFill>
            <a:prstDash val="solid"/>
            <a:round/>
            <a:headEnd/>
            <a:tailEnd/>
          </a:ln>
        </p:spPr>
        <p:txBody>
          <a:bodyPr/>
          <a:lstStyle/>
          <a:p>
            <a:endParaRPr lang="en-US"/>
          </a:p>
        </p:txBody>
      </p:sp>
      <p:sp>
        <p:nvSpPr>
          <p:cNvPr id="87102" name="Line 62"/>
          <p:cNvSpPr>
            <a:spLocks noChangeShapeType="1"/>
          </p:cNvSpPr>
          <p:nvPr/>
        </p:nvSpPr>
        <p:spPr bwMode="auto">
          <a:xfrm>
            <a:off x="4995863" y="4732338"/>
            <a:ext cx="1587" cy="88900"/>
          </a:xfrm>
          <a:prstGeom prst="line">
            <a:avLst/>
          </a:prstGeom>
          <a:noFill/>
          <a:ln w="12700">
            <a:solidFill>
              <a:srgbClr val="231F20"/>
            </a:solidFill>
            <a:round/>
            <a:headEnd/>
            <a:tailEnd/>
          </a:ln>
        </p:spPr>
        <p:txBody>
          <a:bodyPr/>
          <a:lstStyle/>
          <a:p>
            <a:endParaRPr lang="en-US"/>
          </a:p>
        </p:txBody>
      </p:sp>
      <p:sp>
        <p:nvSpPr>
          <p:cNvPr id="87103" name="Line 63"/>
          <p:cNvSpPr>
            <a:spLocks noChangeShapeType="1"/>
          </p:cNvSpPr>
          <p:nvPr/>
        </p:nvSpPr>
        <p:spPr bwMode="auto">
          <a:xfrm>
            <a:off x="5576888" y="4732338"/>
            <a:ext cx="1587" cy="88900"/>
          </a:xfrm>
          <a:prstGeom prst="line">
            <a:avLst/>
          </a:prstGeom>
          <a:noFill/>
          <a:ln w="12700">
            <a:solidFill>
              <a:srgbClr val="231F20"/>
            </a:solidFill>
            <a:round/>
            <a:headEnd/>
            <a:tailEnd/>
          </a:ln>
        </p:spPr>
        <p:txBody>
          <a:bodyPr/>
          <a:lstStyle/>
          <a:p>
            <a:endParaRPr lang="en-US"/>
          </a:p>
        </p:txBody>
      </p:sp>
      <p:sp>
        <p:nvSpPr>
          <p:cNvPr id="87104" name="Line 64"/>
          <p:cNvSpPr>
            <a:spLocks noChangeShapeType="1"/>
          </p:cNvSpPr>
          <p:nvPr/>
        </p:nvSpPr>
        <p:spPr bwMode="auto">
          <a:xfrm flipV="1">
            <a:off x="7024688" y="1571625"/>
            <a:ext cx="1587" cy="1077913"/>
          </a:xfrm>
          <a:prstGeom prst="line">
            <a:avLst/>
          </a:prstGeom>
          <a:noFill/>
          <a:ln w="12700">
            <a:solidFill>
              <a:srgbClr val="0092C8"/>
            </a:solidFill>
            <a:round/>
            <a:headEnd/>
            <a:tailEnd/>
          </a:ln>
        </p:spPr>
        <p:txBody>
          <a:bodyPr/>
          <a:lstStyle/>
          <a:p>
            <a:endParaRPr lang="en-US"/>
          </a:p>
        </p:txBody>
      </p:sp>
      <p:sp>
        <p:nvSpPr>
          <p:cNvPr id="87105" name="Line 65"/>
          <p:cNvSpPr>
            <a:spLocks noChangeShapeType="1"/>
          </p:cNvSpPr>
          <p:nvPr/>
        </p:nvSpPr>
        <p:spPr bwMode="auto">
          <a:xfrm flipV="1">
            <a:off x="2778125" y="1504950"/>
            <a:ext cx="1588" cy="1073150"/>
          </a:xfrm>
          <a:prstGeom prst="line">
            <a:avLst/>
          </a:prstGeom>
          <a:noFill/>
          <a:ln w="12700">
            <a:solidFill>
              <a:srgbClr val="0092C8"/>
            </a:solidFill>
            <a:round/>
            <a:headEnd/>
            <a:tailEnd/>
          </a:ln>
        </p:spPr>
        <p:txBody>
          <a:bodyPr/>
          <a:lstStyle/>
          <a:p>
            <a:endParaRPr lang="en-US"/>
          </a:p>
        </p:txBody>
      </p:sp>
      <p:sp>
        <p:nvSpPr>
          <p:cNvPr id="87106" name="Line 66"/>
          <p:cNvSpPr>
            <a:spLocks noChangeShapeType="1"/>
          </p:cNvSpPr>
          <p:nvPr/>
        </p:nvSpPr>
        <p:spPr bwMode="auto">
          <a:xfrm flipV="1">
            <a:off x="2784475" y="2974975"/>
            <a:ext cx="1588" cy="1373188"/>
          </a:xfrm>
          <a:prstGeom prst="line">
            <a:avLst/>
          </a:prstGeom>
          <a:noFill/>
          <a:ln w="12700">
            <a:solidFill>
              <a:srgbClr val="0092C8"/>
            </a:solidFill>
            <a:round/>
            <a:headEnd/>
            <a:tailEnd/>
          </a:ln>
        </p:spPr>
        <p:txBody>
          <a:bodyPr/>
          <a:lstStyle/>
          <a:p>
            <a:endParaRPr lang="en-US"/>
          </a:p>
        </p:txBody>
      </p:sp>
      <p:sp>
        <p:nvSpPr>
          <p:cNvPr id="87107" name="Line 67"/>
          <p:cNvSpPr>
            <a:spLocks noChangeShapeType="1"/>
          </p:cNvSpPr>
          <p:nvPr/>
        </p:nvSpPr>
        <p:spPr bwMode="auto">
          <a:xfrm flipH="1">
            <a:off x="6503988" y="2051050"/>
            <a:ext cx="517525" cy="279400"/>
          </a:xfrm>
          <a:prstGeom prst="line">
            <a:avLst/>
          </a:prstGeom>
          <a:noFill/>
          <a:ln w="12700">
            <a:solidFill>
              <a:srgbClr val="0092C8"/>
            </a:solidFill>
            <a:round/>
            <a:headEnd/>
            <a:tailEnd/>
          </a:ln>
        </p:spPr>
        <p:txBody>
          <a:bodyPr/>
          <a:lstStyle/>
          <a:p>
            <a:endParaRPr lang="en-US"/>
          </a:p>
        </p:txBody>
      </p:sp>
      <p:sp>
        <p:nvSpPr>
          <p:cNvPr id="87108" name="Line 68"/>
          <p:cNvSpPr>
            <a:spLocks noChangeShapeType="1"/>
          </p:cNvSpPr>
          <p:nvPr/>
        </p:nvSpPr>
        <p:spPr bwMode="auto">
          <a:xfrm>
            <a:off x="2781300" y="1952625"/>
            <a:ext cx="1992313" cy="1858963"/>
          </a:xfrm>
          <a:prstGeom prst="line">
            <a:avLst/>
          </a:prstGeom>
          <a:noFill/>
          <a:ln w="12700">
            <a:solidFill>
              <a:srgbClr val="0092C8"/>
            </a:solidFill>
            <a:round/>
            <a:headEnd/>
            <a:tailEnd/>
          </a:ln>
        </p:spPr>
        <p:txBody>
          <a:bodyPr/>
          <a:lstStyle/>
          <a:p>
            <a:endParaRPr lang="en-US"/>
          </a:p>
        </p:txBody>
      </p:sp>
      <p:sp>
        <p:nvSpPr>
          <p:cNvPr id="87109" name="Line 69"/>
          <p:cNvSpPr>
            <a:spLocks noChangeShapeType="1"/>
          </p:cNvSpPr>
          <p:nvPr/>
        </p:nvSpPr>
        <p:spPr bwMode="auto">
          <a:xfrm flipV="1">
            <a:off x="2784475" y="3332163"/>
            <a:ext cx="533400" cy="501650"/>
          </a:xfrm>
          <a:prstGeom prst="line">
            <a:avLst/>
          </a:prstGeom>
          <a:noFill/>
          <a:ln w="12700">
            <a:solidFill>
              <a:srgbClr val="0092C8"/>
            </a:solidFill>
            <a:round/>
            <a:headEnd/>
            <a:tailEnd/>
          </a:ln>
        </p:spPr>
        <p:txBody>
          <a:bodyPr/>
          <a:lstStyle/>
          <a:p>
            <a:endParaRPr lang="en-US"/>
          </a:p>
        </p:txBody>
      </p:sp>
      <p:sp>
        <p:nvSpPr>
          <p:cNvPr id="87110" name="Freeform 70"/>
          <p:cNvSpPr>
            <a:spLocks/>
          </p:cNvSpPr>
          <p:nvPr/>
        </p:nvSpPr>
        <p:spPr bwMode="auto">
          <a:xfrm>
            <a:off x="4751388" y="3783013"/>
            <a:ext cx="44450" cy="47625"/>
          </a:xfrm>
          <a:custGeom>
            <a:avLst/>
            <a:gdLst/>
            <a:ahLst/>
            <a:cxnLst>
              <a:cxn ang="0">
                <a:pos x="28" y="14"/>
              </a:cxn>
              <a:cxn ang="0">
                <a:pos x="26" y="20"/>
              </a:cxn>
              <a:cxn ang="0">
                <a:pos x="24" y="26"/>
              </a:cxn>
              <a:cxn ang="0">
                <a:pos x="18" y="28"/>
              </a:cxn>
              <a:cxn ang="0">
                <a:pos x="14" y="30"/>
              </a:cxn>
              <a:cxn ang="0">
                <a:pos x="8" y="28"/>
              </a:cxn>
              <a:cxn ang="0">
                <a:pos x="4" y="26"/>
              </a:cxn>
              <a:cxn ang="0">
                <a:pos x="0" y="20"/>
              </a:cxn>
              <a:cxn ang="0">
                <a:pos x="0" y="14"/>
              </a:cxn>
              <a:cxn ang="0">
                <a:pos x="0" y="10"/>
              </a:cxn>
              <a:cxn ang="0">
                <a:pos x="4" y="4"/>
              </a:cxn>
              <a:cxn ang="0">
                <a:pos x="8" y="2"/>
              </a:cxn>
              <a:cxn ang="0">
                <a:pos x="14" y="0"/>
              </a:cxn>
              <a:cxn ang="0">
                <a:pos x="18" y="2"/>
              </a:cxn>
              <a:cxn ang="0">
                <a:pos x="24" y="4"/>
              </a:cxn>
              <a:cxn ang="0">
                <a:pos x="26" y="10"/>
              </a:cxn>
              <a:cxn ang="0">
                <a:pos x="26" y="14"/>
              </a:cxn>
              <a:cxn ang="0">
                <a:pos x="28" y="14"/>
              </a:cxn>
            </a:cxnLst>
            <a:rect l="0" t="0" r="r" b="b"/>
            <a:pathLst>
              <a:path w="28" h="30">
                <a:moveTo>
                  <a:pt x="28" y="14"/>
                </a:moveTo>
                <a:lnTo>
                  <a:pt x="26" y="20"/>
                </a:lnTo>
                <a:lnTo>
                  <a:pt x="24" y="26"/>
                </a:lnTo>
                <a:lnTo>
                  <a:pt x="18" y="28"/>
                </a:lnTo>
                <a:lnTo>
                  <a:pt x="14" y="30"/>
                </a:lnTo>
                <a:lnTo>
                  <a:pt x="8" y="28"/>
                </a:lnTo>
                <a:lnTo>
                  <a:pt x="4" y="26"/>
                </a:lnTo>
                <a:lnTo>
                  <a:pt x="0" y="20"/>
                </a:lnTo>
                <a:lnTo>
                  <a:pt x="0" y="14"/>
                </a:lnTo>
                <a:lnTo>
                  <a:pt x="0" y="10"/>
                </a:lnTo>
                <a:lnTo>
                  <a:pt x="4" y="4"/>
                </a:lnTo>
                <a:lnTo>
                  <a:pt x="8" y="2"/>
                </a:lnTo>
                <a:lnTo>
                  <a:pt x="14" y="0"/>
                </a:lnTo>
                <a:lnTo>
                  <a:pt x="18" y="2"/>
                </a:lnTo>
                <a:lnTo>
                  <a:pt x="24" y="4"/>
                </a:lnTo>
                <a:lnTo>
                  <a:pt x="26" y="10"/>
                </a:lnTo>
                <a:lnTo>
                  <a:pt x="26" y="14"/>
                </a:lnTo>
                <a:lnTo>
                  <a:pt x="28" y="14"/>
                </a:lnTo>
                <a:close/>
              </a:path>
            </a:pathLst>
          </a:custGeom>
          <a:solidFill>
            <a:srgbClr val="0092C8"/>
          </a:solidFill>
          <a:ln w="9525">
            <a:noFill/>
            <a:round/>
            <a:headEnd/>
            <a:tailEnd/>
          </a:ln>
        </p:spPr>
        <p:txBody>
          <a:bodyPr/>
          <a:lstStyle/>
          <a:p>
            <a:endParaRPr lang="en-US"/>
          </a:p>
        </p:txBody>
      </p:sp>
      <p:sp>
        <p:nvSpPr>
          <p:cNvPr id="87111" name="Freeform 71"/>
          <p:cNvSpPr>
            <a:spLocks/>
          </p:cNvSpPr>
          <p:nvPr/>
        </p:nvSpPr>
        <p:spPr bwMode="auto">
          <a:xfrm>
            <a:off x="3295650" y="3309938"/>
            <a:ext cx="44450" cy="44450"/>
          </a:xfrm>
          <a:custGeom>
            <a:avLst/>
            <a:gdLst/>
            <a:ahLst/>
            <a:cxnLst>
              <a:cxn ang="0">
                <a:pos x="28" y="14"/>
              </a:cxn>
              <a:cxn ang="0">
                <a:pos x="28" y="20"/>
              </a:cxn>
              <a:cxn ang="0">
                <a:pos x="24" y="24"/>
              </a:cxn>
              <a:cxn ang="0">
                <a:pos x="20" y="26"/>
              </a:cxn>
              <a:cxn ang="0">
                <a:pos x="14" y="28"/>
              </a:cxn>
              <a:cxn ang="0">
                <a:pos x="8" y="26"/>
              </a:cxn>
              <a:cxn ang="0">
                <a:pos x="4" y="24"/>
              </a:cxn>
              <a:cxn ang="0">
                <a:pos x="2" y="20"/>
              </a:cxn>
              <a:cxn ang="0">
                <a:pos x="0" y="14"/>
              </a:cxn>
              <a:cxn ang="0">
                <a:pos x="2" y="8"/>
              </a:cxn>
              <a:cxn ang="0">
                <a:pos x="4" y="4"/>
              </a:cxn>
              <a:cxn ang="0">
                <a:pos x="8" y="0"/>
              </a:cxn>
              <a:cxn ang="0">
                <a:pos x="14" y="0"/>
              </a:cxn>
              <a:cxn ang="0">
                <a:pos x="20" y="0"/>
              </a:cxn>
              <a:cxn ang="0">
                <a:pos x="24" y="4"/>
              </a:cxn>
              <a:cxn ang="0">
                <a:pos x="28" y="8"/>
              </a:cxn>
              <a:cxn ang="0">
                <a:pos x="28" y="12"/>
              </a:cxn>
              <a:cxn ang="0">
                <a:pos x="28" y="14"/>
              </a:cxn>
            </a:cxnLst>
            <a:rect l="0" t="0" r="r" b="b"/>
            <a:pathLst>
              <a:path w="28" h="28">
                <a:moveTo>
                  <a:pt x="28" y="14"/>
                </a:moveTo>
                <a:lnTo>
                  <a:pt x="28" y="20"/>
                </a:lnTo>
                <a:lnTo>
                  <a:pt x="24" y="24"/>
                </a:lnTo>
                <a:lnTo>
                  <a:pt x="20" y="26"/>
                </a:lnTo>
                <a:lnTo>
                  <a:pt x="14" y="28"/>
                </a:lnTo>
                <a:lnTo>
                  <a:pt x="8" y="26"/>
                </a:lnTo>
                <a:lnTo>
                  <a:pt x="4" y="24"/>
                </a:lnTo>
                <a:lnTo>
                  <a:pt x="2" y="20"/>
                </a:lnTo>
                <a:lnTo>
                  <a:pt x="0" y="14"/>
                </a:lnTo>
                <a:lnTo>
                  <a:pt x="2" y="8"/>
                </a:lnTo>
                <a:lnTo>
                  <a:pt x="4" y="4"/>
                </a:lnTo>
                <a:lnTo>
                  <a:pt x="8" y="0"/>
                </a:lnTo>
                <a:lnTo>
                  <a:pt x="14" y="0"/>
                </a:lnTo>
                <a:lnTo>
                  <a:pt x="20" y="0"/>
                </a:lnTo>
                <a:lnTo>
                  <a:pt x="24" y="4"/>
                </a:lnTo>
                <a:lnTo>
                  <a:pt x="28" y="8"/>
                </a:lnTo>
                <a:lnTo>
                  <a:pt x="28" y="12"/>
                </a:lnTo>
                <a:lnTo>
                  <a:pt x="28" y="14"/>
                </a:lnTo>
                <a:close/>
              </a:path>
            </a:pathLst>
          </a:custGeom>
          <a:solidFill>
            <a:srgbClr val="0092C8"/>
          </a:solidFill>
          <a:ln w="9525">
            <a:noFill/>
            <a:round/>
            <a:headEnd/>
            <a:tailEnd/>
          </a:ln>
        </p:spPr>
        <p:txBody>
          <a:bodyPr/>
          <a:lstStyle/>
          <a:p>
            <a:endParaRPr lang="en-US"/>
          </a:p>
        </p:txBody>
      </p:sp>
      <p:sp>
        <p:nvSpPr>
          <p:cNvPr id="87112" name="Freeform 72"/>
          <p:cNvSpPr>
            <a:spLocks/>
          </p:cNvSpPr>
          <p:nvPr/>
        </p:nvSpPr>
        <p:spPr bwMode="auto">
          <a:xfrm>
            <a:off x="6481763" y="2305050"/>
            <a:ext cx="44450" cy="47625"/>
          </a:xfrm>
          <a:custGeom>
            <a:avLst/>
            <a:gdLst/>
            <a:ahLst/>
            <a:cxnLst>
              <a:cxn ang="0">
                <a:pos x="28" y="16"/>
              </a:cxn>
              <a:cxn ang="0">
                <a:pos x="26" y="20"/>
              </a:cxn>
              <a:cxn ang="0">
                <a:pos x="24" y="26"/>
              </a:cxn>
              <a:cxn ang="0">
                <a:pos x="20" y="28"/>
              </a:cxn>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6" y="10"/>
              </a:cxn>
              <a:cxn ang="0">
                <a:pos x="26" y="16"/>
              </a:cxn>
              <a:cxn ang="0">
                <a:pos x="28" y="16"/>
              </a:cxn>
            </a:cxnLst>
            <a:rect l="0" t="0" r="r" b="b"/>
            <a:pathLst>
              <a:path w="28" h="30">
                <a:moveTo>
                  <a:pt x="28" y="16"/>
                </a:moveTo>
                <a:lnTo>
                  <a:pt x="26" y="20"/>
                </a:lnTo>
                <a:lnTo>
                  <a:pt x="24" y="26"/>
                </a:lnTo>
                <a:lnTo>
                  <a:pt x="20" y="28"/>
                </a:lnTo>
                <a:lnTo>
                  <a:pt x="14" y="30"/>
                </a:lnTo>
                <a:lnTo>
                  <a:pt x="8" y="28"/>
                </a:lnTo>
                <a:lnTo>
                  <a:pt x="4" y="26"/>
                </a:lnTo>
                <a:lnTo>
                  <a:pt x="0" y="20"/>
                </a:lnTo>
                <a:lnTo>
                  <a:pt x="0" y="16"/>
                </a:lnTo>
                <a:lnTo>
                  <a:pt x="0" y="10"/>
                </a:lnTo>
                <a:lnTo>
                  <a:pt x="4" y="4"/>
                </a:lnTo>
                <a:lnTo>
                  <a:pt x="8" y="2"/>
                </a:lnTo>
                <a:lnTo>
                  <a:pt x="14" y="0"/>
                </a:lnTo>
                <a:lnTo>
                  <a:pt x="20" y="2"/>
                </a:lnTo>
                <a:lnTo>
                  <a:pt x="24" y="4"/>
                </a:lnTo>
                <a:lnTo>
                  <a:pt x="26" y="10"/>
                </a:lnTo>
                <a:lnTo>
                  <a:pt x="26" y="16"/>
                </a:lnTo>
                <a:lnTo>
                  <a:pt x="28" y="16"/>
                </a:lnTo>
                <a:close/>
              </a:path>
            </a:pathLst>
          </a:custGeom>
          <a:solidFill>
            <a:srgbClr val="0092C8"/>
          </a:solidFill>
          <a:ln w="9525">
            <a:noFill/>
            <a:round/>
            <a:headEnd/>
            <a:tailEnd/>
          </a:ln>
        </p:spPr>
        <p:txBody>
          <a:bodyPr/>
          <a:lstStyle/>
          <a:p>
            <a:endParaRPr lang="en-US"/>
          </a:p>
        </p:txBody>
      </p:sp>
      <p:sp>
        <p:nvSpPr>
          <p:cNvPr id="87113" name="Freeform 73"/>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 ang="0">
                <a:pos x="104" y="52"/>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lnTo>
                  <a:pt x="104" y="52"/>
                </a:lnTo>
                <a:close/>
              </a:path>
            </a:pathLst>
          </a:custGeom>
          <a:solidFill>
            <a:srgbClr val="FFFFFF"/>
          </a:solidFill>
          <a:ln w="9525">
            <a:noFill/>
            <a:round/>
            <a:headEnd/>
            <a:tailEnd/>
          </a:ln>
        </p:spPr>
        <p:txBody>
          <a:bodyPr/>
          <a:lstStyle/>
          <a:p>
            <a:endParaRPr lang="en-US"/>
          </a:p>
        </p:txBody>
      </p:sp>
      <p:sp>
        <p:nvSpPr>
          <p:cNvPr id="87114" name="Freeform 74"/>
          <p:cNvSpPr>
            <a:spLocks/>
          </p:cNvSpPr>
          <p:nvPr/>
        </p:nvSpPr>
        <p:spPr bwMode="auto">
          <a:xfrm>
            <a:off x="7100888" y="1574800"/>
            <a:ext cx="165100" cy="165100"/>
          </a:xfrm>
          <a:custGeom>
            <a:avLst/>
            <a:gdLst/>
            <a:ahLst/>
            <a:cxnLst>
              <a:cxn ang="0">
                <a:pos x="104" y="52"/>
              </a:cxn>
              <a:cxn ang="0">
                <a:pos x="104" y="62"/>
              </a:cxn>
              <a:cxn ang="0">
                <a:pos x="100" y="72"/>
              </a:cxn>
              <a:cxn ang="0">
                <a:pos x="96" y="82"/>
              </a:cxn>
              <a:cxn ang="0">
                <a:pos x="90" y="90"/>
              </a:cxn>
              <a:cxn ang="0">
                <a:pos x="82" y="96"/>
              </a:cxn>
              <a:cxn ang="0">
                <a:pos x="72" y="100"/>
              </a:cxn>
              <a:cxn ang="0">
                <a:pos x="62" y="104"/>
              </a:cxn>
              <a:cxn ang="0">
                <a:pos x="52" y="104"/>
              </a:cxn>
              <a:cxn ang="0">
                <a:pos x="42" y="104"/>
              </a:cxn>
              <a:cxn ang="0">
                <a:pos x="32" y="100"/>
              </a:cxn>
              <a:cxn ang="0">
                <a:pos x="22" y="96"/>
              </a:cxn>
              <a:cxn ang="0">
                <a:pos x="16" y="90"/>
              </a:cxn>
              <a:cxn ang="0">
                <a:pos x="8" y="82"/>
              </a:cxn>
              <a:cxn ang="0">
                <a:pos x="4" y="72"/>
              </a:cxn>
              <a:cxn ang="0">
                <a:pos x="0" y="62"/>
              </a:cxn>
              <a:cxn ang="0">
                <a:pos x="0" y="52"/>
              </a:cxn>
              <a:cxn ang="0">
                <a:pos x="0" y="42"/>
              </a:cxn>
              <a:cxn ang="0">
                <a:pos x="4" y="32"/>
              </a:cxn>
              <a:cxn ang="0">
                <a:pos x="8" y="22"/>
              </a:cxn>
              <a:cxn ang="0">
                <a:pos x="16" y="14"/>
              </a:cxn>
              <a:cxn ang="0">
                <a:pos x="22" y="8"/>
              </a:cxn>
              <a:cxn ang="0">
                <a:pos x="32" y="4"/>
              </a:cxn>
              <a:cxn ang="0">
                <a:pos x="42" y="0"/>
              </a:cxn>
              <a:cxn ang="0">
                <a:pos x="52" y="0"/>
              </a:cxn>
              <a:cxn ang="0">
                <a:pos x="62" y="0"/>
              </a:cxn>
              <a:cxn ang="0">
                <a:pos x="72" y="4"/>
              </a:cxn>
              <a:cxn ang="0">
                <a:pos x="82" y="8"/>
              </a:cxn>
              <a:cxn ang="0">
                <a:pos x="90" y="14"/>
              </a:cxn>
              <a:cxn ang="0">
                <a:pos x="96" y="22"/>
              </a:cxn>
              <a:cxn ang="0">
                <a:pos x="100" y="32"/>
              </a:cxn>
              <a:cxn ang="0">
                <a:pos x="104" y="42"/>
              </a:cxn>
              <a:cxn ang="0">
                <a:pos x="104" y="50"/>
              </a:cxn>
            </a:cxnLst>
            <a:rect l="0" t="0" r="r" b="b"/>
            <a:pathLst>
              <a:path w="104" h="104">
                <a:moveTo>
                  <a:pt x="104" y="52"/>
                </a:moveTo>
                <a:lnTo>
                  <a:pt x="104" y="62"/>
                </a:lnTo>
                <a:lnTo>
                  <a:pt x="100" y="72"/>
                </a:lnTo>
                <a:lnTo>
                  <a:pt x="96" y="82"/>
                </a:lnTo>
                <a:lnTo>
                  <a:pt x="90" y="90"/>
                </a:lnTo>
                <a:lnTo>
                  <a:pt x="82" y="96"/>
                </a:lnTo>
                <a:lnTo>
                  <a:pt x="72" y="100"/>
                </a:lnTo>
                <a:lnTo>
                  <a:pt x="62" y="104"/>
                </a:lnTo>
                <a:lnTo>
                  <a:pt x="52" y="104"/>
                </a:lnTo>
                <a:lnTo>
                  <a:pt x="42" y="104"/>
                </a:lnTo>
                <a:lnTo>
                  <a:pt x="32" y="100"/>
                </a:lnTo>
                <a:lnTo>
                  <a:pt x="22" y="96"/>
                </a:lnTo>
                <a:lnTo>
                  <a:pt x="16" y="90"/>
                </a:lnTo>
                <a:lnTo>
                  <a:pt x="8" y="82"/>
                </a:lnTo>
                <a:lnTo>
                  <a:pt x="4" y="72"/>
                </a:lnTo>
                <a:lnTo>
                  <a:pt x="0" y="62"/>
                </a:lnTo>
                <a:lnTo>
                  <a:pt x="0" y="52"/>
                </a:lnTo>
                <a:lnTo>
                  <a:pt x="0" y="42"/>
                </a:lnTo>
                <a:lnTo>
                  <a:pt x="4" y="32"/>
                </a:lnTo>
                <a:lnTo>
                  <a:pt x="8" y="22"/>
                </a:lnTo>
                <a:lnTo>
                  <a:pt x="16" y="14"/>
                </a:lnTo>
                <a:lnTo>
                  <a:pt x="22" y="8"/>
                </a:lnTo>
                <a:lnTo>
                  <a:pt x="32" y="4"/>
                </a:lnTo>
                <a:lnTo>
                  <a:pt x="42" y="0"/>
                </a:lnTo>
                <a:lnTo>
                  <a:pt x="52" y="0"/>
                </a:lnTo>
                <a:lnTo>
                  <a:pt x="62" y="0"/>
                </a:lnTo>
                <a:lnTo>
                  <a:pt x="72" y="4"/>
                </a:lnTo>
                <a:lnTo>
                  <a:pt x="82" y="8"/>
                </a:lnTo>
                <a:lnTo>
                  <a:pt x="90" y="14"/>
                </a:lnTo>
                <a:lnTo>
                  <a:pt x="96" y="22"/>
                </a:lnTo>
                <a:lnTo>
                  <a:pt x="100" y="32"/>
                </a:lnTo>
                <a:lnTo>
                  <a:pt x="104" y="42"/>
                </a:lnTo>
                <a:lnTo>
                  <a:pt x="104" y="50"/>
                </a:lnTo>
              </a:path>
            </a:pathLst>
          </a:custGeom>
          <a:noFill/>
          <a:ln w="9525">
            <a:solidFill>
              <a:srgbClr val="0092C8"/>
            </a:solidFill>
            <a:prstDash val="solid"/>
            <a:round/>
            <a:headEnd/>
            <a:tailEnd/>
          </a:ln>
        </p:spPr>
        <p:txBody>
          <a:bodyPr/>
          <a:lstStyle/>
          <a:p>
            <a:endParaRPr lang="en-US"/>
          </a:p>
        </p:txBody>
      </p:sp>
      <p:sp>
        <p:nvSpPr>
          <p:cNvPr id="87115" name="Freeform 75"/>
          <p:cNvSpPr>
            <a:spLocks/>
          </p:cNvSpPr>
          <p:nvPr/>
        </p:nvSpPr>
        <p:spPr bwMode="auto">
          <a:xfrm>
            <a:off x="673100" y="1470025"/>
            <a:ext cx="190500" cy="193675"/>
          </a:xfrm>
          <a:custGeom>
            <a:avLst/>
            <a:gdLst/>
            <a:ahLst/>
            <a:cxnLst>
              <a:cxn ang="0">
                <a:pos x="120" y="62"/>
              </a:cxn>
              <a:cxn ang="0">
                <a:pos x="120" y="74"/>
              </a:cxn>
              <a:cxn ang="0">
                <a:pos x="116" y="84"/>
              </a:cxn>
              <a:cxn ang="0">
                <a:pos x="110" y="94"/>
              </a:cxn>
              <a:cxn ang="0">
                <a:pos x="102" y="104"/>
              </a:cxn>
              <a:cxn ang="0">
                <a:pos x="94" y="112"/>
              </a:cxn>
              <a:cxn ang="0">
                <a:pos x="84" y="116"/>
              </a:cxn>
              <a:cxn ang="0">
                <a:pos x="72" y="120"/>
              </a:cxn>
              <a:cxn ang="0">
                <a:pos x="60" y="122"/>
              </a:cxn>
              <a:cxn ang="0">
                <a:pos x="48" y="120"/>
              </a:cxn>
              <a:cxn ang="0">
                <a:pos x="36" y="116"/>
              </a:cxn>
              <a:cxn ang="0">
                <a:pos x="26" y="112"/>
              </a:cxn>
              <a:cxn ang="0">
                <a:pos x="16" y="104"/>
              </a:cxn>
              <a:cxn ang="0">
                <a:pos x="10" y="94"/>
              </a:cxn>
              <a:cxn ang="0">
                <a:pos x="4" y="84"/>
              </a:cxn>
              <a:cxn ang="0">
                <a:pos x="0" y="74"/>
              </a:cxn>
              <a:cxn ang="0">
                <a:pos x="0" y="62"/>
              </a:cxn>
              <a:cxn ang="0">
                <a:pos x="0" y="48"/>
              </a:cxn>
              <a:cxn ang="0">
                <a:pos x="4" y="38"/>
              </a:cxn>
              <a:cxn ang="0">
                <a:pos x="10" y="28"/>
              </a:cxn>
              <a:cxn ang="0">
                <a:pos x="16" y="18"/>
              </a:cxn>
              <a:cxn ang="0">
                <a:pos x="26" y="10"/>
              </a:cxn>
              <a:cxn ang="0">
                <a:pos x="36" y="6"/>
              </a:cxn>
              <a:cxn ang="0">
                <a:pos x="48" y="2"/>
              </a:cxn>
              <a:cxn ang="0">
                <a:pos x="60" y="0"/>
              </a:cxn>
              <a:cxn ang="0">
                <a:pos x="72" y="2"/>
              </a:cxn>
              <a:cxn ang="0">
                <a:pos x="84" y="6"/>
              </a:cxn>
              <a:cxn ang="0">
                <a:pos x="94" y="10"/>
              </a:cxn>
              <a:cxn ang="0">
                <a:pos x="102" y="18"/>
              </a:cxn>
              <a:cxn ang="0">
                <a:pos x="110" y="28"/>
              </a:cxn>
              <a:cxn ang="0">
                <a:pos x="116" y="38"/>
              </a:cxn>
              <a:cxn ang="0">
                <a:pos x="120" y="48"/>
              </a:cxn>
              <a:cxn ang="0">
                <a:pos x="120" y="60"/>
              </a:cxn>
              <a:cxn ang="0">
                <a:pos x="120" y="62"/>
              </a:cxn>
            </a:cxnLst>
            <a:rect l="0" t="0" r="r" b="b"/>
            <a:pathLst>
              <a:path w="120" h="122">
                <a:moveTo>
                  <a:pt x="120" y="62"/>
                </a:moveTo>
                <a:lnTo>
                  <a:pt x="120" y="74"/>
                </a:lnTo>
                <a:lnTo>
                  <a:pt x="116" y="84"/>
                </a:lnTo>
                <a:lnTo>
                  <a:pt x="110" y="94"/>
                </a:lnTo>
                <a:lnTo>
                  <a:pt x="102" y="104"/>
                </a:lnTo>
                <a:lnTo>
                  <a:pt x="94" y="112"/>
                </a:lnTo>
                <a:lnTo>
                  <a:pt x="84" y="116"/>
                </a:lnTo>
                <a:lnTo>
                  <a:pt x="72" y="120"/>
                </a:lnTo>
                <a:lnTo>
                  <a:pt x="60" y="122"/>
                </a:lnTo>
                <a:lnTo>
                  <a:pt x="48" y="120"/>
                </a:lnTo>
                <a:lnTo>
                  <a:pt x="36" y="116"/>
                </a:lnTo>
                <a:lnTo>
                  <a:pt x="26" y="112"/>
                </a:lnTo>
                <a:lnTo>
                  <a:pt x="16" y="104"/>
                </a:lnTo>
                <a:lnTo>
                  <a:pt x="10" y="94"/>
                </a:lnTo>
                <a:lnTo>
                  <a:pt x="4" y="84"/>
                </a:lnTo>
                <a:lnTo>
                  <a:pt x="0" y="74"/>
                </a:lnTo>
                <a:lnTo>
                  <a:pt x="0" y="62"/>
                </a:lnTo>
                <a:lnTo>
                  <a:pt x="0" y="48"/>
                </a:lnTo>
                <a:lnTo>
                  <a:pt x="4" y="38"/>
                </a:lnTo>
                <a:lnTo>
                  <a:pt x="10" y="28"/>
                </a:lnTo>
                <a:lnTo>
                  <a:pt x="16" y="18"/>
                </a:lnTo>
                <a:lnTo>
                  <a:pt x="26" y="10"/>
                </a:lnTo>
                <a:lnTo>
                  <a:pt x="36" y="6"/>
                </a:lnTo>
                <a:lnTo>
                  <a:pt x="48" y="2"/>
                </a:lnTo>
                <a:lnTo>
                  <a:pt x="60" y="0"/>
                </a:lnTo>
                <a:lnTo>
                  <a:pt x="72" y="2"/>
                </a:lnTo>
                <a:lnTo>
                  <a:pt x="84" y="6"/>
                </a:lnTo>
                <a:lnTo>
                  <a:pt x="94" y="10"/>
                </a:lnTo>
                <a:lnTo>
                  <a:pt x="102" y="18"/>
                </a:lnTo>
                <a:lnTo>
                  <a:pt x="110" y="28"/>
                </a:lnTo>
                <a:lnTo>
                  <a:pt x="116" y="38"/>
                </a:lnTo>
                <a:lnTo>
                  <a:pt x="120" y="48"/>
                </a:lnTo>
                <a:lnTo>
                  <a:pt x="120" y="60"/>
                </a:lnTo>
                <a:lnTo>
                  <a:pt x="120" y="62"/>
                </a:lnTo>
                <a:close/>
              </a:path>
            </a:pathLst>
          </a:custGeom>
          <a:solidFill>
            <a:srgbClr val="FFFFFF"/>
          </a:solidFill>
          <a:ln w="9525">
            <a:noFill/>
            <a:round/>
            <a:headEnd/>
            <a:tailEnd/>
          </a:ln>
        </p:spPr>
        <p:txBody>
          <a:bodyPr/>
          <a:lstStyle/>
          <a:p>
            <a:endParaRPr lang="en-US"/>
          </a:p>
        </p:txBody>
      </p:sp>
      <p:sp>
        <p:nvSpPr>
          <p:cNvPr id="87116" name="Freeform 76"/>
          <p:cNvSpPr>
            <a:spLocks/>
          </p:cNvSpPr>
          <p:nvPr/>
        </p:nvSpPr>
        <p:spPr bwMode="auto">
          <a:xfrm>
            <a:off x="673100" y="1470025"/>
            <a:ext cx="190500" cy="193675"/>
          </a:xfrm>
          <a:custGeom>
            <a:avLst/>
            <a:gdLst/>
            <a:ahLst/>
            <a:cxnLst>
              <a:cxn ang="0">
                <a:pos x="120" y="62"/>
              </a:cxn>
              <a:cxn ang="0">
                <a:pos x="120" y="74"/>
              </a:cxn>
              <a:cxn ang="0">
                <a:pos x="116" y="84"/>
              </a:cxn>
              <a:cxn ang="0">
                <a:pos x="110" y="94"/>
              </a:cxn>
              <a:cxn ang="0">
                <a:pos x="102" y="104"/>
              </a:cxn>
              <a:cxn ang="0">
                <a:pos x="94" y="112"/>
              </a:cxn>
              <a:cxn ang="0">
                <a:pos x="84" y="116"/>
              </a:cxn>
              <a:cxn ang="0">
                <a:pos x="72" y="120"/>
              </a:cxn>
              <a:cxn ang="0">
                <a:pos x="60" y="122"/>
              </a:cxn>
              <a:cxn ang="0">
                <a:pos x="48" y="120"/>
              </a:cxn>
              <a:cxn ang="0">
                <a:pos x="36" y="116"/>
              </a:cxn>
              <a:cxn ang="0">
                <a:pos x="26" y="112"/>
              </a:cxn>
              <a:cxn ang="0">
                <a:pos x="16" y="104"/>
              </a:cxn>
              <a:cxn ang="0">
                <a:pos x="10" y="94"/>
              </a:cxn>
              <a:cxn ang="0">
                <a:pos x="4" y="84"/>
              </a:cxn>
              <a:cxn ang="0">
                <a:pos x="0" y="74"/>
              </a:cxn>
              <a:cxn ang="0">
                <a:pos x="0" y="62"/>
              </a:cxn>
              <a:cxn ang="0">
                <a:pos x="0" y="48"/>
              </a:cxn>
              <a:cxn ang="0">
                <a:pos x="4" y="38"/>
              </a:cxn>
              <a:cxn ang="0">
                <a:pos x="10" y="28"/>
              </a:cxn>
              <a:cxn ang="0">
                <a:pos x="16" y="18"/>
              </a:cxn>
              <a:cxn ang="0">
                <a:pos x="26" y="10"/>
              </a:cxn>
              <a:cxn ang="0">
                <a:pos x="36" y="6"/>
              </a:cxn>
              <a:cxn ang="0">
                <a:pos x="48" y="2"/>
              </a:cxn>
              <a:cxn ang="0">
                <a:pos x="60" y="0"/>
              </a:cxn>
              <a:cxn ang="0">
                <a:pos x="72" y="2"/>
              </a:cxn>
              <a:cxn ang="0">
                <a:pos x="84" y="6"/>
              </a:cxn>
              <a:cxn ang="0">
                <a:pos x="94" y="10"/>
              </a:cxn>
              <a:cxn ang="0">
                <a:pos x="102" y="18"/>
              </a:cxn>
              <a:cxn ang="0">
                <a:pos x="110" y="28"/>
              </a:cxn>
              <a:cxn ang="0">
                <a:pos x="116" y="38"/>
              </a:cxn>
              <a:cxn ang="0">
                <a:pos x="120" y="48"/>
              </a:cxn>
              <a:cxn ang="0">
                <a:pos x="120" y="60"/>
              </a:cxn>
            </a:cxnLst>
            <a:rect l="0" t="0" r="r" b="b"/>
            <a:pathLst>
              <a:path w="120" h="122">
                <a:moveTo>
                  <a:pt x="120" y="62"/>
                </a:moveTo>
                <a:lnTo>
                  <a:pt x="120" y="74"/>
                </a:lnTo>
                <a:lnTo>
                  <a:pt x="116" y="84"/>
                </a:lnTo>
                <a:lnTo>
                  <a:pt x="110" y="94"/>
                </a:lnTo>
                <a:lnTo>
                  <a:pt x="102" y="104"/>
                </a:lnTo>
                <a:lnTo>
                  <a:pt x="94" y="112"/>
                </a:lnTo>
                <a:lnTo>
                  <a:pt x="84" y="116"/>
                </a:lnTo>
                <a:lnTo>
                  <a:pt x="72" y="120"/>
                </a:lnTo>
                <a:lnTo>
                  <a:pt x="60" y="122"/>
                </a:lnTo>
                <a:lnTo>
                  <a:pt x="48" y="120"/>
                </a:lnTo>
                <a:lnTo>
                  <a:pt x="36" y="116"/>
                </a:lnTo>
                <a:lnTo>
                  <a:pt x="26" y="112"/>
                </a:lnTo>
                <a:lnTo>
                  <a:pt x="16" y="104"/>
                </a:lnTo>
                <a:lnTo>
                  <a:pt x="10" y="94"/>
                </a:lnTo>
                <a:lnTo>
                  <a:pt x="4" y="84"/>
                </a:lnTo>
                <a:lnTo>
                  <a:pt x="0" y="74"/>
                </a:lnTo>
                <a:lnTo>
                  <a:pt x="0" y="62"/>
                </a:lnTo>
                <a:lnTo>
                  <a:pt x="0" y="48"/>
                </a:lnTo>
                <a:lnTo>
                  <a:pt x="4" y="38"/>
                </a:lnTo>
                <a:lnTo>
                  <a:pt x="10" y="28"/>
                </a:lnTo>
                <a:lnTo>
                  <a:pt x="16" y="18"/>
                </a:lnTo>
                <a:lnTo>
                  <a:pt x="26" y="10"/>
                </a:lnTo>
                <a:lnTo>
                  <a:pt x="36" y="6"/>
                </a:lnTo>
                <a:lnTo>
                  <a:pt x="48" y="2"/>
                </a:lnTo>
                <a:lnTo>
                  <a:pt x="60" y="0"/>
                </a:lnTo>
                <a:lnTo>
                  <a:pt x="72" y="2"/>
                </a:lnTo>
                <a:lnTo>
                  <a:pt x="84" y="6"/>
                </a:lnTo>
                <a:lnTo>
                  <a:pt x="94" y="10"/>
                </a:lnTo>
                <a:lnTo>
                  <a:pt x="102" y="18"/>
                </a:lnTo>
                <a:lnTo>
                  <a:pt x="110" y="28"/>
                </a:lnTo>
                <a:lnTo>
                  <a:pt x="116" y="38"/>
                </a:lnTo>
                <a:lnTo>
                  <a:pt x="120" y="48"/>
                </a:lnTo>
                <a:lnTo>
                  <a:pt x="120" y="60"/>
                </a:lnTo>
              </a:path>
            </a:pathLst>
          </a:custGeom>
          <a:noFill/>
          <a:ln w="12700">
            <a:solidFill>
              <a:srgbClr val="0092C8"/>
            </a:solidFill>
            <a:prstDash val="solid"/>
            <a:round/>
            <a:headEnd/>
            <a:tailEnd/>
          </a:ln>
        </p:spPr>
        <p:txBody>
          <a:bodyPr/>
          <a:lstStyle/>
          <a:p>
            <a:endParaRPr lang="en-US"/>
          </a:p>
        </p:txBody>
      </p:sp>
      <p:sp>
        <p:nvSpPr>
          <p:cNvPr id="87117" name="Freeform 77"/>
          <p:cNvSpPr>
            <a:spLocks/>
          </p:cNvSpPr>
          <p:nvPr/>
        </p:nvSpPr>
        <p:spPr bwMode="auto">
          <a:xfrm>
            <a:off x="673100" y="2952750"/>
            <a:ext cx="190500" cy="195263"/>
          </a:xfrm>
          <a:custGeom>
            <a:avLst/>
            <a:gdLst/>
            <a:ahLst/>
            <a:cxnLst>
              <a:cxn ang="0">
                <a:pos x="120" y="61"/>
              </a:cxn>
              <a:cxn ang="0">
                <a:pos x="120" y="73"/>
              </a:cxn>
              <a:cxn ang="0">
                <a:pos x="116" y="85"/>
              </a:cxn>
              <a:cxn ang="0">
                <a:pos x="110" y="95"/>
              </a:cxn>
              <a:cxn ang="0">
                <a:pos x="104" y="105"/>
              </a:cxn>
              <a:cxn ang="0">
                <a:pos x="94" y="111"/>
              </a:cxn>
              <a:cxn ang="0">
                <a:pos x="84" y="117"/>
              </a:cxn>
              <a:cxn ang="0">
                <a:pos x="72" y="121"/>
              </a:cxn>
              <a:cxn ang="0">
                <a:pos x="60" y="123"/>
              </a:cxn>
              <a:cxn ang="0">
                <a:pos x="48" y="121"/>
              </a:cxn>
              <a:cxn ang="0">
                <a:pos x="36" y="117"/>
              </a:cxn>
              <a:cxn ang="0">
                <a:pos x="26" y="111"/>
              </a:cxn>
              <a:cxn ang="0">
                <a:pos x="18" y="105"/>
              </a:cxn>
              <a:cxn ang="0">
                <a:pos x="10" y="95"/>
              </a:cxn>
              <a:cxn ang="0">
                <a:pos x="4" y="85"/>
              </a:cxn>
              <a:cxn ang="0">
                <a:pos x="2" y="73"/>
              </a:cxn>
              <a:cxn ang="0">
                <a:pos x="0" y="61"/>
              </a:cxn>
              <a:cxn ang="0">
                <a:pos x="2" y="48"/>
              </a:cxn>
              <a:cxn ang="0">
                <a:pos x="4" y="38"/>
              </a:cxn>
              <a:cxn ang="0">
                <a:pos x="10" y="26"/>
              </a:cxn>
              <a:cxn ang="0">
                <a:pos x="18" y="18"/>
              </a:cxn>
              <a:cxn ang="0">
                <a:pos x="26" y="10"/>
              </a:cxn>
              <a:cxn ang="0">
                <a:pos x="36" y="4"/>
              </a:cxn>
              <a:cxn ang="0">
                <a:pos x="48" y="2"/>
              </a:cxn>
              <a:cxn ang="0">
                <a:pos x="60" y="0"/>
              </a:cxn>
              <a:cxn ang="0">
                <a:pos x="72" y="2"/>
              </a:cxn>
              <a:cxn ang="0">
                <a:pos x="84" y="4"/>
              </a:cxn>
              <a:cxn ang="0">
                <a:pos x="94" y="10"/>
              </a:cxn>
              <a:cxn ang="0">
                <a:pos x="104" y="18"/>
              </a:cxn>
              <a:cxn ang="0">
                <a:pos x="110" y="26"/>
              </a:cxn>
              <a:cxn ang="0">
                <a:pos x="116" y="38"/>
              </a:cxn>
              <a:cxn ang="0">
                <a:pos x="120" y="48"/>
              </a:cxn>
              <a:cxn ang="0">
                <a:pos x="120" y="59"/>
              </a:cxn>
              <a:cxn ang="0">
                <a:pos x="120" y="61"/>
              </a:cxn>
            </a:cxnLst>
            <a:rect l="0" t="0" r="r" b="b"/>
            <a:pathLst>
              <a:path w="120" h="123">
                <a:moveTo>
                  <a:pt x="120" y="61"/>
                </a:moveTo>
                <a:lnTo>
                  <a:pt x="120" y="73"/>
                </a:lnTo>
                <a:lnTo>
                  <a:pt x="116" y="85"/>
                </a:lnTo>
                <a:lnTo>
                  <a:pt x="110" y="95"/>
                </a:lnTo>
                <a:lnTo>
                  <a:pt x="104" y="105"/>
                </a:lnTo>
                <a:lnTo>
                  <a:pt x="94" y="111"/>
                </a:lnTo>
                <a:lnTo>
                  <a:pt x="84" y="117"/>
                </a:lnTo>
                <a:lnTo>
                  <a:pt x="72" y="121"/>
                </a:lnTo>
                <a:lnTo>
                  <a:pt x="60" y="123"/>
                </a:lnTo>
                <a:lnTo>
                  <a:pt x="48" y="121"/>
                </a:lnTo>
                <a:lnTo>
                  <a:pt x="36" y="117"/>
                </a:lnTo>
                <a:lnTo>
                  <a:pt x="26" y="111"/>
                </a:lnTo>
                <a:lnTo>
                  <a:pt x="18" y="105"/>
                </a:lnTo>
                <a:lnTo>
                  <a:pt x="10" y="95"/>
                </a:lnTo>
                <a:lnTo>
                  <a:pt x="4" y="85"/>
                </a:lnTo>
                <a:lnTo>
                  <a:pt x="2" y="73"/>
                </a:lnTo>
                <a:lnTo>
                  <a:pt x="0" y="61"/>
                </a:lnTo>
                <a:lnTo>
                  <a:pt x="2" y="48"/>
                </a:lnTo>
                <a:lnTo>
                  <a:pt x="4" y="38"/>
                </a:lnTo>
                <a:lnTo>
                  <a:pt x="10" y="26"/>
                </a:lnTo>
                <a:lnTo>
                  <a:pt x="18" y="18"/>
                </a:lnTo>
                <a:lnTo>
                  <a:pt x="26" y="10"/>
                </a:lnTo>
                <a:lnTo>
                  <a:pt x="36" y="4"/>
                </a:lnTo>
                <a:lnTo>
                  <a:pt x="48" y="2"/>
                </a:lnTo>
                <a:lnTo>
                  <a:pt x="60" y="0"/>
                </a:lnTo>
                <a:lnTo>
                  <a:pt x="72" y="2"/>
                </a:lnTo>
                <a:lnTo>
                  <a:pt x="84" y="4"/>
                </a:lnTo>
                <a:lnTo>
                  <a:pt x="94" y="10"/>
                </a:lnTo>
                <a:lnTo>
                  <a:pt x="104" y="18"/>
                </a:lnTo>
                <a:lnTo>
                  <a:pt x="110" y="26"/>
                </a:lnTo>
                <a:lnTo>
                  <a:pt x="116" y="38"/>
                </a:lnTo>
                <a:lnTo>
                  <a:pt x="120" y="48"/>
                </a:lnTo>
                <a:lnTo>
                  <a:pt x="120" y="59"/>
                </a:lnTo>
                <a:lnTo>
                  <a:pt x="120" y="61"/>
                </a:lnTo>
                <a:close/>
              </a:path>
            </a:pathLst>
          </a:custGeom>
          <a:solidFill>
            <a:srgbClr val="FFFFFF"/>
          </a:solidFill>
          <a:ln w="9525">
            <a:noFill/>
            <a:round/>
            <a:headEnd/>
            <a:tailEnd/>
          </a:ln>
        </p:spPr>
        <p:txBody>
          <a:bodyPr/>
          <a:lstStyle/>
          <a:p>
            <a:endParaRPr lang="en-US"/>
          </a:p>
        </p:txBody>
      </p:sp>
      <p:sp>
        <p:nvSpPr>
          <p:cNvPr id="87118" name="Freeform 78"/>
          <p:cNvSpPr>
            <a:spLocks/>
          </p:cNvSpPr>
          <p:nvPr/>
        </p:nvSpPr>
        <p:spPr bwMode="auto">
          <a:xfrm>
            <a:off x="673100" y="2952750"/>
            <a:ext cx="190500" cy="195263"/>
          </a:xfrm>
          <a:custGeom>
            <a:avLst/>
            <a:gdLst/>
            <a:ahLst/>
            <a:cxnLst>
              <a:cxn ang="0">
                <a:pos x="120" y="61"/>
              </a:cxn>
              <a:cxn ang="0">
                <a:pos x="120" y="73"/>
              </a:cxn>
              <a:cxn ang="0">
                <a:pos x="116" y="85"/>
              </a:cxn>
              <a:cxn ang="0">
                <a:pos x="110" y="95"/>
              </a:cxn>
              <a:cxn ang="0">
                <a:pos x="104" y="105"/>
              </a:cxn>
              <a:cxn ang="0">
                <a:pos x="94" y="111"/>
              </a:cxn>
              <a:cxn ang="0">
                <a:pos x="84" y="117"/>
              </a:cxn>
              <a:cxn ang="0">
                <a:pos x="72" y="121"/>
              </a:cxn>
              <a:cxn ang="0">
                <a:pos x="60" y="123"/>
              </a:cxn>
              <a:cxn ang="0">
                <a:pos x="48" y="121"/>
              </a:cxn>
              <a:cxn ang="0">
                <a:pos x="36" y="117"/>
              </a:cxn>
              <a:cxn ang="0">
                <a:pos x="26" y="111"/>
              </a:cxn>
              <a:cxn ang="0">
                <a:pos x="18" y="105"/>
              </a:cxn>
              <a:cxn ang="0">
                <a:pos x="10" y="95"/>
              </a:cxn>
              <a:cxn ang="0">
                <a:pos x="4" y="85"/>
              </a:cxn>
              <a:cxn ang="0">
                <a:pos x="2" y="73"/>
              </a:cxn>
              <a:cxn ang="0">
                <a:pos x="0" y="61"/>
              </a:cxn>
              <a:cxn ang="0">
                <a:pos x="2" y="48"/>
              </a:cxn>
              <a:cxn ang="0">
                <a:pos x="4" y="38"/>
              </a:cxn>
              <a:cxn ang="0">
                <a:pos x="10" y="26"/>
              </a:cxn>
              <a:cxn ang="0">
                <a:pos x="18" y="18"/>
              </a:cxn>
              <a:cxn ang="0">
                <a:pos x="26" y="10"/>
              </a:cxn>
              <a:cxn ang="0">
                <a:pos x="36" y="4"/>
              </a:cxn>
              <a:cxn ang="0">
                <a:pos x="48" y="2"/>
              </a:cxn>
              <a:cxn ang="0">
                <a:pos x="60" y="0"/>
              </a:cxn>
              <a:cxn ang="0">
                <a:pos x="72" y="2"/>
              </a:cxn>
              <a:cxn ang="0">
                <a:pos x="84" y="4"/>
              </a:cxn>
              <a:cxn ang="0">
                <a:pos x="94" y="10"/>
              </a:cxn>
              <a:cxn ang="0">
                <a:pos x="104" y="18"/>
              </a:cxn>
              <a:cxn ang="0">
                <a:pos x="110" y="26"/>
              </a:cxn>
              <a:cxn ang="0">
                <a:pos x="116" y="38"/>
              </a:cxn>
              <a:cxn ang="0">
                <a:pos x="120" y="48"/>
              </a:cxn>
              <a:cxn ang="0">
                <a:pos x="120" y="59"/>
              </a:cxn>
            </a:cxnLst>
            <a:rect l="0" t="0" r="r" b="b"/>
            <a:pathLst>
              <a:path w="120" h="123">
                <a:moveTo>
                  <a:pt x="120" y="61"/>
                </a:moveTo>
                <a:lnTo>
                  <a:pt x="120" y="73"/>
                </a:lnTo>
                <a:lnTo>
                  <a:pt x="116" y="85"/>
                </a:lnTo>
                <a:lnTo>
                  <a:pt x="110" y="95"/>
                </a:lnTo>
                <a:lnTo>
                  <a:pt x="104" y="105"/>
                </a:lnTo>
                <a:lnTo>
                  <a:pt x="94" y="111"/>
                </a:lnTo>
                <a:lnTo>
                  <a:pt x="84" y="117"/>
                </a:lnTo>
                <a:lnTo>
                  <a:pt x="72" y="121"/>
                </a:lnTo>
                <a:lnTo>
                  <a:pt x="60" y="123"/>
                </a:lnTo>
                <a:lnTo>
                  <a:pt x="48" y="121"/>
                </a:lnTo>
                <a:lnTo>
                  <a:pt x="36" y="117"/>
                </a:lnTo>
                <a:lnTo>
                  <a:pt x="26" y="111"/>
                </a:lnTo>
                <a:lnTo>
                  <a:pt x="18" y="105"/>
                </a:lnTo>
                <a:lnTo>
                  <a:pt x="10" y="95"/>
                </a:lnTo>
                <a:lnTo>
                  <a:pt x="4" y="85"/>
                </a:lnTo>
                <a:lnTo>
                  <a:pt x="2" y="73"/>
                </a:lnTo>
                <a:lnTo>
                  <a:pt x="0" y="61"/>
                </a:lnTo>
                <a:lnTo>
                  <a:pt x="2" y="48"/>
                </a:lnTo>
                <a:lnTo>
                  <a:pt x="4" y="38"/>
                </a:lnTo>
                <a:lnTo>
                  <a:pt x="10" y="26"/>
                </a:lnTo>
                <a:lnTo>
                  <a:pt x="18" y="18"/>
                </a:lnTo>
                <a:lnTo>
                  <a:pt x="26" y="10"/>
                </a:lnTo>
                <a:lnTo>
                  <a:pt x="36" y="4"/>
                </a:lnTo>
                <a:lnTo>
                  <a:pt x="48" y="2"/>
                </a:lnTo>
                <a:lnTo>
                  <a:pt x="60" y="0"/>
                </a:lnTo>
                <a:lnTo>
                  <a:pt x="72" y="2"/>
                </a:lnTo>
                <a:lnTo>
                  <a:pt x="84" y="4"/>
                </a:lnTo>
                <a:lnTo>
                  <a:pt x="94" y="10"/>
                </a:lnTo>
                <a:lnTo>
                  <a:pt x="104" y="18"/>
                </a:lnTo>
                <a:lnTo>
                  <a:pt x="110" y="26"/>
                </a:lnTo>
                <a:lnTo>
                  <a:pt x="116" y="38"/>
                </a:lnTo>
                <a:lnTo>
                  <a:pt x="120" y="48"/>
                </a:lnTo>
                <a:lnTo>
                  <a:pt x="120" y="59"/>
                </a:lnTo>
              </a:path>
            </a:pathLst>
          </a:custGeom>
          <a:noFill/>
          <a:ln w="12700">
            <a:solidFill>
              <a:srgbClr val="0092C8"/>
            </a:solidFill>
            <a:prstDash val="solid"/>
            <a:round/>
            <a:headEnd/>
            <a:tailEnd/>
          </a:ln>
        </p:spPr>
        <p:txBody>
          <a:bodyPr/>
          <a:lstStyle/>
          <a:p>
            <a:endParaRPr lang="en-US"/>
          </a:p>
        </p:txBody>
      </p:sp>
      <p:sp>
        <p:nvSpPr>
          <p:cNvPr id="87119" name="Rectangle 79"/>
          <p:cNvSpPr>
            <a:spLocks noChangeArrowheads="1"/>
          </p:cNvSpPr>
          <p:nvPr/>
        </p:nvSpPr>
        <p:spPr bwMode="auto">
          <a:xfrm>
            <a:off x="7142163" y="1563688"/>
            <a:ext cx="84137" cy="179387"/>
          </a:xfrm>
          <a:prstGeom prst="rect">
            <a:avLst/>
          </a:prstGeom>
          <a:noFill/>
          <a:ln w="9525">
            <a:noFill/>
            <a:miter lim="800000"/>
            <a:headEnd/>
            <a:tailEnd/>
          </a:ln>
        </p:spPr>
        <p:txBody>
          <a:bodyPr wrap="none" lIns="0" tIns="0" rIns="0" bIns="0">
            <a:spAutoFit/>
          </a:bodyPr>
          <a:lstStyle/>
          <a:p>
            <a:r>
              <a:rPr lang="en-US" sz="1000">
                <a:solidFill>
                  <a:srgbClr val="0092C8"/>
                </a:solidFill>
                <a:latin typeface="Arial Black" charset="0"/>
              </a:rPr>
              <a:t>2</a:t>
            </a:r>
            <a:endParaRPr lang="en-US" sz="1800">
              <a:latin typeface="Arial" charset="0"/>
            </a:endParaRPr>
          </a:p>
        </p:txBody>
      </p:sp>
      <p:sp>
        <p:nvSpPr>
          <p:cNvPr id="87120" name="Rectangle 80"/>
          <p:cNvSpPr>
            <a:spLocks noChangeArrowheads="1"/>
          </p:cNvSpPr>
          <p:nvPr/>
        </p:nvSpPr>
        <p:spPr bwMode="auto">
          <a:xfrm>
            <a:off x="722313" y="1449388"/>
            <a:ext cx="101600" cy="215900"/>
          </a:xfrm>
          <a:prstGeom prst="rect">
            <a:avLst/>
          </a:prstGeom>
          <a:noFill/>
          <a:ln w="9525">
            <a:noFill/>
            <a:miter lim="800000"/>
            <a:headEnd/>
            <a:tailEnd/>
          </a:ln>
        </p:spPr>
        <p:txBody>
          <a:bodyPr wrap="none" lIns="0" tIns="0" rIns="0" bIns="0">
            <a:spAutoFit/>
          </a:bodyPr>
          <a:lstStyle/>
          <a:p>
            <a:r>
              <a:rPr lang="en-US" sz="1200">
                <a:solidFill>
                  <a:srgbClr val="0092C8"/>
                </a:solidFill>
                <a:latin typeface="Arial Black" charset="0"/>
              </a:rPr>
              <a:t>3</a:t>
            </a:r>
            <a:endParaRPr lang="en-US" sz="1800">
              <a:latin typeface="Arial" charset="0"/>
            </a:endParaRPr>
          </a:p>
        </p:txBody>
      </p:sp>
      <p:sp>
        <p:nvSpPr>
          <p:cNvPr id="87121" name="Rectangle 81"/>
          <p:cNvSpPr>
            <a:spLocks noChangeArrowheads="1"/>
          </p:cNvSpPr>
          <p:nvPr/>
        </p:nvSpPr>
        <p:spPr bwMode="auto">
          <a:xfrm>
            <a:off x="722313" y="2932113"/>
            <a:ext cx="101600" cy="215900"/>
          </a:xfrm>
          <a:prstGeom prst="rect">
            <a:avLst/>
          </a:prstGeom>
          <a:noFill/>
          <a:ln w="9525">
            <a:noFill/>
            <a:miter lim="800000"/>
            <a:headEnd/>
            <a:tailEnd/>
          </a:ln>
        </p:spPr>
        <p:txBody>
          <a:bodyPr wrap="none" lIns="0" tIns="0" rIns="0" bIns="0">
            <a:spAutoFit/>
          </a:bodyPr>
          <a:lstStyle/>
          <a:p>
            <a:r>
              <a:rPr lang="en-US" sz="1200">
                <a:solidFill>
                  <a:srgbClr val="0092C8"/>
                </a:solidFill>
                <a:latin typeface="Arial Black" charset="0"/>
              </a:rPr>
              <a:t>4</a:t>
            </a:r>
            <a:endParaRPr lang="en-US" sz="1800">
              <a:latin typeface="Arial" charset="0"/>
            </a:endParaRPr>
          </a:p>
        </p:txBody>
      </p:sp>
      <p:sp>
        <p:nvSpPr>
          <p:cNvPr id="87122" name="Rectangle 82"/>
          <p:cNvSpPr>
            <a:spLocks noChangeArrowheads="1"/>
          </p:cNvSpPr>
          <p:nvPr/>
        </p:nvSpPr>
        <p:spPr bwMode="auto">
          <a:xfrm>
            <a:off x="6754813" y="1214438"/>
            <a:ext cx="225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Leu</a:t>
            </a:r>
            <a:endParaRPr lang="en-US" sz="1800" b="1">
              <a:latin typeface="Arial" charset="0"/>
            </a:endParaRPr>
          </a:p>
        </p:txBody>
      </p:sp>
      <p:sp>
        <p:nvSpPr>
          <p:cNvPr id="87123" name="Rectangle 83"/>
          <p:cNvSpPr>
            <a:spLocks noChangeArrowheads="1"/>
          </p:cNvSpPr>
          <p:nvPr/>
        </p:nvSpPr>
        <p:spPr bwMode="auto">
          <a:xfrm>
            <a:off x="5208588" y="2074863"/>
            <a:ext cx="930275"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tRNA “head”</a:t>
            </a:r>
          </a:p>
          <a:p>
            <a:r>
              <a:rPr lang="en-US" sz="1200" b="1">
                <a:solidFill>
                  <a:srgbClr val="231F20"/>
                </a:solidFill>
                <a:latin typeface="Arial" charset="0"/>
              </a:rPr>
              <a:t>bearing</a:t>
            </a:r>
            <a:endParaRPr lang="en-US" sz="1800" b="1">
              <a:latin typeface="Arial" charset="0"/>
            </a:endParaRPr>
          </a:p>
          <a:p>
            <a:r>
              <a:rPr lang="en-US" sz="1200" b="1">
                <a:solidFill>
                  <a:srgbClr val="231F20"/>
                </a:solidFill>
                <a:latin typeface="Arial" charset="0"/>
              </a:rPr>
              <a:t>anticodon</a:t>
            </a:r>
            <a:endParaRPr lang="en-US" sz="1800" b="1">
              <a:latin typeface="Arial" charset="0"/>
            </a:endParaRPr>
          </a:p>
        </p:txBody>
      </p:sp>
      <p:sp>
        <p:nvSpPr>
          <p:cNvPr id="87124" name="Rectangle 84"/>
          <p:cNvSpPr>
            <a:spLocks noChangeArrowheads="1"/>
          </p:cNvSpPr>
          <p:nvPr/>
        </p:nvSpPr>
        <p:spPr bwMode="auto">
          <a:xfrm>
            <a:off x="4894263" y="36814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P</a:t>
            </a:r>
          </a:p>
          <a:p>
            <a:pPr algn="ctr"/>
            <a:r>
              <a:rPr lang="en-US" sz="1000" b="1">
                <a:solidFill>
                  <a:srgbClr val="FFFFFF"/>
                </a:solidFill>
                <a:latin typeface="Arial" charset="0"/>
              </a:rPr>
              <a:t>site</a:t>
            </a:r>
            <a:endParaRPr lang="en-US" sz="1800" b="1">
              <a:latin typeface="Arial" charset="0"/>
            </a:endParaRPr>
          </a:p>
        </p:txBody>
      </p:sp>
      <p:sp>
        <p:nvSpPr>
          <p:cNvPr id="87125" name="Rectangle 85"/>
          <p:cNvSpPr>
            <a:spLocks noChangeArrowheads="1"/>
          </p:cNvSpPr>
          <p:nvPr/>
        </p:nvSpPr>
        <p:spPr bwMode="auto">
          <a:xfrm>
            <a:off x="5411788" y="382111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A</a:t>
            </a:r>
          </a:p>
          <a:p>
            <a:pPr algn="ctr"/>
            <a:r>
              <a:rPr lang="en-US" sz="1000" b="1">
                <a:solidFill>
                  <a:srgbClr val="FFFFFF"/>
                </a:solidFill>
                <a:latin typeface="Arial" charset="0"/>
              </a:rPr>
              <a:t>site</a:t>
            </a:r>
            <a:endParaRPr lang="en-US" sz="1800" b="1">
              <a:latin typeface="Arial" charset="0"/>
            </a:endParaRPr>
          </a:p>
        </p:txBody>
      </p:sp>
      <p:sp>
        <p:nvSpPr>
          <p:cNvPr id="87126" name="Rectangle 86"/>
          <p:cNvSpPr>
            <a:spLocks noChangeArrowheads="1"/>
          </p:cNvSpPr>
          <p:nvPr/>
        </p:nvSpPr>
        <p:spPr bwMode="auto">
          <a:xfrm>
            <a:off x="4379913" y="3814763"/>
            <a:ext cx="217487" cy="304800"/>
          </a:xfrm>
          <a:prstGeom prst="rect">
            <a:avLst/>
          </a:prstGeom>
          <a:noFill/>
          <a:ln w="9525">
            <a:noFill/>
            <a:miter lim="800000"/>
            <a:headEnd/>
            <a:tailEnd/>
          </a:ln>
        </p:spPr>
        <p:txBody>
          <a:bodyPr wrap="none" lIns="0" tIns="0" rIns="0" bIns="0">
            <a:spAutoFit/>
          </a:bodyPr>
          <a:lstStyle/>
          <a:p>
            <a:pPr algn="ctr"/>
            <a:r>
              <a:rPr lang="en-US" sz="1000" b="1">
                <a:solidFill>
                  <a:srgbClr val="FFFFFF"/>
                </a:solidFill>
                <a:latin typeface="Arial" charset="0"/>
              </a:rPr>
              <a:t>E</a:t>
            </a:r>
          </a:p>
          <a:p>
            <a:pPr algn="ctr"/>
            <a:r>
              <a:rPr lang="en-US" sz="1000" b="1">
                <a:solidFill>
                  <a:srgbClr val="FFFFFF"/>
                </a:solidFill>
                <a:latin typeface="Arial" charset="0"/>
              </a:rPr>
              <a:t>site</a:t>
            </a:r>
            <a:endParaRPr lang="en-US" sz="1800" b="1">
              <a:latin typeface="Arial" charset="0"/>
            </a:endParaRPr>
          </a:p>
        </p:txBody>
      </p:sp>
      <p:sp>
        <p:nvSpPr>
          <p:cNvPr id="87127" name="Rectangle 87"/>
          <p:cNvSpPr>
            <a:spLocks noChangeArrowheads="1"/>
          </p:cNvSpPr>
          <p:nvPr/>
        </p:nvSpPr>
        <p:spPr bwMode="auto">
          <a:xfrm>
            <a:off x="4897438" y="2363788"/>
            <a:ext cx="139700"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Ile</a:t>
            </a:r>
            <a:endParaRPr lang="en-US" sz="1800" b="1">
              <a:latin typeface="Arial" charset="0"/>
            </a:endParaRPr>
          </a:p>
        </p:txBody>
      </p:sp>
      <p:sp>
        <p:nvSpPr>
          <p:cNvPr id="87128" name="Rectangle 88"/>
          <p:cNvSpPr>
            <a:spLocks noChangeArrowheads="1"/>
          </p:cNvSpPr>
          <p:nvPr/>
        </p:nvSpPr>
        <p:spPr bwMode="auto">
          <a:xfrm>
            <a:off x="4932363" y="2684463"/>
            <a:ext cx="211137"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Pro</a:t>
            </a:r>
            <a:endParaRPr lang="en-US" sz="1800" b="1">
              <a:latin typeface="Arial" charset="0"/>
            </a:endParaRPr>
          </a:p>
        </p:txBody>
      </p:sp>
      <p:sp>
        <p:nvSpPr>
          <p:cNvPr id="87129" name="Rectangle 89"/>
          <p:cNvSpPr>
            <a:spLocks noChangeArrowheads="1"/>
          </p:cNvSpPr>
          <p:nvPr/>
        </p:nvSpPr>
        <p:spPr bwMode="auto">
          <a:xfrm>
            <a:off x="42402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7130" name="Rectangle 90"/>
          <p:cNvSpPr>
            <a:spLocks noChangeArrowheads="1"/>
          </p:cNvSpPr>
          <p:nvPr/>
        </p:nvSpPr>
        <p:spPr bwMode="auto">
          <a:xfrm>
            <a:off x="4608513" y="43672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7131" name="Rectangle 91"/>
          <p:cNvSpPr>
            <a:spLocks noChangeArrowheads="1"/>
          </p:cNvSpPr>
          <p:nvPr/>
        </p:nvSpPr>
        <p:spPr bwMode="auto">
          <a:xfrm>
            <a:off x="4427538" y="43545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7132" name="Rectangle 92"/>
          <p:cNvSpPr>
            <a:spLocks noChangeArrowheads="1"/>
          </p:cNvSpPr>
          <p:nvPr/>
        </p:nvSpPr>
        <p:spPr bwMode="auto">
          <a:xfrm>
            <a:off x="5554663" y="4364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7133" name="Rectangle 93"/>
          <p:cNvSpPr>
            <a:spLocks noChangeArrowheads="1"/>
          </p:cNvSpPr>
          <p:nvPr/>
        </p:nvSpPr>
        <p:spPr bwMode="auto">
          <a:xfrm>
            <a:off x="5738813" y="43449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7134" name="Rectangle 94"/>
          <p:cNvSpPr>
            <a:spLocks noChangeArrowheads="1"/>
          </p:cNvSpPr>
          <p:nvPr/>
        </p:nvSpPr>
        <p:spPr bwMode="auto">
          <a:xfrm>
            <a:off x="4789488" y="43799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7135" name="Rectangle 95"/>
          <p:cNvSpPr>
            <a:spLocks noChangeArrowheads="1"/>
          </p:cNvSpPr>
          <p:nvPr/>
        </p:nvSpPr>
        <p:spPr bwMode="auto">
          <a:xfrm>
            <a:off x="496728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7136" name="Rectangle 96"/>
          <p:cNvSpPr>
            <a:spLocks noChangeArrowheads="1"/>
          </p:cNvSpPr>
          <p:nvPr/>
        </p:nvSpPr>
        <p:spPr bwMode="auto">
          <a:xfrm>
            <a:off x="5367338" y="43830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7137" name="Rectangle 97"/>
          <p:cNvSpPr>
            <a:spLocks noChangeArrowheads="1"/>
          </p:cNvSpPr>
          <p:nvPr/>
        </p:nvSpPr>
        <p:spPr bwMode="auto">
          <a:xfrm>
            <a:off x="5135563" y="406876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a:t>
            </a:r>
            <a:endParaRPr lang="en-US" sz="1800" b="1">
              <a:latin typeface="Arial" charset="0"/>
            </a:endParaRPr>
          </a:p>
        </p:txBody>
      </p:sp>
      <p:sp>
        <p:nvSpPr>
          <p:cNvPr id="87138" name="Rectangle 98"/>
          <p:cNvSpPr>
            <a:spLocks noChangeArrowheads="1"/>
          </p:cNvSpPr>
          <p:nvPr/>
        </p:nvSpPr>
        <p:spPr bwMode="auto">
          <a:xfrm>
            <a:off x="4789488" y="40655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7139" name="Rectangle 99"/>
          <p:cNvSpPr>
            <a:spLocks noChangeArrowheads="1"/>
          </p:cNvSpPr>
          <p:nvPr/>
        </p:nvSpPr>
        <p:spPr bwMode="auto">
          <a:xfrm>
            <a:off x="4967288" y="4075113"/>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7140" name="Rectangle 100"/>
          <p:cNvSpPr>
            <a:spLocks noChangeArrowheads="1"/>
          </p:cNvSpPr>
          <p:nvPr/>
        </p:nvSpPr>
        <p:spPr bwMode="auto">
          <a:xfrm>
            <a:off x="5145088" y="438308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7141" name="Rectangle 101"/>
          <p:cNvSpPr>
            <a:spLocks noChangeArrowheads="1"/>
          </p:cNvSpPr>
          <p:nvPr/>
        </p:nvSpPr>
        <p:spPr bwMode="auto">
          <a:xfrm>
            <a:off x="6145213" y="3738563"/>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Large</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7142" name="Rectangle 102"/>
          <p:cNvSpPr>
            <a:spLocks noChangeArrowheads="1"/>
          </p:cNvSpPr>
          <p:nvPr/>
        </p:nvSpPr>
        <p:spPr bwMode="auto">
          <a:xfrm>
            <a:off x="6043613" y="4611688"/>
            <a:ext cx="728662"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Small</a:t>
            </a:r>
          </a:p>
          <a:p>
            <a:r>
              <a:rPr lang="en-US" sz="1200" b="1">
                <a:solidFill>
                  <a:srgbClr val="231F20"/>
                </a:solidFill>
                <a:latin typeface="Arial" charset="0"/>
              </a:rPr>
              <a:t>ribosomal</a:t>
            </a:r>
            <a:endParaRPr lang="en-US" sz="1800" b="1">
              <a:latin typeface="Arial" charset="0"/>
            </a:endParaRPr>
          </a:p>
          <a:p>
            <a:r>
              <a:rPr lang="en-US" sz="1200" b="1">
                <a:solidFill>
                  <a:srgbClr val="231F20"/>
                </a:solidFill>
                <a:latin typeface="Arial" charset="0"/>
              </a:rPr>
              <a:t>subunit</a:t>
            </a:r>
            <a:endParaRPr lang="en-US" sz="1800" b="1">
              <a:latin typeface="Arial" charset="0"/>
            </a:endParaRPr>
          </a:p>
        </p:txBody>
      </p:sp>
      <p:sp>
        <p:nvSpPr>
          <p:cNvPr id="87143" name="Rectangle 103"/>
          <p:cNvSpPr>
            <a:spLocks noChangeArrowheads="1"/>
          </p:cNvSpPr>
          <p:nvPr/>
        </p:nvSpPr>
        <p:spPr bwMode="auto">
          <a:xfrm>
            <a:off x="4491038" y="5341938"/>
            <a:ext cx="13366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Direction of</a:t>
            </a:r>
          </a:p>
          <a:p>
            <a:r>
              <a:rPr lang="en-US" sz="1200" b="1">
                <a:solidFill>
                  <a:srgbClr val="231F20"/>
                </a:solidFill>
                <a:latin typeface="Arial" charset="0"/>
              </a:rPr>
              <a:t>ribosome advance</a:t>
            </a:r>
            <a:endParaRPr lang="en-US" sz="1800" b="1">
              <a:latin typeface="Arial" charset="0"/>
            </a:endParaRPr>
          </a:p>
        </p:txBody>
      </p:sp>
      <p:sp>
        <p:nvSpPr>
          <p:cNvPr id="87144" name="Rectangle 104"/>
          <p:cNvSpPr>
            <a:spLocks noChangeArrowheads="1"/>
          </p:cNvSpPr>
          <p:nvPr/>
        </p:nvSpPr>
        <p:spPr bwMode="auto">
          <a:xfrm>
            <a:off x="3433763" y="5475288"/>
            <a:ext cx="1081087"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Portion of</a:t>
            </a:r>
          </a:p>
          <a:p>
            <a:r>
              <a:rPr lang="en-US" sz="1200" b="1">
                <a:solidFill>
                  <a:srgbClr val="231F20"/>
                </a:solidFill>
                <a:latin typeface="Arial" charset="0"/>
              </a:rPr>
              <a:t>mRNA already </a:t>
            </a:r>
            <a:endParaRPr lang="en-US" sz="1800" b="1">
              <a:latin typeface="Arial" charset="0"/>
            </a:endParaRPr>
          </a:p>
          <a:p>
            <a:r>
              <a:rPr lang="en-US" sz="1200" b="1">
                <a:solidFill>
                  <a:srgbClr val="231F20"/>
                </a:solidFill>
                <a:latin typeface="Arial" charset="0"/>
              </a:rPr>
              <a:t>translated</a:t>
            </a:r>
          </a:p>
        </p:txBody>
      </p:sp>
      <p:sp>
        <p:nvSpPr>
          <p:cNvPr id="87145" name="Rectangle 105"/>
          <p:cNvSpPr>
            <a:spLocks noChangeArrowheads="1"/>
          </p:cNvSpPr>
          <p:nvPr/>
        </p:nvSpPr>
        <p:spPr bwMode="auto">
          <a:xfrm>
            <a:off x="42624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15</a:t>
            </a:r>
            <a:endParaRPr lang="en-US" sz="1800" b="1">
              <a:latin typeface="Arial" charset="0"/>
            </a:endParaRPr>
          </a:p>
        </p:txBody>
      </p:sp>
      <p:sp>
        <p:nvSpPr>
          <p:cNvPr id="87146" name="Rectangle 106"/>
          <p:cNvSpPr>
            <a:spLocks noChangeArrowheads="1"/>
          </p:cNvSpPr>
          <p:nvPr/>
        </p:nvSpPr>
        <p:spPr bwMode="auto">
          <a:xfrm>
            <a:off x="4786313"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16</a:t>
            </a:r>
            <a:endParaRPr lang="en-US" sz="1800" b="1">
              <a:latin typeface="Arial" charset="0"/>
            </a:endParaRPr>
          </a:p>
        </p:txBody>
      </p:sp>
      <p:sp>
        <p:nvSpPr>
          <p:cNvPr id="87147" name="Rectangle 107"/>
          <p:cNvSpPr>
            <a:spLocks noChangeArrowheads="1"/>
          </p:cNvSpPr>
          <p:nvPr/>
        </p:nvSpPr>
        <p:spPr bwMode="auto">
          <a:xfrm>
            <a:off x="5354638" y="4840288"/>
            <a:ext cx="403225" cy="304800"/>
          </a:xfrm>
          <a:prstGeom prst="rect">
            <a:avLst/>
          </a:prstGeom>
          <a:noFill/>
          <a:ln w="9525">
            <a:noFill/>
            <a:miter lim="800000"/>
            <a:headEnd/>
            <a:tailEnd/>
          </a:ln>
        </p:spPr>
        <p:txBody>
          <a:bodyPr wrap="none" lIns="0" tIns="0" rIns="0" bIns="0">
            <a:spAutoFit/>
          </a:bodyPr>
          <a:lstStyle/>
          <a:p>
            <a:pPr algn="ctr"/>
            <a:r>
              <a:rPr lang="en-US" sz="1000" b="1">
                <a:solidFill>
                  <a:srgbClr val="231F20"/>
                </a:solidFill>
                <a:latin typeface="Arial" charset="0"/>
              </a:rPr>
              <a:t>Codon</a:t>
            </a:r>
          </a:p>
          <a:p>
            <a:pPr algn="ctr"/>
            <a:r>
              <a:rPr lang="en-US" sz="1000" b="1">
                <a:solidFill>
                  <a:srgbClr val="231F20"/>
                </a:solidFill>
                <a:latin typeface="Arial" charset="0"/>
              </a:rPr>
              <a:t>17</a:t>
            </a:r>
            <a:endParaRPr lang="en-US" sz="1800" b="1">
              <a:latin typeface="Arial" charset="0"/>
            </a:endParaRPr>
          </a:p>
        </p:txBody>
      </p:sp>
      <p:sp>
        <p:nvSpPr>
          <p:cNvPr id="87148" name="Rectangle 108"/>
          <p:cNvSpPr>
            <a:spLocks noChangeArrowheads="1"/>
          </p:cNvSpPr>
          <p:nvPr/>
        </p:nvSpPr>
        <p:spPr bwMode="auto">
          <a:xfrm>
            <a:off x="7085013" y="1579563"/>
            <a:ext cx="1612900" cy="1219200"/>
          </a:xfrm>
          <a:prstGeom prst="rect">
            <a:avLst/>
          </a:prstGeom>
          <a:noFill/>
          <a:ln w="9525">
            <a:noFill/>
            <a:miter lim="800000"/>
            <a:headEnd/>
            <a:tailEnd/>
          </a:ln>
        </p:spPr>
        <p:txBody>
          <a:bodyPr wrap="none" lIns="0" tIns="0" rIns="0" bIns="0">
            <a:spAutoFit/>
          </a:bodyPr>
          <a:lstStyle/>
          <a:p>
            <a:r>
              <a:rPr lang="en-US" sz="1000" b="1">
                <a:solidFill>
                  <a:srgbClr val="0092C8"/>
                </a:solidFill>
                <a:latin typeface="Arial" charset="0"/>
              </a:rPr>
              <a:t>       Translation begins as </a:t>
            </a:r>
          </a:p>
          <a:p>
            <a:r>
              <a:rPr lang="en-US" sz="1000" b="1">
                <a:solidFill>
                  <a:srgbClr val="0092C8"/>
                </a:solidFill>
                <a:latin typeface="Arial" charset="0"/>
              </a:rPr>
              <a:t>incoming aminoacyl-tRNA </a:t>
            </a:r>
            <a:endParaRPr lang="en-US" sz="1800" b="1">
              <a:latin typeface="Arial" charset="0"/>
            </a:endParaRPr>
          </a:p>
          <a:p>
            <a:r>
              <a:rPr lang="en-US" sz="1000" b="1">
                <a:solidFill>
                  <a:srgbClr val="0092C8"/>
                </a:solidFill>
                <a:latin typeface="Arial" charset="0"/>
              </a:rPr>
              <a:t>recognizes the </a:t>
            </a:r>
            <a:endParaRPr lang="en-US" sz="1800" b="1">
              <a:latin typeface="Arial" charset="0"/>
            </a:endParaRPr>
          </a:p>
          <a:p>
            <a:r>
              <a:rPr lang="en-US" sz="1000" b="1">
                <a:solidFill>
                  <a:srgbClr val="0092C8"/>
                </a:solidFill>
                <a:latin typeface="Arial" charset="0"/>
              </a:rPr>
              <a:t>complementary codon </a:t>
            </a:r>
            <a:endParaRPr lang="en-US" sz="1800" b="1">
              <a:latin typeface="Arial" charset="0"/>
            </a:endParaRPr>
          </a:p>
          <a:p>
            <a:r>
              <a:rPr lang="en-US" sz="1000" b="1">
                <a:solidFill>
                  <a:srgbClr val="0092C8"/>
                </a:solidFill>
                <a:latin typeface="Arial" charset="0"/>
              </a:rPr>
              <a:t>calling for it at the A site </a:t>
            </a:r>
            <a:endParaRPr lang="en-US" sz="1800" b="1">
              <a:latin typeface="Arial" charset="0"/>
            </a:endParaRPr>
          </a:p>
          <a:p>
            <a:r>
              <a:rPr lang="en-US" sz="1000" b="1">
                <a:solidFill>
                  <a:srgbClr val="0092C8"/>
                </a:solidFill>
                <a:latin typeface="Arial" charset="0"/>
              </a:rPr>
              <a:t>on the ribosome. It </a:t>
            </a:r>
            <a:endParaRPr lang="en-US" sz="1800" b="1">
              <a:latin typeface="Arial" charset="0"/>
            </a:endParaRPr>
          </a:p>
          <a:p>
            <a:r>
              <a:rPr lang="en-US" sz="1000" b="1">
                <a:solidFill>
                  <a:srgbClr val="0092C8"/>
                </a:solidFill>
                <a:latin typeface="Arial" charset="0"/>
              </a:rPr>
              <a:t>hydrogen-bonds to the </a:t>
            </a:r>
            <a:endParaRPr lang="en-US" sz="1800" b="1">
              <a:latin typeface="Arial" charset="0"/>
            </a:endParaRPr>
          </a:p>
          <a:p>
            <a:r>
              <a:rPr lang="en-US" sz="1000" b="1">
                <a:solidFill>
                  <a:srgbClr val="0092C8"/>
                </a:solidFill>
                <a:latin typeface="Arial" charset="0"/>
              </a:rPr>
              <a:t>codon via its anticodon.</a:t>
            </a:r>
            <a:endParaRPr lang="en-US" sz="1800" b="1">
              <a:latin typeface="Arial" charset="0"/>
            </a:endParaRPr>
          </a:p>
        </p:txBody>
      </p:sp>
      <p:sp>
        <p:nvSpPr>
          <p:cNvPr id="87149" name="Rectangle 109"/>
          <p:cNvSpPr>
            <a:spLocks noChangeArrowheads="1"/>
          </p:cNvSpPr>
          <p:nvPr/>
        </p:nvSpPr>
        <p:spPr bwMode="auto">
          <a:xfrm>
            <a:off x="655638" y="1503363"/>
            <a:ext cx="2068512" cy="1177925"/>
          </a:xfrm>
          <a:prstGeom prst="rect">
            <a:avLst/>
          </a:prstGeom>
          <a:noFill/>
          <a:ln w="9525">
            <a:noFill/>
            <a:miter lim="800000"/>
            <a:headEnd/>
            <a:tailEnd/>
          </a:ln>
        </p:spPr>
        <p:txBody>
          <a:bodyPr wrap="none" lIns="0" tIns="0" rIns="0" bIns="0">
            <a:spAutoFit/>
          </a:bodyPr>
          <a:lstStyle/>
          <a:p>
            <a:r>
              <a:rPr lang="en-US" sz="1100" b="1">
                <a:solidFill>
                  <a:srgbClr val="0092C8"/>
                </a:solidFill>
                <a:latin typeface="Arial" charset="0"/>
              </a:rPr>
              <a:t>       As the ribosome moves </a:t>
            </a:r>
          </a:p>
          <a:p>
            <a:r>
              <a:rPr lang="en-US" sz="1100" b="1">
                <a:solidFill>
                  <a:srgbClr val="0092C8"/>
                </a:solidFill>
                <a:latin typeface="Arial" charset="0"/>
              </a:rPr>
              <a:t>along the mRNA, and each </a:t>
            </a:r>
            <a:endParaRPr lang="en-US" sz="1800" b="1">
              <a:latin typeface="Arial" charset="0"/>
            </a:endParaRPr>
          </a:p>
          <a:p>
            <a:r>
              <a:rPr lang="en-US" sz="1100" b="1">
                <a:solidFill>
                  <a:srgbClr val="0092C8"/>
                </a:solidFill>
                <a:latin typeface="Arial" charset="0"/>
              </a:rPr>
              <a:t>codon is read in sequence, a </a:t>
            </a:r>
            <a:endParaRPr lang="en-US" sz="1800" b="1">
              <a:latin typeface="Arial" charset="0"/>
            </a:endParaRPr>
          </a:p>
          <a:p>
            <a:r>
              <a:rPr lang="en-US" sz="1100" b="1">
                <a:solidFill>
                  <a:srgbClr val="0092C8"/>
                </a:solidFill>
                <a:latin typeface="Arial" charset="0"/>
              </a:rPr>
              <a:t>new amino acid is added to </a:t>
            </a:r>
            <a:endParaRPr lang="en-US" sz="1800" b="1">
              <a:latin typeface="Arial" charset="0"/>
            </a:endParaRPr>
          </a:p>
          <a:p>
            <a:r>
              <a:rPr lang="en-US" sz="1100" b="1">
                <a:solidFill>
                  <a:srgbClr val="0092C8"/>
                </a:solidFill>
                <a:latin typeface="Arial" charset="0"/>
              </a:rPr>
              <a:t>the  growing protein chain and </a:t>
            </a:r>
            <a:endParaRPr lang="en-US" sz="1800" b="1">
              <a:latin typeface="Arial" charset="0"/>
            </a:endParaRPr>
          </a:p>
          <a:p>
            <a:r>
              <a:rPr lang="en-US" sz="1100" b="1">
                <a:solidFill>
                  <a:srgbClr val="0092C8"/>
                </a:solidFill>
                <a:latin typeface="Arial" charset="0"/>
              </a:rPr>
              <a:t>the tRNA in the A site is </a:t>
            </a:r>
            <a:endParaRPr lang="en-US" sz="1800" b="1">
              <a:latin typeface="Arial" charset="0"/>
            </a:endParaRPr>
          </a:p>
          <a:p>
            <a:r>
              <a:rPr lang="en-US" sz="1100" b="1">
                <a:solidFill>
                  <a:srgbClr val="0092C8"/>
                </a:solidFill>
                <a:latin typeface="Arial" charset="0"/>
              </a:rPr>
              <a:t>translocated to the P site.</a:t>
            </a:r>
            <a:endParaRPr lang="en-US" sz="1800" b="1">
              <a:latin typeface="Arial" charset="0"/>
            </a:endParaRPr>
          </a:p>
        </p:txBody>
      </p:sp>
      <p:sp>
        <p:nvSpPr>
          <p:cNvPr id="87150" name="Rectangle 110"/>
          <p:cNvSpPr>
            <a:spLocks noChangeArrowheads="1"/>
          </p:cNvSpPr>
          <p:nvPr/>
        </p:nvSpPr>
        <p:spPr bwMode="auto">
          <a:xfrm>
            <a:off x="671513" y="2982913"/>
            <a:ext cx="2036762" cy="1514475"/>
          </a:xfrm>
          <a:prstGeom prst="rect">
            <a:avLst/>
          </a:prstGeom>
          <a:noFill/>
          <a:ln w="9525">
            <a:noFill/>
            <a:miter lim="800000"/>
            <a:headEnd/>
            <a:tailEnd/>
          </a:ln>
        </p:spPr>
        <p:txBody>
          <a:bodyPr wrap="none" lIns="0" tIns="0" rIns="0" bIns="0">
            <a:spAutoFit/>
          </a:bodyPr>
          <a:lstStyle/>
          <a:p>
            <a:r>
              <a:rPr lang="en-US" sz="1100" b="1">
                <a:solidFill>
                  <a:srgbClr val="0092C8"/>
                </a:solidFill>
                <a:latin typeface="Arial" charset="0"/>
              </a:rPr>
              <a:t>       Once its amino acid is </a:t>
            </a:r>
          </a:p>
          <a:p>
            <a:r>
              <a:rPr lang="en-US" sz="1100" b="1">
                <a:solidFill>
                  <a:srgbClr val="0092C8"/>
                </a:solidFill>
                <a:latin typeface="Arial" charset="0"/>
              </a:rPr>
              <a:t>released from the P site, tRNA </a:t>
            </a:r>
            <a:endParaRPr lang="en-US" sz="1800" b="1">
              <a:latin typeface="Arial" charset="0"/>
            </a:endParaRPr>
          </a:p>
          <a:p>
            <a:r>
              <a:rPr lang="en-US" sz="1100" b="1">
                <a:solidFill>
                  <a:srgbClr val="0092C8"/>
                </a:solidFill>
                <a:latin typeface="Arial" charset="0"/>
              </a:rPr>
              <a:t>is ratcheted to the E site and </a:t>
            </a:r>
            <a:endParaRPr lang="en-US" sz="1800" b="1">
              <a:latin typeface="Arial" charset="0"/>
            </a:endParaRPr>
          </a:p>
          <a:p>
            <a:r>
              <a:rPr lang="en-US" sz="1100" b="1">
                <a:solidFill>
                  <a:srgbClr val="0092C8"/>
                </a:solidFill>
                <a:latin typeface="Arial" charset="0"/>
              </a:rPr>
              <a:t>then released to reenter the </a:t>
            </a:r>
            <a:endParaRPr lang="en-US" sz="1800" b="1">
              <a:latin typeface="Arial" charset="0"/>
            </a:endParaRPr>
          </a:p>
          <a:p>
            <a:r>
              <a:rPr lang="en-US" sz="1100" b="1">
                <a:solidFill>
                  <a:srgbClr val="0092C8"/>
                </a:solidFill>
                <a:latin typeface="Arial" charset="0"/>
              </a:rPr>
              <a:t>cytoplasmic pool, ready to be </a:t>
            </a:r>
            <a:endParaRPr lang="en-US" sz="1800" b="1">
              <a:latin typeface="Arial" charset="0"/>
            </a:endParaRPr>
          </a:p>
          <a:p>
            <a:r>
              <a:rPr lang="en-US" sz="1100" b="1">
                <a:solidFill>
                  <a:srgbClr val="0092C8"/>
                </a:solidFill>
                <a:latin typeface="Arial" charset="0"/>
              </a:rPr>
              <a:t>recharged with a new amino </a:t>
            </a:r>
            <a:endParaRPr lang="en-US" sz="1800" b="1">
              <a:latin typeface="Arial" charset="0"/>
            </a:endParaRPr>
          </a:p>
          <a:p>
            <a:r>
              <a:rPr lang="en-US" sz="1100" b="1">
                <a:solidFill>
                  <a:srgbClr val="0092C8"/>
                </a:solidFill>
                <a:latin typeface="Arial" charset="0"/>
              </a:rPr>
              <a:t>acid. The polypeptide is</a:t>
            </a:r>
            <a:endParaRPr lang="en-US" sz="1800" b="1">
              <a:latin typeface="Arial" charset="0"/>
            </a:endParaRPr>
          </a:p>
          <a:p>
            <a:r>
              <a:rPr lang="en-US" sz="1100" b="1">
                <a:solidFill>
                  <a:srgbClr val="0092C8"/>
                </a:solidFill>
                <a:latin typeface="Arial" charset="0"/>
              </a:rPr>
              <a:t>released when the stop </a:t>
            </a:r>
            <a:endParaRPr lang="en-US" sz="1800" b="1">
              <a:latin typeface="Arial" charset="0"/>
            </a:endParaRPr>
          </a:p>
          <a:p>
            <a:r>
              <a:rPr lang="en-US" sz="1100" b="1">
                <a:solidFill>
                  <a:srgbClr val="0092C8"/>
                </a:solidFill>
                <a:latin typeface="Arial" charset="0"/>
              </a:rPr>
              <a:t>codon is read.</a:t>
            </a:r>
            <a:endParaRPr lang="en-US" sz="1800" b="1">
              <a:latin typeface="Arial" charset="0"/>
            </a:endParaRPr>
          </a:p>
        </p:txBody>
      </p:sp>
      <p:sp>
        <p:nvSpPr>
          <p:cNvPr id="87151" name="Rectangle 111"/>
          <p:cNvSpPr>
            <a:spLocks noChangeArrowheads="1"/>
          </p:cNvSpPr>
          <p:nvPr/>
        </p:nvSpPr>
        <p:spPr bwMode="auto">
          <a:xfrm rot="1156158">
            <a:off x="6219825" y="2471738"/>
            <a:ext cx="9842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G</a:t>
            </a:r>
            <a:endParaRPr lang="en-US" sz="1800" b="1">
              <a:latin typeface="Arial" charset="0"/>
            </a:endParaRPr>
          </a:p>
        </p:txBody>
      </p:sp>
      <p:sp>
        <p:nvSpPr>
          <p:cNvPr id="87152" name="Rectangle 112"/>
          <p:cNvSpPr>
            <a:spLocks noChangeArrowheads="1"/>
          </p:cNvSpPr>
          <p:nvPr/>
        </p:nvSpPr>
        <p:spPr bwMode="auto">
          <a:xfrm rot="1156158">
            <a:off x="6381750" y="254158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7153" name="Rectangle 113"/>
          <p:cNvSpPr>
            <a:spLocks noChangeArrowheads="1"/>
          </p:cNvSpPr>
          <p:nvPr/>
        </p:nvSpPr>
        <p:spPr bwMode="auto">
          <a:xfrm rot="1156158">
            <a:off x="6530975" y="2571750"/>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
        <p:nvSpPr>
          <p:cNvPr id="87154" name="Rectangle 114"/>
          <p:cNvSpPr>
            <a:spLocks noChangeArrowheads="1"/>
          </p:cNvSpPr>
          <p:nvPr/>
        </p:nvSpPr>
        <p:spPr bwMode="auto">
          <a:xfrm rot="-1993202">
            <a:off x="3298825" y="3602038"/>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7155" name="Rectangle 115"/>
          <p:cNvSpPr>
            <a:spLocks noChangeArrowheads="1"/>
          </p:cNvSpPr>
          <p:nvPr/>
        </p:nvSpPr>
        <p:spPr bwMode="auto">
          <a:xfrm rot="-1993202">
            <a:off x="3570288" y="3406775"/>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U</a:t>
            </a:r>
            <a:endParaRPr lang="en-US" sz="1800" b="1">
              <a:latin typeface="Arial" charset="0"/>
            </a:endParaRPr>
          </a:p>
        </p:txBody>
      </p:sp>
      <p:sp>
        <p:nvSpPr>
          <p:cNvPr id="87156" name="Rectangle 116"/>
          <p:cNvSpPr>
            <a:spLocks noChangeArrowheads="1"/>
          </p:cNvSpPr>
          <p:nvPr/>
        </p:nvSpPr>
        <p:spPr bwMode="auto">
          <a:xfrm rot="-1993202">
            <a:off x="3436938" y="3503613"/>
            <a:ext cx="920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A</a:t>
            </a:r>
            <a:endParaRPr lang="en-US" sz="1800" b="1">
              <a:latin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8154988"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3.37</a:t>
            </a:r>
          </a:p>
        </p:txBody>
      </p:sp>
      <p:pic>
        <p:nvPicPr>
          <p:cNvPr id="88135" name="Picture 71"/>
          <p:cNvPicPr>
            <a:picLocks noChangeAspect="1" noChangeArrowheads="1"/>
          </p:cNvPicPr>
          <p:nvPr/>
        </p:nvPicPr>
        <p:blipFill>
          <a:blip r:embed="rId2" cstate="print"/>
          <a:srcRect/>
          <a:stretch>
            <a:fillRect/>
          </a:stretch>
        </p:blipFill>
        <p:spPr bwMode="auto">
          <a:xfrm>
            <a:off x="1633538" y="561975"/>
            <a:ext cx="5875337" cy="5872163"/>
          </a:xfrm>
          <a:prstGeom prst="rect">
            <a:avLst/>
          </a:prstGeom>
          <a:noFill/>
        </p:spPr>
      </p:pic>
      <p:sp>
        <p:nvSpPr>
          <p:cNvPr id="88136" name="Freeform 72"/>
          <p:cNvSpPr>
            <a:spLocks/>
          </p:cNvSpPr>
          <p:nvPr/>
        </p:nvSpPr>
        <p:spPr bwMode="auto">
          <a:xfrm>
            <a:off x="4341813" y="5499100"/>
            <a:ext cx="341312" cy="66675"/>
          </a:xfrm>
          <a:custGeom>
            <a:avLst/>
            <a:gdLst/>
            <a:ahLst/>
            <a:cxnLst>
              <a:cxn ang="0">
                <a:pos x="0" y="2"/>
              </a:cxn>
              <a:cxn ang="0">
                <a:pos x="0" y="42"/>
              </a:cxn>
              <a:cxn ang="0">
                <a:pos x="215" y="42"/>
              </a:cxn>
              <a:cxn ang="0">
                <a:pos x="215" y="0"/>
              </a:cxn>
            </a:cxnLst>
            <a:rect l="0" t="0" r="r" b="b"/>
            <a:pathLst>
              <a:path w="215" h="42">
                <a:moveTo>
                  <a:pt x="0" y="2"/>
                </a:moveTo>
                <a:lnTo>
                  <a:pt x="0" y="42"/>
                </a:lnTo>
                <a:lnTo>
                  <a:pt x="215" y="42"/>
                </a:lnTo>
                <a:lnTo>
                  <a:pt x="215" y="0"/>
                </a:lnTo>
              </a:path>
            </a:pathLst>
          </a:custGeom>
          <a:noFill/>
          <a:ln w="19050">
            <a:solidFill>
              <a:srgbClr val="FFFFFF"/>
            </a:solidFill>
            <a:prstDash val="solid"/>
            <a:round/>
            <a:headEnd/>
            <a:tailEnd/>
          </a:ln>
        </p:spPr>
        <p:txBody>
          <a:bodyPr/>
          <a:lstStyle/>
          <a:p>
            <a:endParaRPr lang="en-US"/>
          </a:p>
        </p:txBody>
      </p:sp>
      <p:sp>
        <p:nvSpPr>
          <p:cNvPr id="88137" name="Freeform 73"/>
          <p:cNvSpPr>
            <a:spLocks/>
          </p:cNvSpPr>
          <p:nvPr/>
        </p:nvSpPr>
        <p:spPr bwMode="auto">
          <a:xfrm>
            <a:off x="4724400" y="5499100"/>
            <a:ext cx="342900" cy="66675"/>
          </a:xfrm>
          <a:custGeom>
            <a:avLst/>
            <a:gdLst/>
            <a:ahLst/>
            <a:cxnLst>
              <a:cxn ang="0">
                <a:pos x="0" y="2"/>
              </a:cxn>
              <a:cxn ang="0">
                <a:pos x="0" y="42"/>
              </a:cxn>
              <a:cxn ang="0">
                <a:pos x="216" y="42"/>
              </a:cxn>
              <a:cxn ang="0">
                <a:pos x="216" y="0"/>
              </a:cxn>
            </a:cxnLst>
            <a:rect l="0" t="0" r="r" b="b"/>
            <a:pathLst>
              <a:path w="216" h="42">
                <a:moveTo>
                  <a:pt x="0" y="2"/>
                </a:moveTo>
                <a:lnTo>
                  <a:pt x="0" y="42"/>
                </a:lnTo>
                <a:lnTo>
                  <a:pt x="216" y="42"/>
                </a:lnTo>
                <a:lnTo>
                  <a:pt x="216" y="0"/>
                </a:lnTo>
              </a:path>
            </a:pathLst>
          </a:custGeom>
          <a:noFill/>
          <a:ln w="19050">
            <a:solidFill>
              <a:srgbClr val="FFFFFF"/>
            </a:solidFill>
            <a:prstDash val="solid"/>
            <a:round/>
            <a:headEnd/>
            <a:tailEnd/>
          </a:ln>
        </p:spPr>
        <p:txBody>
          <a:bodyPr/>
          <a:lstStyle/>
          <a:p>
            <a:endParaRPr lang="en-US"/>
          </a:p>
        </p:txBody>
      </p:sp>
      <p:sp>
        <p:nvSpPr>
          <p:cNvPr id="88138" name="Line 74"/>
          <p:cNvSpPr>
            <a:spLocks noChangeShapeType="1"/>
          </p:cNvSpPr>
          <p:nvPr/>
        </p:nvSpPr>
        <p:spPr bwMode="auto">
          <a:xfrm>
            <a:off x="4510088" y="5565775"/>
            <a:ext cx="1587" cy="66675"/>
          </a:xfrm>
          <a:prstGeom prst="line">
            <a:avLst/>
          </a:prstGeom>
          <a:noFill/>
          <a:ln w="19050">
            <a:solidFill>
              <a:srgbClr val="FFFFFF"/>
            </a:solidFill>
            <a:round/>
            <a:headEnd/>
            <a:tailEnd/>
          </a:ln>
        </p:spPr>
        <p:txBody>
          <a:bodyPr/>
          <a:lstStyle/>
          <a:p>
            <a:endParaRPr lang="en-US"/>
          </a:p>
        </p:txBody>
      </p:sp>
      <p:sp>
        <p:nvSpPr>
          <p:cNvPr id="88139" name="Line 75"/>
          <p:cNvSpPr>
            <a:spLocks noChangeShapeType="1"/>
          </p:cNvSpPr>
          <p:nvPr/>
        </p:nvSpPr>
        <p:spPr bwMode="auto">
          <a:xfrm>
            <a:off x="4892675" y="5565775"/>
            <a:ext cx="1588" cy="66675"/>
          </a:xfrm>
          <a:prstGeom prst="line">
            <a:avLst/>
          </a:prstGeom>
          <a:noFill/>
          <a:ln w="19050">
            <a:solidFill>
              <a:srgbClr val="FFFFFF"/>
            </a:solidFill>
            <a:round/>
            <a:headEnd/>
            <a:tailEnd/>
          </a:ln>
        </p:spPr>
        <p:txBody>
          <a:bodyPr/>
          <a:lstStyle/>
          <a:p>
            <a:endParaRPr lang="en-US"/>
          </a:p>
        </p:txBody>
      </p:sp>
      <p:sp>
        <p:nvSpPr>
          <p:cNvPr id="88140" name="Freeform 76"/>
          <p:cNvSpPr>
            <a:spLocks/>
          </p:cNvSpPr>
          <p:nvPr/>
        </p:nvSpPr>
        <p:spPr bwMode="auto">
          <a:xfrm>
            <a:off x="5140325" y="5499100"/>
            <a:ext cx="342900" cy="66675"/>
          </a:xfrm>
          <a:custGeom>
            <a:avLst/>
            <a:gdLst/>
            <a:ahLst/>
            <a:cxnLst>
              <a:cxn ang="0">
                <a:pos x="0" y="2"/>
              </a:cxn>
              <a:cxn ang="0">
                <a:pos x="0" y="42"/>
              </a:cxn>
              <a:cxn ang="0">
                <a:pos x="216" y="42"/>
              </a:cxn>
              <a:cxn ang="0">
                <a:pos x="216" y="0"/>
              </a:cxn>
            </a:cxnLst>
            <a:rect l="0" t="0" r="r" b="b"/>
            <a:pathLst>
              <a:path w="216" h="42">
                <a:moveTo>
                  <a:pt x="0" y="2"/>
                </a:moveTo>
                <a:lnTo>
                  <a:pt x="0" y="42"/>
                </a:lnTo>
                <a:lnTo>
                  <a:pt x="216" y="42"/>
                </a:lnTo>
                <a:lnTo>
                  <a:pt x="216" y="0"/>
                </a:lnTo>
              </a:path>
            </a:pathLst>
          </a:custGeom>
          <a:noFill/>
          <a:ln w="19050">
            <a:solidFill>
              <a:srgbClr val="FFFFFF"/>
            </a:solidFill>
            <a:prstDash val="solid"/>
            <a:round/>
            <a:headEnd/>
            <a:tailEnd/>
          </a:ln>
        </p:spPr>
        <p:txBody>
          <a:bodyPr/>
          <a:lstStyle/>
          <a:p>
            <a:endParaRPr lang="en-US"/>
          </a:p>
        </p:txBody>
      </p:sp>
      <p:sp>
        <p:nvSpPr>
          <p:cNvPr id="88141" name="Line 77"/>
          <p:cNvSpPr>
            <a:spLocks noChangeShapeType="1"/>
          </p:cNvSpPr>
          <p:nvPr/>
        </p:nvSpPr>
        <p:spPr bwMode="auto">
          <a:xfrm>
            <a:off x="5308600" y="5565775"/>
            <a:ext cx="1588" cy="66675"/>
          </a:xfrm>
          <a:prstGeom prst="line">
            <a:avLst/>
          </a:prstGeom>
          <a:noFill/>
          <a:ln w="19050">
            <a:solidFill>
              <a:srgbClr val="FFFFFF"/>
            </a:solidFill>
            <a:round/>
            <a:headEnd/>
            <a:tailEnd/>
          </a:ln>
        </p:spPr>
        <p:txBody>
          <a:bodyPr/>
          <a:lstStyle/>
          <a:p>
            <a:endParaRPr lang="en-US"/>
          </a:p>
        </p:txBody>
      </p:sp>
      <p:sp>
        <p:nvSpPr>
          <p:cNvPr id="88142" name="Line 78"/>
          <p:cNvSpPr>
            <a:spLocks noChangeShapeType="1"/>
          </p:cNvSpPr>
          <p:nvPr/>
        </p:nvSpPr>
        <p:spPr bwMode="auto">
          <a:xfrm flipV="1">
            <a:off x="7080250" y="2433638"/>
            <a:ext cx="1588" cy="209550"/>
          </a:xfrm>
          <a:prstGeom prst="line">
            <a:avLst/>
          </a:prstGeom>
          <a:noFill/>
          <a:ln w="9525">
            <a:solidFill>
              <a:srgbClr val="231F20"/>
            </a:solidFill>
            <a:round/>
            <a:headEnd/>
            <a:tailEnd/>
          </a:ln>
        </p:spPr>
        <p:txBody>
          <a:bodyPr/>
          <a:lstStyle/>
          <a:p>
            <a:endParaRPr lang="en-US"/>
          </a:p>
        </p:txBody>
      </p:sp>
      <p:sp>
        <p:nvSpPr>
          <p:cNvPr id="88143" name="Freeform 79"/>
          <p:cNvSpPr>
            <a:spLocks/>
          </p:cNvSpPr>
          <p:nvPr/>
        </p:nvSpPr>
        <p:spPr bwMode="auto">
          <a:xfrm>
            <a:off x="6232525" y="1319213"/>
            <a:ext cx="292100" cy="127000"/>
          </a:xfrm>
          <a:custGeom>
            <a:avLst/>
            <a:gdLst/>
            <a:ahLst/>
            <a:cxnLst>
              <a:cxn ang="0">
                <a:pos x="184" y="0"/>
              </a:cxn>
              <a:cxn ang="0">
                <a:pos x="86" y="80"/>
              </a:cxn>
              <a:cxn ang="0">
                <a:pos x="0" y="80"/>
              </a:cxn>
            </a:cxnLst>
            <a:rect l="0" t="0" r="r" b="b"/>
            <a:pathLst>
              <a:path w="184" h="80">
                <a:moveTo>
                  <a:pt x="184" y="0"/>
                </a:moveTo>
                <a:lnTo>
                  <a:pt x="86" y="80"/>
                </a:lnTo>
                <a:lnTo>
                  <a:pt x="0" y="80"/>
                </a:lnTo>
              </a:path>
            </a:pathLst>
          </a:custGeom>
          <a:noFill/>
          <a:ln w="9525">
            <a:solidFill>
              <a:srgbClr val="231F20"/>
            </a:solidFill>
            <a:prstDash val="solid"/>
            <a:round/>
            <a:headEnd/>
            <a:tailEnd/>
          </a:ln>
        </p:spPr>
        <p:txBody>
          <a:bodyPr/>
          <a:lstStyle/>
          <a:p>
            <a:endParaRPr lang="en-US"/>
          </a:p>
        </p:txBody>
      </p:sp>
      <p:sp>
        <p:nvSpPr>
          <p:cNvPr id="88144" name="Line 80"/>
          <p:cNvSpPr>
            <a:spLocks noChangeShapeType="1"/>
          </p:cNvSpPr>
          <p:nvPr/>
        </p:nvSpPr>
        <p:spPr bwMode="auto">
          <a:xfrm>
            <a:off x="6372225" y="1944688"/>
            <a:ext cx="339725" cy="1587"/>
          </a:xfrm>
          <a:prstGeom prst="line">
            <a:avLst/>
          </a:prstGeom>
          <a:noFill/>
          <a:ln w="9525">
            <a:solidFill>
              <a:srgbClr val="231F20"/>
            </a:solidFill>
            <a:round/>
            <a:headEnd/>
            <a:tailEnd/>
          </a:ln>
        </p:spPr>
        <p:txBody>
          <a:bodyPr/>
          <a:lstStyle/>
          <a:p>
            <a:endParaRPr lang="en-US"/>
          </a:p>
        </p:txBody>
      </p:sp>
      <p:sp>
        <p:nvSpPr>
          <p:cNvPr id="88145" name="Line 81"/>
          <p:cNvSpPr>
            <a:spLocks noChangeShapeType="1"/>
          </p:cNvSpPr>
          <p:nvPr/>
        </p:nvSpPr>
        <p:spPr bwMode="auto">
          <a:xfrm>
            <a:off x="6054725" y="3990975"/>
            <a:ext cx="298450" cy="1588"/>
          </a:xfrm>
          <a:prstGeom prst="line">
            <a:avLst/>
          </a:prstGeom>
          <a:noFill/>
          <a:ln w="9525">
            <a:solidFill>
              <a:srgbClr val="231F20"/>
            </a:solidFill>
            <a:round/>
            <a:headEnd/>
            <a:tailEnd/>
          </a:ln>
        </p:spPr>
        <p:txBody>
          <a:bodyPr/>
          <a:lstStyle/>
          <a:p>
            <a:endParaRPr lang="en-US"/>
          </a:p>
        </p:txBody>
      </p:sp>
      <p:sp>
        <p:nvSpPr>
          <p:cNvPr id="88146" name="Line 82"/>
          <p:cNvSpPr>
            <a:spLocks noChangeShapeType="1"/>
          </p:cNvSpPr>
          <p:nvPr/>
        </p:nvSpPr>
        <p:spPr bwMode="auto">
          <a:xfrm>
            <a:off x="3621088" y="6169025"/>
            <a:ext cx="136525" cy="1588"/>
          </a:xfrm>
          <a:prstGeom prst="line">
            <a:avLst/>
          </a:prstGeom>
          <a:noFill/>
          <a:ln w="9525">
            <a:solidFill>
              <a:srgbClr val="231F20"/>
            </a:solidFill>
            <a:round/>
            <a:headEnd/>
            <a:tailEnd/>
          </a:ln>
        </p:spPr>
        <p:txBody>
          <a:bodyPr/>
          <a:lstStyle/>
          <a:p>
            <a:endParaRPr lang="en-US"/>
          </a:p>
        </p:txBody>
      </p:sp>
      <p:sp>
        <p:nvSpPr>
          <p:cNvPr id="88147" name="Freeform 83"/>
          <p:cNvSpPr>
            <a:spLocks/>
          </p:cNvSpPr>
          <p:nvPr/>
        </p:nvSpPr>
        <p:spPr bwMode="auto">
          <a:xfrm>
            <a:off x="5480050" y="5534025"/>
            <a:ext cx="222250" cy="95250"/>
          </a:xfrm>
          <a:custGeom>
            <a:avLst/>
            <a:gdLst/>
            <a:ahLst/>
            <a:cxnLst>
              <a:cxn ang="0">
                <a:pos x="0" y="60"/>
              </a:cxn>
              <a:cxn ang="0">
                <a:pos x="80" y="0"/>
              </a:cxn>
              <a:cxn ang="0">
                <a:pos x="140" y="0"/>
              </a:cxn>
            </a:cxnLst>
            <a:rect l="0" t="0" r="r" b="b"/>
            <a:pathLst>
              <a:path w="140" h="60">
                <a:moveTo>
                  <a:pt x="0" y="60"/>
                </a:moveTo>
                <a:lnTo>
                  <a:pt x="80" y="0"/>
                </a:lnTo>
                <a:lnTo>
                  <a:pt x="140" y="0"/>
                </a:lnTo>
              </a:path>
            </a:pathLst>
          </a:custGeom>
          <a:noFill/>
          <a:ln w="9525">
            <a:solidFill>
              <a:srgbClr val="231F20"/>
            </a:solidFill>
            <a:prstDash val="solid"/>
            <a:round/>
            <a:headEnd/>
            <a:tailEnd/>
          </a:ln>
        </p:spPr>
        <p:txBody>
          <a:bodyPr/>
          <a:lstStyle/>
          <a:p>
            <a:endParaRPr lang="en-US"/>
          </a:p>
        </p:txBody>
      </p:sp>
      <p:sp>
        <p:nvSpPr>
          <p:cNvPr id="88148" name="Freeform 84"/>
          <p:cNvSpPr>
            <a:spLocks/>
          </p:cNvSpPr>
          <p:nvPr/>
        </p:nvSpPr>
        <p:spPr bwMode="auto">
          <a:xfrm>
            <a:off x="4341813" y="5499100"/>
            <a:ext cx="341312" cy="66675"/>
          </a:xfrm>
          <a:custGeom>
            <a:avLst/>
            <a:gdLst/>
            <a:ahLst/>
            <a:cxnLst>
              <a:cxn ang="0">
                <a:pos x="0" y="2"/>
              </a:cxn>
              <a:cxn ang="0">
                <a:pos x="0" y="42"/>
              </a:cxn>
              <a:cxn ang="0">
                <a:pos x="215" y="42"/>
              </a:cxn>
              <a:cxn ang="0">
                <a:pos x="215" y="0"/>
              </a:cxn>
            </a:cxnLst>
            <a:rect l="0" t="0" r="r" b="b"/>
            <a:pathLst>
              <a:path w="215" h="42">
                <a:moveTo>
                  <a:pt x="0" y="2"/>
                </a:moveTo>
                <a:lnTo>
                  <a:pt x="0" y="42"/>
                </a:lnTo>
                <a:lnTo>
                  <a:pt x="215" y="42"/>
                </a:lnTo>
                <a:lnTo>
                  <a:pt x="215" y="0"/>
                </a:lnTo>
              </a:path>
            </a:pathLst>
          </a:custGeom>
          <a:noFill/>
          <a:ln w="9525">
            <a:solidFill>
              <a:srgbClr val="231F20"/>
            </a:solidFill>
            <a:prstDash val="solid"/>
            <a:round/>
            <a:headEnd/>
            <a:tailEnd/>
          </a:ln>
        </p:spPr>
        <p:txBody>
          <a:bodyPr/>
          <a:lstStyle/>
          <a:p>
            <a:endParaRPr lang="en-US"/>
          </a:p>
        </p:txBody>
      </p:sp>
      <p:sp>
        <p:nvSpPr>
          <p:cNvPr id="88149" name="Line 85"/>
          <p:cNvSpPr>
            <a:spLocks noChangeShapeType="1"/>
          </p:cNvSpPr>
          <p:nvPr/>
        </p:nvSpPr>
        <p:spPr bwMode="auto">
          <a:xfrm>
            <a:off x="5464175" y="4921250"/>
            <a:ext cx="234950" cy="1588"/>
          </a:xfrm>
          <a:prstGeom prst="line">
            <a:avLst/>
          </a:prstGeom>
          <a:noFill/>
          <a:ln w="9525">
            <a:solidFill>
              <a:srgbClr val="231F20"/>
            </a:solidFill>
            <a:round/>
            <a:headEnd/>
            <a:tailEnd/>
          </a:ln>
        </p:spPr>
        <p:txBody>
          <a:bodyPr/>
          <a:lstStyle/>
          <a:p>
            <a:endParaRPr lang="en-US"/>
          </a:p>
        </p:txBody>
      </p:sp>
      <p:sp>
        <p:nvSpPr>
          <p:cNvPr id="88150" name="Line 86"/>
          <p:cNvSpPr>
            <a:spLocks noChangeShapeType="1"/>
          </p:cNvSpPr>
          <p:nvPr/>
        </p:nvSpPr>
        <p:spPr bwMode="auto">
          <a:xfrm>
            <a:off x="4510088" y="5565775"/>
            <a:ext cx="1587" cy="66675"/>
          </a:xfrm>
          <a:prstGeom prst="line">
            <a:avLst/>
          </a:prstGeom>
          <a:noFill/>
          <a:ln w="9525">
            <a:solidFill>
              <a:srgbClr val="231F20"/>
            </a:solidFill>
            <a:round/>
            <a:headEnd/>
            <a:tailEnd/>
          </a:ln>
        </p:spPr>
        <p:txBody>
          <a:bodyPr/>
          <a:lstStyle/>
          <a:p>
            <a:endParaRPr lang="en-US"/>
          </a:p>
        </p:txBody>
      </p:sp>
      <p:sp>
        <p:nvSpPr>
          <p:cNvPr id="88151" name="Freeform 87"/>
          <p:cNvSpPr>
            <a:spLocks/>
          </p:cNvSpPr>
          <p:nvPr/>
        </p:nvSpPr>
        <p:spPr bwMode="auto">
          <a:xfrm>
            <a:off x="4724400" y="5499100"/>
            <a:ext cx="342900" cy="66675"/>
          </a:xfrm>
          <a:custGeom>
            <a:avLst/>
            <a:gdLst/>
            <a:ahLst/>
            <a:cxnLst>
              <a:cxn ang="0">
                <a:pos x="0" y="2"/>
              </a:cxn>
              <a:cxn ang="0">
                <a:pos x="0" y="42"/>
              </a:cxn>
              <a:cxn ang="0">
                <a:pos x="216" y="42"/>
              </a:cxn>
              <a:cxn ang="0">
                <a:pos x="216" y="0"/>
              </a:cxn>
            </a:cxnLst>
            <a:rect l="0" t="0" r="r" b="b"/>
            <a:pathLst>
              <a:path w="216" h="42">
                <a:moveTo>
                  <a:pt x="0" y="2"/>
                </a:moveTo>
                <a:lnTo>
                  <a:pt x="0" y="42"/>
                </a:lnTo>
                <a:lnTo>
                  <a:pt x="216" y="42"/>
                </a:lnTo>
                <a:lnTo>
                  <a:pt x="216" y="0"/>
                </a:lnTo>
              </a:path>
            </a:pathLst>
          </a:custGeom>
          <a:noFill/>
          <a:ln w="9525">
            <a:solidFill>
              <a:srgbClr val="231F20"/>
            </a:solidFill>
            <a:prstDash val="solid"/>
            <a:round/>
            <a:headEnd/>
            <a:tailEnd/>
          </a:ln>
        </p:spPr>
        <p:txBody>
          <a:bodyPr/>
          <a:lstStyle/>
          <a:p>
            <a:endParaRPr lang="en-US"/>
          </a:p>
        </p:txBody>
      </p:sp>
      <p:sp>
        <p:nvSpPr>
          <p:cNvPr id="88152" name="Freeform 88"/>
          <p:cNvSpPr>
            <a:spLocks/>
          </p:cNvSpPr>
          <p:nvPr/>
        </p:nvSpPr>
        <p:spPr bwMode="auto">
          <a:xfrm>
            <a:off x="5140325" y="5499100"/>
            <a:ext cx="342900" cy="66675"/>
          </a:xfrm>
          <a:custGeom>
            <a:avLst/>
            <a:gdLst/>
            <a:ahLst/>
            <a:cxnLst>
              <a:cxn ang="0">
                <a:pos x="0" y="2"/>
              </a:cxn>
              <a:cxn ang="0">
                <a:pos x="0" y="42"/>
              </a:cxn>
              <a:cxn ang="0">
                <a:pos x="216" y="42"/>
              </a:cxn>
              <a:cxn ang="0">
                <a:pos x="216" y="0"/>
              </a:cxn>
            </a:cxnLst>
            <a:rect l="0" t="0" r="r" b="b"/>
            <a:pathLst>
              <a:path w="216" h="42">
                <a:moveTo>
                  <a:pt x="0" y="2"/>
                </a:moveTo>
                <a:lnTo>
                  <a:pt x="0" y="42"/>
                </a:lnTo>
                <a:lnTo>
                  <a:pt x="216" y="42"/>
                </a:lnTo>
                <a:lnTo>
                  <a:pt x="216" y="0"/>
                </a:lnTo>
              </a:path>
            </a:pathLst>
          </a:custGeom>
          <a:noFill/>
          <a:ln w="9525">
            <a:solidFill>
              <a:srgbClr val="231F20"/>
            </a:solidFill>
            <a:prstDash val="solid"/>
            <a:round/>
            <a:headEnd/>
            <a:tailEnd/>
          </a:ln>
        </p:spPr>
        <p:txBody>
          <a:bodyPr/>
          <a:lstStyle/>
          <a:p>
            <a:endParaRPr lang="en-US"/>
          </a:p>
        </p:txBody>
      </p:sp>
      <p:sp>
        <p:nvSpPr>
          <p:cNvPr id="88153" name="Line 89"/>
          <p:cNvSpPr>
            <a:spLocks noChangeShapeType="1"/>
          </p:cNvSpPr>
          <p:nvPr/>
        </p:nvSpPr>
        <p:spPr bwMode="auto">
          <a:xfrm>
            <a:off x="4892675" y="5565775"/>
            <a:ext cx="1588" cy="66675"/>
          </a:xfrm>
          <a:prstGeom prst="line">
            <a:avLst/>
          </a:prstGeom>
          <a:noFill/>
          <a:ln w="9525">
            <a:solidFill>
              <a:srgbClr val="231F20"/>
            </a:solidFill>
            <a:round/>
            <a:headEnd/>
            <a:tailEnd/>
          </a:ln>
        </p:spPr>
        <p:txBody>
          <a:bodyPr/>
          <a:lstStyle/>
          <a:p>
            <a:endParaRPr lang="en-US"/>
          </a:p>
        </p:txBody>
      </p:sp>
      <p:sp>
        <p:nvSpPr>
          <p:cNvPr id="88154" name="Line 90"/>
          <p:cNvSpPr>
            <a:spLocks noChangeShapeType="1"/>
          </p:cNvSpPr>
          <p:nvPr/>
        </p:nvSpPr>
        <p:spPr bwMode="auto">
          <a:xfrm>
            <a:off x="5308600" y="5565775"/>
            <a:ext cx="1588" cy="66675"/>
          </a:xfrm>
          <a:prstGeom prst="line">
            <a:avLst/>
          </a:prstGeom>
          <a:noFill/>
          <a:ln w="9525">
            <a:solidFill>
              <a:srgbClr val="231F20"/>
            </a:solidFill>
            <a:round/>
            <a:headEnd/>
            <a:tailEnd/>
          </a:ln>
        </p:spPr>
        <p:txBody>
          <a:bodyPr/>
          <a:lstStyle/>
          <a:p>
            <a:endParaRPr lang="en-US"/>
          </a:p>
        </p:txBody>
      </p:sp>
      <p:sp>
        <p:nvSpPr>
          <p:cNvPr id="88155" name="Freeform 91"/>
          <p:cNvSpPr>
            <a:spLocks/>
          </p:cNvSpPr>
          <p:nvPr/>
        </p:nvSpPr>
        <p:spPr bwMode="auto">
          <a:xfrm>
            <a:off x="5280025" y="1608138"/>
            <a:ext cx="212725" cy="161925"/>
          </a:xfrm>
          <a:custGeom>
            <a:avLst/>
            <a:gdLst/>
            <a:ahLst/>
            <a:cxnLst>
              <a:cxn ang="0">
                <a:pos x="0" y="0"/>
              </a:cxn>
              <a:cxn ang="0">
                <a:pos x="76" y="102"/>
              </a:cxn>
              <a:cxn ang="0">
                <a:pos x="134" y="102"/>
              </a:cxn>
            </a:cxnLst>
            <a:rect l="0" t="0" r="r" b="b"/>
            <a:pathLst>
              <a:path w="134" h="102">
                <a:moveTo>
                  <a:pt x="0" y="0"/>
                </a:moveTo>
                <a:lnTo>
                  <a:pt x="76" y="102"/>
                </a:lnTo>
                <a:lnTo>
                  <a:pt x="134" y="102"/>
                </a:lnTo>
              </a:path>
            </a:pathLst>
          </a:custGeom>
          <a:noFill/>
          <a:ln w="9525">
            <a:solidFill>
              <a:srgbClr val="231F20"/>
            </a:solidFill>
            <a:prstDash val="solid"/>
            <a:round/>
            <a:headEnd/>
            <a:tailEnd/>
          </a:ln>
        </p:spPr>
        <p:txBody>
          <a:bodyPr/>
          <a:lstStyle/>
          <a:p>
            <a:endParaRPr lang="en-US"/>
          </a:p>
        </p:txBody>
      </p:sp>
      <p:sp>
        <p:nvSpPr>
          <p:cNvPr id="88156" name="Freeform 92"/>
          <p:cNvSpPr>
            <a:spLocks/>
          </p:cNvSpPr>
          <p:nvPr/>
        </p:nvSpPr>
        <p:spPr bwMode="auto">
          <a:xfrm>
            <a:off x="4660900" y="1096963"/>
            <a:ext cx="390525" cy="184150"/>
          </a:xfrm>
          <a:custGeom>
            <a:avLst/>
            <a:gdLst/>
            <a:ahLst/>
            <a:cxnLst>
              <a:cxn ang="0">
                <a:pos x="0" y="0"/>
              </a:cxn>
              <a:cxn ang="0">
                <a:pos x="162" y="116"/>
              </a:cxn>
              <a:cxn ang="0">
                <a:pos x="246" y="116"/>
              </a:cxn>
            </a:cxnLst>
            <a:rect l="0" t="0" r="r" b="b"/>
            <a:pathLst>
              <a:path w="246" h="116">
                <a:moveTo>
                  <a:pt x="0" y="0"/>
                </a:moveTo>
                <a:lnTo>
                  <a:pt x="162" y="116"/>
                </a:lnTo>
                <a:lnTo>
                  <a:pt x="246" y="116"/>
                </a:lnTo>
              </a:path>
            </a:pathLst>
          </a:custGeom>
          <a:noFill/>
          <a:ln w="9525">
            <a:solidFill>
              <a:srgbClr val="231F20"/>
            </a:solidFill>
            <a:prstDash val="solid"/>
            <a:round/>
            <a:headEnd/>
            <a:tailEnd/>
          </a:ln>
        </p:spPr>
        <p:txBody>
          <a:bodyPr/>
          <a:lstStyle/>
          <a:p>
            <a:endParaRPr lang="en-US"/>
          </a:p>
        </p:txBody>
      </p:sp>
      <p:sp>
        <p:nvSpPr>
          <p:cNvPr id="88157" name="Line 93"/>
          <p:cNvSpPr>
            <a:spLocks noChangeShapeType="1"/>
          </p:cNvSpPr>
          <p:nvPr/>
        </p:nvSpPr>
        <p:spPr bwMode="auto">
          <a:xfrm>
            <a:off x="4648200" y="747713"/>
            <a:ext cx="273050" cy="1587"/>
          </a:xfrm>
          <a:prstGeom prst="line">
            <a:avLst/>
          </a:prstGeom>
          <a:noFill/>
          <a:ln w="9525">
            <a:solidFill>
              <a:srgbClr val="231F20"/>
            </a:solidFill>
            <a:round/>
            <a:headEnd/>
            <a:tailEnd/>
          </a:ln>
        </p:spPr>
        <p:txBody>
          <a:bodyPr/>
          <a:lstStyle/>
          <a:p>
            <a:endParaRPr lang="en-US"/>
          </a:p>
        </p:txBody>
      </p:sp>
      <p:sp>
        <p:nvSpPr>
          <p:cNvPr id="88158" name="Line 94"/>
          <p:cNvSpPr>
            <a:spLocks noChangeShapeType="1"/>
          </p:cNvSpPr>
          <p:nvPr/>
        </p:nvSpPr>
        <p:spPr bwMode="auto">
          <a:xfrm>
            <a:off x="4068763" y="2439988"/>
            <a:ext cx="311150" cy="1587"/>
          </a:xfrm>
          <a:prstGeom prst="line">
            <a:avLst/>
          </a:prstGeom>
          <a:noFill/>
          <a:ln w="9525">
            <a:solidFill>
              <a:srgbClr val="231F20"/>
            </a:solidFill>
            <a:round/>
            <a:headEnd/>
            <a:tailEnd/>
          </a:ln>
        </p:spPr>
        <p:txBody>
          <a:bodyPr/>
          <a:lstStyle/>
          <a:p>
            <a:endParaRPr lang="en-US"/>
          </a:p>
        </p:txBody>
      </p:sp>
      <p:sp>
        <p:nvSpPr>
          <p:cNvPr id="88159" name="Freeform 95"/>
          <p:cNvSpPr>
            <a:spLocks/>
          </p:cNvSpPr>
          <p:nvPr/>
        </p:nvSpPr>
        <p:spPr bwMode="auto">
          <a:xfrm>
            <a:off x="4997450" y="1801813"/>
            <a:ext cx="254000" cy="244475"/>
          </a:xfrm>
          <a:custGeom>
            <a:avLst/>
            <a:gdLst/>
            <a:ahLst/>
            <a:cxnLst>
              <a:cxn ang="0">
                <a:pos x="0" y="0"/>
              </a:cxn>
              <a:cxn ang="0">
                <a:pos x="90" y="154"/>
              </a:cxn>
              <a:cxn ang="0">
                <a:pos x="160" y="154"/>
              </a:cxn>
            </a:cxnLst>
            <a:rect l="0" t="0" r="r" b="b"/>
            <a:pathLst>
              <a:path w="160" h="154">
                <a:moveTo>
                  <a:pt x="0" y="0"/>
                </a:moveTo>
                <a:lnTo>
                  <a:pt x="90" y="154"/>
                </a:lnTo>
                <a:lnTo>
                  <a:pt x="160" y="154"/>
                </a:lnTo>
              </a:path>
            </a:pathLst>
          </a:custGeom>
          <a:noFill/>
          <a:ln w="9525">
            <a:solidFill>
              <a:srgbClr val="231F20"/>
            </a:solidFill>
            <a:prstDash val="solid"/>
            <a:round/>
            <a:headEnd/>
            <a:tailEnd/>
          </a:ln>
        </p:spPr>
        <p:txBody>
          <a:bodyPr/>
          <a:lstStyle/>
          <a:p>
            <a:endParaRPr lang="en-US"/>
          </a:p>
        </p:txBody>
      </p:sp>
      <p:sp>
        <p:nvSpPr>
          <p:cNvPr id="88160" name="Line 96"/>
          <p:cNvSpPr>
            <a:spLocks noChangeShapeType="1"/>
          </p:cNvSpPr>
          <p:nvPr/>
        </p:nvSpPr>
        <p:spPr bwMode="auto">
          <a:xfrm>
            <a:off x="3309938" y="1839913"/>
            <a:ext cx="720725" cy="412750"/>
          </a:xfrm>
          <a:prstGeom prst="line">
            <a:avLst/>
          </a:prstGeom>
          <a:noFill/>
          <a:ln w="9525">
            <a:solidFill>
              <a:srgbClr val="0092C8"/>
            </a:solidFill>
            <a:round/>
            <a:headEnd/>
            <a:tailEnd/>
          </a:ln>
        </p:spPr>
        <p:txBody>
          <a:bodyPr/>
          <a:lstStyle/>
          <a:p>
            <a:endParaRPr lang="en-US"/>
          </a:p>
        </p:txBody>
      </p:sp>
      <p:sp>
        <p:nvSpPr>
          <p:cNvPr id="88161" name="Line 97"/>
          <p:cNvSpPr>
            <a:spLocks noChangeShapeType="1"/>
          </p:cNvSpPr>
          <p:nvPr/>
        </p:nvSpPr>
        <p:spPr bwMode="auto">
          <a:xfrm flipV="1">
            <a:off x="3313113" y="2395538"/>
            <a:ext cx="1587" cy="549275"/>
          </a:xfrm>
          <a:prstGeom prst="line">
            <a:avLst/>
          </a:prstGeom>
          <a:noFill/>
          <a:ln w="9525">
            <a:solidFill>
              <a:srgbClr val="0092C8"/>
            </a:solidFill>
            <a:round/>
            <a:headEnd/>
            <a:tailEnd/>
          </a:ln>
        </p:spPr>
        <p:txBody>
          <a:bodyPr/>
          <a:lstStyle/>
          <a:p>
            <a:endParaRPr lang="en-US"/>
          </a:p>
        </p:txBody>
      </p:sp>
      <p:sp>
        <p:nvSpPr>
          <p:cNvPr id="88162" name="Line 98"/>
          <p:cNvSpPr>
            <a:spLocks noChangeShapeType="1"/>
          </p:cNvSpPr>
          <p:nvPr/>
        </p:nvSpPr>
        <p:spPr bwMode="auto">
          <a:xfrm flipV="1">
            <a:off x="3309938" y="1706563"/>
            <a:ext cx="1587" cy="295275"/>
          </a:xfrm>
          <a:prstGeom prst="line">
            <a:avLst/>
          </a:prstGeom>
          <a:noFill/>
          <a:ln w="9525">
            <a:solidFill>
              <a:srgbClr val="0092C8"/>
            </a:solidFill>
            <a:round/>
            <a:headEnd/>
            <a:tailEnd/>
          </a:ln>
        </p:spPr>
        <p:txBody>
          <a:bodyPr/>
          <a:lstStyle/>
          <a:p>
            <a:endParaRPr lang="en-US"/>
          </a:p>
        </p:txBody>
      </p:sp>
      <p:sp>
        <p:nvSpPr>
          <p:cNvPr id="88163" name="Line 99"/>
          <p:cNvSpPr>
            <a:spLocks noChangeShapeType="1"/>
          </p:cNvSpPr>
          <p:nvPr/>
        </p:nvSpPr>
        <p:spPr bwMode="auto">
          <a:xfrm flipV="1">
            <a:off x="3309938" y="3259138"/>
            <a:ext cx="1587" cy="668337"/>
          </a:xfrm>
          <a:prstGeom prst="line">
            <a:avLst/>
          </a:prstGeom>
          <a:noFill/>
          <a:ln w="9525">
            <a:solidFill>
              <a:srgbClr val="0092C8"/>
            </a:solidFill>
            <a:round/>
            <a:headEnd/>
            <a:tailEnd/>
          </a:ln>
        </p:spPr>
        <p:txBody>
          <a:bodyPr/>
          <a:lstStyle/>
          <a:p>
            <a:endParaRPr lang="en-US"/>
          </a:p>
        </p:txBody>
      </p:sp>
      <p:sp>
        <p:nvSpPr>
          <p:cNvPr id="88164" name="Line 100"/>
          <p:cNvSpPr>
            <a:spLocks noChangeShapeType="1"/>
          </p:cNvSpPr>
          <p:nvPr/>
        </p:nvSpPr>
        <p:spPr bwMode="auto">
          <a:xfrm flipV="1">
            <a:off x="3313113" y="4537075"/>
            <a:ext cx="1587" cy="755650"/>
          </a:xfrm>
          <a:prstGeom prst="line">
            <a:avLst/>
          </a:prstGeom>
          <a:noFill/>
          <a:ln w="9525">
            <a:solidFill>
              <a:srgbClr val="0092C8"/>
            </a:solidFill>
            <a:round/>
            <a:headEnd/>
            <a:tailEnd/>
          </a:ln>
        </p:spPr>
        <p:txBody>
          <a:bodyPr/>
          <a:lstStyle/>
          <a:p>
            <a:endParaRPr lang="en-US"/>
          </a:p>
        </p:txBody>
      </p:sp>
      <p:sp>
        <p:nvSpPr>
          <p:cNvPr id="88165" name="Line 101"/>
          <p:cNvSpPr>
            <a:spLocks noChangeShapeType="1"/>
          </p:cNvSpPr>
          <p:nvPr/>
        </p:nvSpPr>
        <p:spPr bwMode="auto">
          <a:xfrm>
            <a:off x="3313113" y="2697163"/>
            <a:ext cx="2659062" cy="1154112"/>
          </a:xfrm>
          <a:prstGeom prst="line">
            <a:avLst/>
          </a:prstGeom>
          <a:noFill/>
          <a:ln w="9525">
            <a:solidFill>
              <a:srgbClr val="0092C8"/>
            </a:solidFill>
            <a:round/>
            <a:headEnd/>
            <a:tailEnd/>
          </a:ln>
        </p:spPr>
        <p:txBody>
          <a:bodyPr/>
          <a:lstStyle/>
          <a:p>
            <a:endParaRPr lang="en-US"/>
          </a:p>
        </p:txBody>
      </p:sp>
      <p:sp>
        <p:nvSpPr>
          <p:cNvPr id="88166" name="Line 102"/>
          <p:cNvSpPr>
            <a:spLocks noChangeShapeType="1"/>
          </p:cNvSpPr>
          <p:nvPr/>
        </p:nvSpPr>
        <p:spPr bwMode="auto">
          <a:xfrm>
            <a:off x="3309938" y="3581400"/>
            <a:ext cx="1427162" cy="1327150"/>
          </a:xfrm>
          <a:prstGeom prst="line">
            <a:avLst/>
          </a:prstGeom>
          <a:noFill/>
          <a:ln w="9525">
            <a:solidFill>
              <a:srgbClr val="0092C8"/>
            </a:solidFill>
            <a:round/>
            <a:headEnd/>
            <a:tailEnd/>
          </a:ln>
        </p:spPr>
        <p:txBody>
          <a:bodyPr/>
          <a:lstStyle/>
          <a:p>
            <a:endParaRPr lang="en-US"/>
          </a:p>
        </p:txBody>
      </p:sp>
      <p:sp>
        <p:nvSpPr>
          <p:cNvPr id="88167" name="Line 103"/>
          <p:cNvSpPr>
            <a:spLocks noChangeShapeType="1"/>
          </p:cNvSpPr>
          <p:nvPr/>
        </p:nvSpPr>
        <p:spPr bwMode="auto">
          <a:xfrm flipV="1">
            <a:off x="3313113" y="4565650"/>
            <a:ext cx="381000" cy="358775"/>
          </a:xfrm>
          <a:prstGeom prst="line">
            <a:avLst/>
          </a:prstGeom>
          <a:noFill/>
          <a:ln w="9525">
            <a:solidFill>
              <a:srgbClr val="0092C8"/>
            </a:solidFill>
            <a:round/>
            <a:headEnd/>
            <a:tailEnd/>
          </a:ln>
        </p:spPr>
        <p:txBody>
          <a:bodyPr/>
          <a:lstStyle/>
          <a:p>
            <a:endParaRPr lang="en-US"/>
          </a:p>
        </p:txBody>
      </p:sp>
      <p:sp>
        <p:nvSpPr>
          <p:cNvPr id="88168" name="Freeform 104"/>
          <p:cNvSpPr>
            <a:spLocks/>
          </p:cNvSpPr>
          <p:nvPr/>
        </p:nvSpPr>
        <p:spPr bwMode="auto">
          <a:xfrm>
            <a:off x="3646488" y="1198563"/>
            <a:ext cx="190500" cy="63500"/>
          </a:xfrm>
          <a:custGeom>
            <a:avLst/>
            <a:gdLst/>
            <a:ahLst/>
            <a:cxnLst>
              <a:cxn ang="0">
                <a:pos x="120" y="40"/>
              </a:cxn>
              <a:cxn ang="0">
                <a:pos x="40" y="0"/>
              </a:cxn>
              <a:cxn ang="0">
                <a:pos x="0" y="0"/>
              </a:cxn>
            </a:cxnLst>
            <a:rect l="0" t="0" r="r" b="b"/>
            <a:pathLst>
              <a:path w="120" h="40">
                <a:moveTo>
                  <a:pt x="120" y="40"/>
                </a:moveTo>
                <a:lnTo>
                  <a:pt x="40" y="0"/>
                </a:lnTo>
                <a:lnTo>
                  <a:pt x="0" y="0"/>
                </a:lnTo>
              </a:path>
            </a:pathLst>
          </a:custGeom>
          <a:noFill/>
          <a:ln w="9525">
            <a:solidFill>
              <a:srgbClr val="231F20"/>
            </a:solidFill>
            <a:prstDash val="solid"/>
            <a:round/>
            <a:headEnd/>
            <a:tailEnd/>
          </a:ln>
        </p:spPr>
        <p:txBody>
          <a:bodyPr/>
          <a:lstStyle/>
          <a:p>
            <a:endParaRPr lang="en-US"/>
          </a:p>
        </p:txBody>
      </p:sp>
      <p:sp>
        <p:nvSpPr>
          <p:cNvPr id="88169" name="Freeform 105"/>
          <p:cNvSpPr>
            <a:spLocks/>
          </p:cNvSpPr>
          <p:nvPr/>
        </p:nvSpPr>
        <p:spPr bwMode="auto">
          <a:xfrm>
            <a:off x="4718050" y="4889500"/>
            <a:ext cx="31750" cy="31750"/>
          </a:xfrm>
          <a:custGeom>
            <a:avLst/>
            <a:gdLst/>
            <a:ahLst/>
            <a:cxnLst>
              <a:cxn ang="0">
                <a:pos x="20" y="10"/>
              </a:cxn>
              <a:cxn ang="0">
                <a:pos x="20" y="14"/>
              </a:cxn>
              <a:cxn ang="0">
                <a:pos x="18" y="18"/>
              </a:cxn>
              <a:cxn ang="0">
                <a:pos x="14" y="20"/>
              </a:cxn>
              <a:cxn ang="0">
                <a:pos x="10" y="20"/>
              </a:cxn>
              <a:cxn ang="0">
                <a:pos x="6" y="20"/>
              </a:cxn>
              <a:cxn ang="0">
                <a:pos x="4" y="18"/>
              </a:cxn>
              <a:cxn ang="0">
                <a:pos x="2" y="14"/>
              </a:cxn>
              <a:cxn ang="0">
                <a:pos x="0" y="10"/>
              </a:cxn>
              <a:cxn ang="0">
                <a:pos x="2" y="6"/>
              </a:cxn>
              <a:cxn ang="0">
                <a:pos x="4" y="4"/>
              </a:cxn>
              <a:cxn ang="0">
                <a:pos x="6" y="2"/>
              </a:cxn>
              <a:cxn ang="0">
                <a:pos x="10" y="0"/>
              </a:cxn>
              <a:cxn ang="0">
                <a:pos x="14" y="2"/>
              </a:cxn>
              <a:cxn ang="0">
                <a:pos x="18" y="4"/>
              </a:cxn>
              <a:cxn ang="0">
                <a:pos x="20" y="6"/>
              </a:cxn>
              <a:cxn ang="0">
                <a:pos x="20" y="8"/>
              </a:cxn>
              <a:cxn ang="0">
                <a:pos x="20" y="10"/>
              </a:cxn>
            </a:cxnLst>
            <a:rect l="0" t="0" r="r" b="b"/>
            <a:pathLst>
              <a:path w="20" h="20">
                <a:moveTo>
                  <a:pt x="20" y="10"/>
                </a:moveTo>
                <a:lnTo>
                  <a:pt x="20" y="14"/>
                </a:lnTo>
                <a:lnTo>
                  <a:pt x="18" y="18"/>
                </a:lnTo>
                <a:lnTo>
                  <a:pt x="14" y="20"/>
                </a:lnTo>
                <a:lnTo>
                  <a:pt x="10" y="20"/>
                </a:lnTo>
                <a:lnTo>
                  <a:pt x="6" y="20"/>
                </a:lnTo>
                <a:lnTo>
                  <a:pt x="4" y="18"/>
                </a:lnTo>
                <a:lnTo>
                  <a:pt x="2" y="14"/>
                </a:lnTo>
                <a:lnTo>
                  <a:pt x="0" y="10"/>
                </a:lnTo>
                <a:lnTo>
                  <a:pt x="2" y="6"/>
                </a:lnTo>
                <a:lnTo>
                  <a:pt x="4" y="4"/>
                </a:lnTo>
                <a:lnTo>
                  <a:pt x="6" y="2"/>
                </a:lnTo>
                <a:lnTo>
                  <a:pt x="10" y="0"/>
                </a:lnTo>
                <a:lnTo>
                  <a:pt x="14" y="2"/>
                </a:lnTo>
                <a:lnTo>
                  <a:pt x="18" y="4"/>
                </a:lnTo>
                <a:lnTo>
                  <a:pt x="20" y="6"/>
                </a:lnTo>
                <a:lnTo>
                  <a:pt x="20" y="8"/>
                </a:lnTo>
                <a:lnTo>
                  <a:pt x="20" y="10"/>
                </a:lnTo>
                <a:close/>
              </a:path>
            </a:pathLst>
          </a:custGeom>
          <a:solidFill>
            <a:srgbClr val="0092C8"/>
          </a:solidFill>
          <a:ln w="9525">
            <a:noFill/>
            <a:round/>
            <a:headEnd/>
            <a:tailEnd/>
          </a:ln>
        </p:spPr>
        <p:txBody>
          <a:bodyPr/>
          <a:lstStyle/>
          <a:p>
            <a:endParaRPr lang="en-US"/>
          </a:p>
        </p:txBody>
      </p:sp>
      <p:sp>
        <p:nvSpPr>
          <p:cNvPr id="88170" name="Freeform 106"/>
          <p:cNvSpPr>
            <a:spLocks/>
          </p:cNvSpPr>
          <p:nvPr/>
        </p:nvSpPr>
        <p:spPr bwMode="auto">
          <a:xfrm>
            <a:off x="4014788" y="2236788"/>
            <a:ext cx="34925" cy="34925"/>
          </a:xfrm>
          <a:custGeom>
            <a:avLst/>
            <a:gdLst/>
            <a:ahLst/>
            <a:cxnLst>
              <a:cxn ang="0">
                <a:pos x="22" y="10"/>
              </a:cxn>
              <a:cxn ang="0">
                <a:pos x="20" y="14"/>
              </a:cxn>
              <a:cxn ang="0">
                <a:pos x="18" y="18"/>
              </a:cxn>
              <a:cxn ang="0">
                <a:pos x="14" y="20"/>
              </a:cxn>
              <a:cxn ang="0">
                <a:pos x="10" y="22"/>
              </a:cxn>
              <a:cxn ang="0">
                <a:pos x="6" y="20"/>
              </a:cxn>
              <a:cxn ang="0">
                <a:pos x="4" y="18"/>
              </a:cxn>
              <a:cxn ang="0">
                <a:pos x="2" y="14"/>
              </a:cxn>
              <a:cxn ang="0">
                <a:pos x="0" y="10"/>
              </a:cxn>
              <a:cxn ang="0">
                <a:pos x="2" y="6"/>
              </a:cxn>
              <a:cxn ang="0">
                <a:pos x="4" y="4"/>
              </a:cxn>
              <a:cxn ang="0">
                <a:pos x="6" y="2"/>
              </a:cxn>
              <a:cxn ang="0">
                <a:pos x="10" y="0"/>
              </a:cxn>
              <a:cxn ang="0">
                <a:pos x="14" y="2"/>
              </a:cxn>
              <a:cxn ang="0">
                <a:pos x="18" y="4"/>
              </a:cxn>
              <a:cxn ang="0">
                <a:pos x="20" y="6"/>
              </a:cxn>
              <a:cxn ang="0">
                <a:pos x="20" y="10"/>
              </a:cxn>
              <a:cxn ang="0">
                <a:pos x="22" y="10"/>
              </a:cxn>
            </a:cxnLst>
            <a:rect l="0" t="0" r="r" b="b"/>
            <a:pathLst>
              <a:path w="22" h="22">
                <a:moveTo>
                  <a:pt x="22" y="10"/>
                </a:moveTo>
                <a:lnTo>
                  <a:pt x="20" y="14"/>
                </a:lnTo>
                <a:lnTo>
                  <a:pt x="18" y="18"/>
                </a:lnTo>
                <a:lnTo>
                  <a:pt x="14" y="20"/>
                </a:lnTo>
                <a:lnTo>
                  <a:pt x="10" y="22"/>
                </a:lnTo>
                <a:lnTo>
                  <a:pt x="6" y="20"/>
                </a:lnTo>
                <a:lnTo>
                  <a:pt x="4" y="18"/>
                </a:lnTo>
                <a:lnTo>
                  <a:pt x="2" y="14"/>
                </a:lnTo>
                <a:lnTo>
                  <a:pt x="0" y="10"/>
                </a:lnTo>
                <a:lnTo>
                  <a:pt x="2" y="6"/>
                </a:lnTo>
                <a:lnTo>
                  <a:pt x="4" y="4"/>
                </a:lnTo>
                <a:lnTo>
                  <a:pt x="6" y="2"/>
                </a:lnTo>
                <a:lnTo>
                  <a:pt x="10" y="0"/>
                </a:lnTo>
                <a:lnTo>
                  <a:pt x="14" y="2"/>
                </a:lnTo>
                <a:lnTo>
                  <a:pt x="18" y="4"/>
                </a:lnTo>
                <a:lnTo>
                  <a:pt x="20" y="6"/>
                </a:lnTo>
                <a:lnTo>
                  <a:pt x="20" y="10"/>
                </a:lnTo>
                <a:lnTo>
                  <a:pt x="22" y="10"/>
                </a:lnTo>
                <a:close/>
              </a:path>
            </a:pathLst>
          </a:custGeom>
          <a:solidFill>
            <a:srgbClr val="0092C8"/>
          </a:solidFill>
          <a:ln w="9525">
            <a:noFill/>
            <a:round/>
            <a:headEnd/>
            <a:tailEnd/>
          </a:ln>
        </p:spPr>
        <p:txBody>
          <a:bodyPr/>
          <a:lstStyle/>
          <a:p>
            <a:endParaRPr lang="en-US"/>
          </a:p>
        </p:txBody>
      </p:sp>
      <p:sp>
        <p:nvSpPr>
          <p:cNvPr id="88171" name="Freeform 107"/>
          <p:cNvSpPr>
            <a:spLocks/>
          </p:cNvSpPr>
          <p:nvPr/>
        </p:nvSpPr>
        <p:spPr bwMode="auto">
          <a:xfrm>
            <a:off x="3678238" y="4549775"/>
            <a:ext cx="31750" cy="31750"/>
          </a:xfrm>
          <a:custGeom>
            <a:avLst/>
            <a:gdLst/>
            <a:ahLst/>
            <a:cxnLst>
              <a:cxn ang="0">
                <a:pos x="20" y="10"/>
              </a:cxn>
              <a:cxn ang="0">
                <a:pos x="20" y="14"/>
              </a:cxn>
              <a:cxn ang="0">
                <a:pos x="18" y="18"/>
              </a:cxn>
              <a:cxn ang="0">
                <a:pos x="14" y="20"/>
              </a:cxn>
              <a:cxn ang="0">
                <a:pos x="10" y="20"/>
              </a:cxn>
              <a:cxn ang="0">
                <a:pos x="6" y="20"/>
              </a:cxn>
              <a:cxn ang="0">
                <a:pos x="4" y="18"/>
              </a:cxn>
              <a:cxn ang="0">
                <a:pos x="0" y="14"/>
              </a:cxn>
              <a:cxn ang="0">
                <a:pos x="0" y="10"/>
              </a:cxn>
              <a:cxn ang="0">
                <a:pos x="0" y="6"/>
              </a:cxn>
              <a:cxn ang="0">
                <a:pos x="4" y="4"/>
              </a:cxn>
              <a:cxn ang="0">
                <a:pos x="6" y="2"/>
              </a:cxn>
              <a:cxn ang="0">
                <a:pos x="10" y="0"/>
              </a:cxn>
              <a:cxn ang="0">
                <a:pos x="14" y="2"/>
              </a:cxn>
              <a:cxn ang="0">
                <a:pos x="18" y="4"/>
              </a:cxn>
              <a:cxn ang="0">
                <a:pos x="20" y="6"/>
              </a:cxn>
              <a:cxn ang="0">
                <a:pos x="20" y="8"/>
              </a:cxn>
              <a:cxn ang="0">
                <a:pos x="20" y="10"/>
              </a:cxn>
            </a:cxnLst>
            <a:rect l="0" t="0" r="r" b="b"/>
            <a:pathLst>
              <a:path w="20" h="20">
                <a:moveTo>
                  <a:pt x="20" y="10"/>
                </a:moveTo>
                <a:lnTo>
                  <a:pt x="20" y="14"/>
                </a:lnTo>
                <a:lnTo>
                  <a:pt x="18" y="18"/>
                </a:lnTo>
                <a:lnTo>
                  <a:pt x="14" y="20"/>
                </a:lnTo>
                <a:lnTo>
                  <a:pt x="10" y="20"/>
                </a:lnTo>
                <a:lnTo>
                  <a:pt x="6" y="20"/>
                </a:lnTo>
                <a:lnTo>
                  <a:pt x="4" y="18"/>
                </a:lnTo>
                <a:lnTo>
                  <a:pt x="0" y="14"/>
                </a:lnTo>
                <a:lnTo>
                  <a:pt x="0" y="10"/>
                </a:lnTo>
                <a:lnTo>
                  <a:pt x="0" y="6"/>
                </a:lnTo>
                <a:lnTo>
                  <a:pt x="4" y="4"/>
                </a:lnTo>
                <a:lnTo>
                  <a:pt x="6" y="2"/>
                </a:lnTo>
                <a:lnTo>
                  <a:pt x="10" y="0"/>
                </a:lnTo>
                <a:lnTo>
                  <a:pt x="14" y="2"/>
                </a:lnTo>
                <a:lnTo>
                  <a:pt x="18" y="4"/>
                </a:lnTo>
                <a:lnTo>
                  <a:pt x="20" y="6"/>
                </a:lnTo>
                <a:lnTo>
                  <a:pt x="20" y="8"/>
                </a:lnTo>
                <a:lnTo>
                  <a:pt x="20" y="10"/>
                </a:lnTo>
                <a:close/>
              </a:path>
            </a:pathLst>
          </a:custGeom>
          <a:solidFill>
            <a:srgbClr val="0092C8"/>
          </a:solidFill>
          <a:ln w="9525">
            <a:noFill/>
            <a:round/>
            <a:headEnd/>
            <a:tailEnd/>
          </a:ln>
        </p:spPr>
        <p:txBody>
          <a:bodyPr/>
          <a:lstStyle/>
          <a:p>
            <a:endParaRPr lang="en-US"/>
          </a:p>
        </p:txBody>
      </p:sp>
      <p:sp>
        <p:nvSpPr>
          <p:cNvPr id="88172" name="Freeform 108"/>
          <p:cNvSpPr>
            <a:spLocks/>
          </p:cNvSpPr>
          <p:nvPr/>
        </p:nvSpPr>
        <p:spPr bwMode="auto">
          <a:xfrm>
            <a:off x="5956300" y="3835400"/>
            <a:ext cx="31750" cy="31750"/>
          </a:xfrm>
          <a:custGeom>
            <a:avLst/>
            <a:gdLst/>
            <a:ahLst/>
            <a:cxnLst>
              <a:cxn ang="0">
                <a:pos x="20" y="10"/>
              </a:cxn>
              <a:cxn ang="0">
                <a:pos x="20" y="14"/>
              </a:cxn>
              <a:cxn ang="0">
                <a:pos x="18" y="18"/>
              </a:cxn>
              <a:cxn ang="0">
                <a:pos x="14" y="20"/>
              </a:cxn>
              <a:cxn ang="0">
                <a:pos x="10" y="20"/>
              </a:cxn>
              <a:cxn ang="0">
                <a:pos x="6" y="20"/>
              </a:cxn>
              <a:cxn ang="0">
                <a:pos x="2" y="18"/>
              </a:cxn>
              <a:cxn ang="0">
                <a:pos x="0" y="14"/>
              </a:cxn>
              <a:cxn ang="0">
                <a:pos x="0" y="10"/>
              </a:cxn>
              <a:cxn ang="0">
                <a:pos x="0" y="6"/>
              </a:cxn>
              <a:cxn ang="0">
                <a:pos x="2" y="2"/>
              </a:cxn>
              <a:cxn ang="0">
                <a:pos x="6" y="0"/>
              </a:cxn>
              <a:cxn ang="0">
                <a:pos x="10" y="0"/>
              </a:cxn>
              <a:cxn ang="0">
                <a:pos x="14" y="0"/>
              </a:cxn>
              <a:cxn ang="0">
                <a:pos x="18" y="2"/>
              </a:cxn>
              <a:cxn ang="0">
                <a:pos x="20" y="6"/>
              </a:cxn>
              <a:cxn ang="0">
                <a:pos x="20" y="8"/>
              </a:cxn>
              <a:cxn ang="0">
                <a:pos x="20" y="10"/>
              </a:cxn>
            </a:cxnLst>
            <a:rect l="0" t="0" r="r" b="b"/>
            <a:pathLst>
              <a:path w="20" h="20">
                <a:moveTo>
                  <a:pt x="20" y="10"/>
                </a:moveTo>
                <a:lnTo>
                  <a:pt x="20" y="14"/>
                </a:lnTo>
                <a:lnTo>
                  <a:pt x="18" y="18"/>
                </a:lnTo>
                <a:lnTo>
                  <a:pt x="14" y="20"/>
                </a:lnTo>
                <a:lnTo>
                  <a:pt x="10" y="20"/>
                </a:lnTo>
                <a:lnTo>
                  <a:pt x="6" y="20"/>
                </a:lnTo>
                <a:lnTo>
                  <a:pt x="2" y="18"/>
                </a:lnTo>
                <a:lnTo>
                  <a:pt x="0" y="14"/>
                </a:lnTo>
                <a:lnTo>
                  <a:pt x="0" y="10"/>
                </a:lnTo>
                <a:lnTo>
                  <a:pt x="0" y="6"/>
                </a:lnTo>
                <a:lnTo>
                  <a:pt x="2" y="2"/>
                </a:lnTo>
                <a:lnTo>
                  <a:pt x="6" y="0"/>
                </a:lnTo>
                <a:lnTo>
                  <a:pt x="10" y="0"/>
                </a:lnTo>
                <a:lnTo>
                  <a:pt x="14" y="0"/>
                </a:lnTo>
                <a:lnTo>
                  <a:pt x="18" y="2"/>
                </a:lnTo>
                <a:lnTo>
                  <a:pt x="20" y="6"/>
                </a:lnTo>
                <a:lnTo>
                  <a:pt x="20" y="8"/>
                </a:lnTo>
                <a:lnTo>
                  <a:pt x="20" y="10"/>
                </a:lnTo>
                <a:close/>
              </a:path>
            </a:pathLst>
          </a:custGeom>
          <a:solidFill>
            <a:srgbClr val="0092C8"/>
          </a:solidFill>
          <a:ln w="9525">
            <a:noFill/>
            <a:round/>
            <a:headEnd/>
            <a:tailEnd/>
          </a:ln>
        </p:spPr>
        <p:txBody>
          <a:bodyPr/>
          <a:lstStyle/>
          <a:p>
            <a:endParaRPr lang="en-US"/>
          </a:p>
        </p:txBody>
      </p:sp>
      <p:sp>
        <p:nvSpPr>
          <p:cNvPr id="88173" name="Freeform 109"/>
          <p:cNvSpPr>
            <a:spLocks/>
          </p:cNvSpPr>
          <p:nvPr/>
        </p:nvSpPr>
        <p:spPr bwMode="auto">
          <a:xfrm>
            <a:off x="1798638" y="1684338"/>
            <a:ext cx="120650" cy="120650"/>
          </a:xfrm>
          <a:custGeom>
            <a:avLst/>
            <a:gdLst/>
            <a:ahLst/>
            <a:cxnLst>
              <a:cxn ang="0">
                <a:pos x="76" y="38"/>
              </a:cxn>
              <a:cxn ang="0">
                <a:pos x="76" y="46"/>
              </a:cxn>
              <a:cxn ang="0">
                <a:pos x="72" y="52"/>
              </a:cxn>
              <a:cxn ang="0">
                <a:pos x="70" y="58"/>
              </a:cxn>
              <a:cxn ang="0">
                <a:pos x="64" y="64"/>
              </a:cxn>
              <a:cxn ang="0">
                <a:pos x="60" y="68"/>
              </a:cxn>
              <a:cxn ang="0">
                <a:pos x="52" y="72"/>
              </a:cxn>
              <a:cxn ang="0">
                <a:pos x="46" y="74"/>
              </a:cxn>
              <a:cxn ang="0">
                <a:pos x="38" y="76"/>
              </a:cxn>
              <a:cxn ang="0">
                <a:pos x="30" y="74"/>
              </a:cxn>
              <a:cxn ang="0">
                <a:pos x="24" y="72"/>
              </a:cxn>
              <a:cxn ang="0">
                <a:pos x="18" y="68"/>
              </a:cxn>
              <a:cxn ang="0">
                <a:pos x="12" y="64"/>
              </a:cxn>
              <a:cxn ang="0">
                <a:pos x="8" y="58"/>
              </a:cxn>
              <a:cxn ang="0">
                <a:pos x="4" y="52"/>
              </a:cxn>
              <a:cxn ang="0">
                <a:pos x="2" y="46"/>
              </a:cxn>
              <a:cxn ang="0">
                <a:pos x="0" y="38"/>
              </a:cxn>
              <a:cxn ang="0">
                <a:pos x="2" y="30"/>
              </a:cxn>
              <a:cxn ang="0">
                <a:pos x="4" y="24"/>
              </a:cxn>
              <a:cxn ang="0">
                <a:pos x="8" y="16"/>
              </a:cxn>
              <a:cxn ang="0">
                <a:pos x="12" y="12"/>
              </a:cxn>
              <a:cxn ang="0">
                <a:pos x="18" y="6"/>
              </a:cxn>
              <a:cxn ang="0">
                <a:pos x="24" y="4"/>
              </a:cxn>
              <a:cxn ang="0">
                <a:pos x="30" y="0"/>
              </a:cxn>
              <a:cxn ang="0">
                <a:pos x="38" y="0"/>
              </a:cxn>
              <a:cxn ang="0">
                <a:pos x="46" y="0"/>
              </a:cxn>
              <a:cxn ang="0">
                <a:pos x="52" y="4"/>
              </a:cxn>
              <a:cxn ang="0">
                <a:pos x="60" y="6"/>
              </a:cxn>
              <a:cxn ang="0">
                <a:pos x="64" y="12"/>
              </a:cxn>
              <a:cxn ang="0">
                <a:pos x="70" y="16"/>
              </a:cxn>
              <a:cxn ang="0">
                <a:pos x="72" y="24"/>
              </a:cxn>
              <a:cxn ang="0">
                <a:pos x="76" y="30"/>
              </a:cxn>
              <a:cxn ang="0">
                <a:pos x="76" y="36"/>
              </a:cxn>
              <a:cxn ang="0">
                <a:pos x="76" y="38"/>
              </a:cxn>
            </a:cxnLst>
            <a:rect l="0" t="0" r="r" b="b"/>
            <a:pathLst>
              <a:path w="76" h="76">
                <a:moveTo>
                  <a:pt x="76" y="38"/>
                </a:moveTo>
                <a:lnTo>
                  <a:pt x="76" y="46"/>
                </a:lnTo>
                <a:lnTo>
                  <a:pt x="72" y="52"/>
                </a:lnTo>
                <a:lnTo>
                  <a:pt x="70" y="58"/>
                </a:lnTo>
                <a:lnTo>
                  <a:pt x="64" y="64"/>
                </a:lnTo>
                <a:lnTo>
                  <a:pt x="60" y="68"/>
                </a:lnTo>
                <a:lnTo>
                  <a:pt x="52" y="72"/>
                </a:lnTo>
                <a:lnTo>
                  <a:pt x="46" y="74"/>
                </a:lnTo>
                <a:lnTo>
                  <a:pt x="38" y="76"/>
                </a:lnTo>
                <a:lnTo>
                  <a:pt x="30" y="74"/>
                </a:lnTo>
                <a:lnTo>
                  <a:pt x="24" y="72"/>
                </a:lnTo>
                <a:lnTo>
                  <a:pt x="18" y="68"/>
                </a:lnTo>
                <a:lnTo>
                  <a:pt x="12" y="64"/>
                </a:lnTo>
                <a:lnTo>
                  <a:pt x="8" y="58"/>
                </a:lnTo>
                <a:lnTo>
                  <a:pt x="4" y="52"/>
                </a:lnTo>
                <a:lnTo>
                  <a:pt x="2" y="46"/>
                </a:lnTo>
                <a:lnTo>
                  <a:pt x="0" y="38"/>
                </a:lnTo>
                <a:lnTo>
                  <a:pt x="2" y="30"/>
                </a:lnTo>
                <a:lnTo>
                  <a:pt x="4" y="24"/>
                </a:lnTo>
                <a:lnTo>
                  <a:pt x="8" y="16"/>
                </a:lnTo>
                <a:lnTo>
                  <a:pt x="12" y="12"/>
                </a:lnTo>
                <a:lnTo>
                  <a:pt x="18" y="6"/>
                </a:lnTo>
                <a:lnTo>
                  <a:pt x="24" y="4"/>
                </a:lnTo>
                <a:lnTo>
                  <a:pt x="30" y="0"/>
                </a:lnTo>
                <a:lnTo>
                  <a:pt x="38" y="0"/>
                </a:lnTo>
                <a:lnTo>
                  <a:pt x="46" y="0"/>
                </a:lnTo>
                <a:lnTo>
                  <a:pt x="52" y="4"/>
                </a:lnTo>
                <a:lnTo>
                  <a:pt x="60" y="6"/>
                </a:lnTo>
                <a:lnTo>
                  <a:pt x="64" y="12"/>
                </a:lnTo>
                <a:lnTo>
                  <a:pt x="70" y="16"/>
                </a:lnTo>
                <a:lnTo>
                  <a:pt x="72" y="24"/>
                </a:lnTo>
                <a:lnTo>
                  <a:pt x="76" y="30"/>
                </a:lnTo>
                <a:lnTo>
                  <a:pt x="76" y="36"/>
                </a:lnTo>
                <a:lnTo>
                  <a:pt x="76" y="38"/>
                </a:lnTo>
                <a:close/>
              </a:path>
            </a:pathLst>
          </a:custGeom>
          <a:solidFill>
            <a:srgbClr val="FFFFFF"/>
          </a:solidFill>
          <a:ln w="9525">
            <a:noFill/>
            <a:round/>
            <a:headEnd/>
            <a:tailEnd/>
          </a:ln>
        </p:spPr>
        <p:txBody>
          <a:bodyPr/>
          <a:lstStyle/>
          <a:p>
            <a:endParaRPr lang="en-US"/>
          </a:p>
        </p:txBody>
      </p:sp>
      <p:sp>
        <p:nvSpPr>
          <p:cNvPr id="88174" name="Freeform 110"/>
          <p:cNvSpPr>
            <a:spLocks/>
          </p:cNvSpPr>
          <p:nvPr/>
        </p:nvSpPr>
        <p:spPr bwMode="auto">
          <a:xfrm>
            <a:off x="1798638" y="1684338"/>
            <a:ext cx="120650" cy="120650"/>
          </a:xfrm>
          <a:custGeom>
            <a:avLst/>
            <a:gdLst/>
            <a:ahLst/>
            <a:cxnLst>
              <a:cxn ang="0">
                <a:pos x="76" y="38"/>
              </a:cxn>
              <a:cxn ang="0">
                <a:pos x="76" y="46"/>
              </a:cxn>
              <a:cxn ang="0">
                <a:pos x="72" y="52"/>
              </a:cxn>
              <a:cxn ang="0">
                <a:pos x="70" y="58"/>
              </a:cxn>
              <a:cxn ang="0">
                <a:pos x="64" y="64"/>
              </a:cxn>
              <a:cxn ang="0">
                <a:pos x="60" y="68"/>
              </a:cxn>
              <a:cxn ang="0">
                <a:pos x="52" y="72"/>
              </a:cxn>
              <a:cxn ang="0">
                <a:pos x="46" y="74"/>
              </a:cxn>
              <a:cxn ang="0">
                <a:pos x="38" y="76"/>
              </a:cxn>
              <a:cxn ang="0">
                <a:pos x="30" y="74"/>
              </a:cxn>
              <a:cxn ang="0">
                <a:pos x="24" y="72"/>
              </a:cxn>
              <a:cxn ang="0">
                <a:pos x="18" y="68"/>
              </a:cxn>
              <a:cxn ang="0">
                <a:pos x="12" y="64"/>
              </a:cxn>
              <a:cxn ang="0">
                <a:pos x="8" y="58"/>
              </a:cxn>
              <a:cxn ang="0">
                <a:pos x="4" y="52"/>
              </a:cxn>
              <a:cxn ang="0">
                <a:pos x="2" y="46"/>
              </a:cxn>
              <a:cxn ang="0">
                <a:pos x="0" y="38"/>
              </a:cxn>
              <a:cxn ang="0">
                <a:pos x="2" y="30"/>
              </a:cxn>
              <a:cxn ang="0">
                <a:pos x="4" y="24"/>
              </a:cxn>
              <a:cxn ang="0">
                <a:pos x="8" y="16"/>
              </a:cxn>
              <a:cxn ang="0">
                <a:pos x="12" y="12"/>
              </a:cxn>
              <a:cxn ang="0">
                <a:pos x="18" y="6"/>
              </a:cxn>
              <a:cxn ang="0">
                <a:pos x="24" y="4"/>
              </a:cxn>
              <a:cxn ang="0">
                <a:pos x="30" y="0"/>
              </a:cxn>
              <a:cxn ang="0">
                <a:pos x="38" y="0"/>
              </a:cxn>
              <a:cxn ang="0">
                <a:pos x="46" y="0"/>
              </a:cxn>
              <a:cxn ang="0">
                <a:pos x="52" y="4"/>
              </a:cxn>
              <a:cxn ang="0">
                <a:pos x="60" y="6"/>
              </a:cxn>
              <a:cxn ang="0">
                <a:pos x="64" y="12"/>
              </a:cxn>
              <a:cxn ang="0">
                <a:pos x="70" y="16"/>
              </a:cxn>
              <a:cxn ang="0">
                <a:pos x="72" y="24"/>
              </a:cxn>
              <a:cxn ang="0">
                <a:pos x="76" y="30"/>
              </a:cxn>
              <a:cxn ang="0">
                <a:pos x="76" y="36"/>
              </a:cxn>
            </a:cxnLst>
            <a:rect l="0" t="0" r="r" b="b"/>
            <a:pathLst>
              <a:path w="76" h="76">
                <a:moveTo>
                  <a:pt x="76" y="38"/>
                </a:moveTo>
                <a:lnTo>
                  <a:pt x="76" y="46"/>
                </a:lnTo>
                <a:lnTo>
                  <a:pt x="72" y="52"/>
                </a:lnTo>
                <a:lnTo>
                  <a:pt x="70" y="58"/>
                </a:lnTo>
                <a:lnTo>
                  <a:pt x="64" y="64"/>
                </a:lnTo>
                <a:lnTo>
                  <a:pt x="60" y="68"/>
                </a:lnTo>
                <a:lnTo>
                  <a:pt x="52" y="72"/>
                </a:lnTo>
                <a:lnTo>
                  <a:pt x="46" y="74"/>
                </a:lnTo>
                <a:lnTo>
                  <a:pt x="38" y="76"/>
                </a:lnTo>
                <a:lnTo>
                  <a:pt x="30" y="74"/>
                </a:lnTo>
                <a:lnTo>
                  <a:pt x="24" y="72"/>
                </a:lnTo>
                <a:lnTo>
                  <a:pt x="18" y="68"/>
                </a:lnTo>
                <a:lnTo>
                  <a:pt x="12" y="64"/>
                </a:lnTo>
                <a:lnTo>
                  <a:pt x="8" y="58"/>
                </a:lnTo>
                <a:lnTo>
                  <a:pt x="4" y="52"/>
                </a:lnTo>
                <a:lnTo>
                  <a:pt x="2" y="46"/>
                </a:lnTo>
                <a:lnTo>
                  <a:pt x="0" y="38"/>
                </a:lnTo>
                <a:lnTo>
                  <a:pt x="2" y="30"/>
                </a:lnTo>
                <a:lnTo>
                  <a:pt x="4" y="24"/>
                </a:lnTo>
                <a:lnTo>
                  <a:pt x="8" y="16"/>
                </a:lnTo>
                <a:lnTo>
                  <a:pt x="12" y="12"/>
                </a:lnTo>
                <a:lnTo>
                  <a:pt x="18" y="6"/>
                </a:lnTo>
                <a:lnTo>
                  <a:pt x="24" y="4"/>
                </a:lnTo>
                <a:lnTo>
                  <a:pt x="30" y="0"/>
                </a:lnTo>
                <a:lnTo>
                  <a:pt x="38" y="0"/>
                </a:lnTo>
                <a:lnTo>
                  <a:pt x="46" y="0"/>
                </a:lnTo>
                <a:lnTo>
                  <a:pt x="52" y="4"/>
                </a:lnTo>
                <a:lnTo>
                  <a:pt x="60" y="6"/>
                </a:lnTo>
                <a:lnTo>
                  <a:pt x="64" y="12"/>
                </a:lnTo>
                <a:lnTo>
                  <a:pt x="70" y="16"/>
                </a:lnTo>
                <a:lnTo>
                  <a:pt x="72" y="24"/>
                </a:lnTo>
                <a:lnTo>
                  <a:pt x="76" y="30"/>
                </a:lnTo>
                <a:lnTo>
                  <a:pt x="76" y="36"/>
                </a:lnTo>
              </a:path>
            </a:pathLst>
          </a:custGeom>
          <a:noFill/>
          <a:ln w="6350">
            <a:solidFill>
              <a:srgbClr val="0092C8"/>
            </a:solidFill>
            <a:prstDash val="solid"/>
            <a:round/>
            <a:headEnd/>
            <a:tailEnd/>
          </a:ln>
        </p:spPr>
        <p:txBody>
          <a:bodyPr/>
          <a:lstStyle/>
          <a:p>
            <a:endParaRPr lang="en-US"/>
          </a:p>
        </p:txBody>
      </p:sp>
      <p:sp>
        <p:nvSpPr>
          <p:cNvPr id="88175" name="Freeform 111"/>
          <p:cNvSpPr>
            <a:spLocks/>
          </p:cNvSpPr>
          <p:nvPr/>
        </p:nvSpPr>
        <p:spPr bwMode="auto">
          <a:xfrm>
            <a:off x="1801813" y="2360613"/>
            <a:ext cx="117475" cy="120650"/>
          </a:xfrm>
          <a:custGeom>
            <a:avLst/>
            <a:gdLst/>
            <a:ahLst/>
            <a:cxnLst>
              <a:cxn ang="0">
                <a:pos x="74" y="38"/>
              </a:cxn>
              <a:cxn ang="0">
                <a:pos x="74" y="46"/>
              </a:cxn>
              <a:cxn ang="0">
                <a:pos x="72" y="52"/>
              </a:cxn>
              <a:cxn ang="0">
                <a:pos x="68" y="58"/>
              </a:cxn>
              <a:cxn ang="0">
                <a:pos x="64" y="64"/>
              </a:cxn>
              <a:cxn ang="0">
                <a:pos x="58" y="70"/>
              </a:cxn>
              <a:cxn ang="0">
                <a:pos x="52" y="72"/>
              </a:cxn>
              <a:cxn ang="0">
                <a:pos x="44" y="74"/>
              </a:cxn>
              <a:cxn ang="0">
                <a:pos x="36" y="76"/>
              </a:cxn>
              <a:cxn ang="0">
                <a:pos x="30" y="74"/>
              </a:cxn>
              <a:cxn ang="0">
                <a:pos x="22" y="72"/>
              </a:cxn>
              <a:cxn ang="0">
                <a:pos x="16" y="70"/>
              </a:cxn>
              <a:cxn ang="0">
                <a:pos x="10" y="64"/>
              </a:cxn>
              <a:cxn ang="0">
                <a:pos x="6" y="58"/>
              </a:cxn>
              <a:cxn ang="0">
                <a:pos x="2" y="52"/>
              </a:cxn>
              <a:cxn ang="0">
                <a:pos x="0" y="46"/>
              </a:cxn>
              <a:cxn ang="0">
                <a:pos x="0" y="38"/>
              </a:cxn>
              <a:cxn ang="0">
                <a:pos x="0" y="30"/>
              </a:cxn>
              <a:cxn ang="0">
                <a:pos x="2" y="24"/>
              </a:cxn>
              <a:cxn ang="0">
                <a:pos x="6" y="16"/>
              </a:cxn>
              <a:cxn ang="0">
                <a:pos x="10" y="12"/>
              </a:cxn>
              <a:cxn ang="0">
                <a:pos x="16" y="6"/>
              </a:cxn>
              <a:cxn ang="0">
                <a:pos x="22" y="4"/>
              </a:cxn>
              <a:cxn ang="0">
                <a:pos x="30" y="0"/>
              </a:cxn>
              <a:cxn ang="0">
                <a:pos x="36" y="0"/>
              </a:cxn>
              <a:cxn ang="0">
                <a:pos x="44" y="0"/>
              </a:cxn>
              <a:cxn ang="0">
                <a:pos x="52" y="4"/>
              </a:cxn>
              <a:cxn ang="0">
                <a:pos x="58" y="6"/>
              </a:cxn>
              <a:cxn ang="0">
                <a:pos x="64" y="12"/>
              </a:cxn>
              <a:cxn ang="0">
                <a:pos x="68" y="16"/>
              </a:cxn>
              <a:cxn ang="0">
                <a:pos x="72" y="24"/>
              </a:cxn>
              <a:cxn ang="0">
                <a:pos x="74" y="30"/>
              </a:cxn>
              <a:cxn ang="0">
                <a:pos x="74" y="36"/>
              </a:cxn>
              <a:cxn ang="0">
                <a:pos x="74" y="38"/>
              </a:cxn>
            </a:cxnLst>
            <a:rect l="0" t="0" r="r" b="b"/>
            <a:pathLst>
              <a:path w="74" h="76">
                <a:moveTo>
                  <a:pt x="74" y="38"/>
                </a:moveTo>
                <a:lnTo>
                  <a:pt x="74" y="46"/>
                </a:lnTo>
                <a:lnTo>
                  <a:pt x="72" y="52"/>
                </a:lnTo>
                <a:lnTo>
                  <a:pt x="68" y="58"/>
                </a:lnTo>
                <a:lnTo>
                  <a:pt x="64" y="64"/>
                </a:lnTo>
                <a:lnTo>
                  <a:pt x="58" y="70"/>
                </a:lnTo>
                <a:lnTo>
                  <a:pt x="52" y="72"/>
                </a:lnTo>
                <a:lnTo>
                  <a:pt x="44" y="74"/>
                </a:lnTo>
                <a:lnTo>
                  <a:pt x="36" y="76"/>
                </a:lnTo>
                <a:lnTo>
                  <a:pt x="30" y="74"/>
                </a:lnTo>
                <a:lnTo>
                  <a:pt x="22" y="72"/>
                </a:lnTo>
                <a:lnTo>
                  <a:pt x="16" y="70"/>
                </a:lnTo>
                <a:lnTo>
                  <a:pt x="10" y="64"/>
                </a:lnTo>
                <a:lnTo>
                  <a:pt x="6" y="58"/>
                </a:lnTo>
                <a:lnTo>
                  <a:pt x="2" y="52"/>
                </a:lnTo>
                <a:lnTo>
                  <a:pt x="0" y="46"/>
                </a:lnTo>
                <a:lnTo>
                  <a:pt x="0" y="38"/>
                </a:lnTo>
                <a:lnTo>
                  <a:pt x="0" y="30"/>
                </a:lnTo>
                <a:lnTo>
                  <a:pt x="2" y="24"/>
                </a:lnTo>
                <a:lnTo>
                  <a:pt x="6" y="16"/>
                </a:lnTo>
                <a:lnTo>
                  <a:pt x="10" y="12"/>
                </a:lnTo>
                <a:lnTo>
                  <a:pt x="16" y="6"/>
                </a:lnTo>
                <a:lnTo>
                  <a:pt x="22" y="4"/>
                </a:lnTo>
                <a:lnTo>
                  <a:pt x="30" y="0"/>
                </a:lnTo>
                <a:lnTo>
                  <a:pt x="36" y="0"/>
                </a:lnTo>
                <a:lnTo>
                  <a:pt x="44" y="0"/>
                </a:lnTo>
                <a:lnTo>
                  <a:pt x="52" y="4"/>
                </a:lnTo>
                <a:lnTo>
                  <a:pt x="58" y="6"/>
                </a:lnTo>
                <a:lnTo>
                  <a:pt x="64" y="12"/>
                </a:lnTo>
                <a:lnTo>
                  <a:pt x="68" y="16"/>
                </a:lnTo>
                <a:lnTo>
                  <a:pt x="72" y="24"/>
                </a:lnTo>
                <a:lnTo>
                  <a:pt x="74" y="30"/>
                </a:lnTo>
                <a:lnTo>
                  <a:pt x="74" y="36"/>
                </a:lnTo>
                <a:lnTo>
                  <a:pt x="74" y="38"/>
                </a:lnTo>
                <a:close/>
              </a:path>
            </a:pathLst>
          </a:custGeom>
          <a:solidFill>
            <a:srgbClr val="FFFFFF"/>
          </a:solidFill>
          <a:ln w="9525">
            <a:noFill/>
            <a:round/>
            <a:headEnd/>
            <a:tailEnd/>
          </a:ln>
        </p:spPr>
        <p:txBody>
          <a:bodyPr/>
          <a:lstStyle/>
          <a:p>
            <a:endParaRPr lang="en-US"/>
          </a:p>
        </p:txBody>
      </p:sp>
      <p:sp>
        <p:nvSpPr>
          <p:cNvPr id="88176" name="Freeform 112"/>
          <p:cNvSpPr>
            <a:spLocks/>
          </p:cNvSpPr>
          <p:nvPr/>
        </p:nvSpPr>
        <p:spPr bwMode="auto">
          <a:xfrm>
            <a:off x="1801813" y="2360613"/>
            <a:ext cx="117475" cy="120650"/>
          </a:xfrm>
          <a:custGeom>
            <a:avLst/>
            <a:gdLst/>
            <a:ahLst/>
            <a:cxnLst>
              <a:cxn ang="0">
                <a:pos x="74" y="38"/>
              </a:cxn>
              <a:cxn ang="0">
                <a:pos x="74" y="46"/>
              </a:cxn>
              <a:cxn ang="0">
                <a:pos x="72" y="52"/>
              </a:cxn>
              <a:cxn ang="0">
                <a:pos x="68" y="58"/>
              </a:cxn>
              <a:cxn ang="0">
                <a:pos x="64" y="64"/>
              </a:cxn>
              <a:cxn ang="0">
                <a:pos x="58" y="70"/>
              </a:cxn>
              <a:cxn ang="0">
                <a:pos x="52" y="72"/>
              </a:cxn>
              <a:cxn ang="0">
                <a:pos x="44" y="74"/>
              </a:cxn>
              <a:cxn ang="0">
                <a:pos x="36" y="76"/>
              </a:cxn>
              <a:cxn ang="0">
                <a:pos x="30" y="74"/>
              </a:cxn>
              <a:cxn ang="0">
                <a:pos x="22" y="72"/>
              </a:cxn>
              <a:cxn ang="0">
                <a:pos x="16" y="70"/>
              </a:cxn>
              <a:cxn ang="0">
                <a:pos x="10" y="64"/>
              </a:cxn>
              <a:cxn ang="0">
                <a:pos x="6" y="58"/>
              </a:cxn>
              <a:cxn ang="0">
                <a:pos x="2" y="52"/>
              </a:cxn>
              <a:cxn ang="0">
                <a:pos x="0" y="46"/>
              </a:cxn>
              <a:cxn ang="0">
                <a:pos x="0" y="38"/>
              </a:cxn>
              <a:cxn ang="0">
                <a:pos x="0" y="30"/>
              </a:cxn>
              <a:cxn ang="0">
                <a:pos x="2" y="24"/>
              </a:cxn>
              <a:cxn ang="0">
                <a:pos x="6" y="16"/>
              </a:cxn>
              <a:cxn ang="0">
                <a:pos x="10" y="12"/>
              </a:cxn>
              <a:cxn ang="0">
                <a:pos x="16" y="6"/>
              </a:cxn>
              <a:cxn ang="0">
                <a:pos x="22" y="4"/>
              </a:cxn>
              <a:cxn ang="0">
                <a:pos x="30" y="0"/>
              </a:cxn>
              <a:cxn ang="0">
                <a:pos x="36" y="0"/>
              </a:cxn>
              <a:cxn ang="0">
                <a:pos x="44" y="0"/>
              </a:cxn>
              <a:cxn ang="0">
                <a:pos x="52" y="4"/>
              </a:cxn>
              <a:cxn ang="0">
                <a:pos x="58" y="6"/>
              </a:cxn>
              <a:cxn ang="0">
                <a:pos x="64" y="12"/>
              </a:cxn>
              <a:cxn ang="0">
                <a:pos x="68" y="16"/>
              </a:cxn>
              <a:cxn ang="0">
                <a:pos x="72" y="24"/>
              </a:cxn>
              <a:cxn ang="0">
                <a:pos x="74" y="30"/>
              </a:cxn>
              <a:cxn ang="0">
                <a:pos x="74" y="36"/>
              </a:cxn>
            </a:cxnLst>
            <a:rect l="0" t="0" r="r" b="b"/>
            <a:pathLst>
              <a:path w="74" h="76">
                <a:moveTo>
                  <a:pt x="74" y="38"/>
                </a:moveTo>
                <a:lnTo>
                  <a:pt x="74" y="46"/>
                </a:lnTo>
                <a:lnTo>
                  <a:pt x="72" y="52"/>
                </a:lnTo>
                <a:lnTo>
                  <a:pt x="68" y="58"/>
                </a:lnTo>
                <a:lnTo>
                  <a:pt x="64" y="64"/>
                </a:lnTo>
                <a:lnTo>
                  <a:pt x="58" y="70"/>
                </a:lnTo>
                <a:lnTo>
                  <a:pt x="52" y="72"/>
                </a:lnTo>
                <a:lnTo>
                  <a:pt x="44" y="74"/>
                </a:lnTo>
                <a:lnTo>
                  <a:pt x="36" y="76"/>
                </a:lnTo>
                <a:lnTo>
                  <a:pt x="30" y="74"/>
                </a:lnTo>
                <a:lnTo>
                  <a:pt x="22" y="72"/>
                </a:lnTo>
                <a:lnTo>
                  <a:pt x="16" y="70"/>
                </a:lnTo>
                <a:lnTo>
                  <a:pt x="10" y="64"/>
                </a:lnTo>
                <a:lnTo>
                  <a:pt x="6" y="58"/>
                </a:lnTo>
                <a:lnTo>
                  <a:pt x="2" y="52"/>
                </a:lnTo>
                <a:lnTo>
                  <a:pt x="0" y="46"/>
                </a:lnTo>
                <a:lnTo>
                  <a:pt x="0" y="38"/>
                </a:lnTo>
                <a:lnTo>
                  <a:pt x="0" y="30"/>
                </a:lnTo>
                <a:lnTo>
                  <a:pt x="2" y="24"/>
                </a:lnTo>
                <a:lnTo>
                  <a:pt x="6" y="16"/>
                </a:lnTo>
                <a:lnTo>
                  <a:pt x="10" y="12"/>
                </a:lnTo>
                <a:lnTo>
                  <a:pt x="16" y="6"/>
                </a:lnTo>
                <a:lnTo>
                  <a:pt x="22" y="4"/>
                </a:lnTo>
                <a:lnTo>
                  <a:pt x="30" y="0"/>
                </a:lnTo>
                <a:lnTo>
                  <a:pt x="36" y="0"/>
                </a:lnTo>
                <a:lnTo>
                  <a:pt x="44" y="0"/>
                </a:lnTo>
                <a:lnTo>
                  <a:pt x="52" y="4"/>
                </a:lnTo>
                <a:lnTo>
                  <a:pt x="58" y="6"/>
                </a:lnTo>
                <a:lnTo>
                  <a:pt x="64" y="12"/>
                </a:lnTo>
                <a:lnTo>
                  <a:pt x="68" y="16"/>
                </a:lnTo>
                <a:lnTo>
                  <a:pt x="72" y="24"/>
                </a:lnTo>
                <a:lnTo>
                  <a:pt x="74" y="30"/>
                </a:lnTo>
                <a:lnTo>
                  <a:pt x="74" y="36"/>
                </a:lnTo>
              </a:path>
            </a:pathLst>
          </a:custGeom>
          <a:noFill/>
          <a:ln w="6350">
            <a:solidFill>
              <a:srgbClr val="0092C8"/>
            </a:solidFill>
            <a:prstDash val="solid"/>
            <a:round/>
            <a:headEnd/>
            <a:tailEnd/>
          </a:ln>
        </p:spPr>
        <p:txBody>
          <a:bodyPr/>
          <a:lstStyle/>
          <a:p>
            <a:endParaRPr lang="en-US"/>
          </a:p>
        </p:txBody>
      </p:sp>
      <p:sp>
        <p:nvSpPr>
          <p:cNvPr id="88177" name="Freeform 113"/>
          <p:cNvSpPr>
            <a:spLocks/>
          </p:cNvSpPr>
          <p:nvPr/>
        </p:nvSpPr>
        <p:spPr bwMode="auto">
          <a:xfrm>
            <a:off x="1798638" y="3233738"/>
            <a:ext cx="120650" cy="120650"/>
          </a:xfrm>
          <a:custGeom>
            <a:avLst/>
            <a:gdLst/>
            <a:ahLst/>
            <a:cxnLst>
              <a:cxn ang="0">
                <a:pos x="76" y="38"/>
              </a:cxn>
              <a:cxn ang="0">
                <a:pos x="74" y="46"/>
              </a:cxn>
              <a:cxn ang="0">
                <a:pos x="72" y="52"/>
              </a:cxn>
              <a:cxn ang="0">
                <a:pos x="70" y="60"/>
              </a:cxn>
              <a:cxn ang="0">
                <a:pos x="64" y="64"/>
              </a:cxn>
              <a:cxn ang="0">
                <a:pos x="60" y="70"/>
              </a:cxn>
              <a:cxn ang="0">
                <a:pos x="52" y="72"/>
              </a:cxn>
              <a:cxn ang="0">
                <a:pos x="46" y="76"/>
              </a:cxn>
              <a:cxn ang="0">
                <a:pos x="38" y="76"/>
              </a:cxn>
              <a:cxn ang="0">
                <a:pos x="30" y="76"/>
              </a:cxn>
              <a:cxn ang="0">
                <a:pos x="24" y="72"/>
              </a:cxn>
              <a:cxn ang="0">
                <a:pos x="18" y="70"/>
              </a:cxn>
              <a:cxn ang="0">
                <a:pos x="12" y="64"/>
              </a:cxn>
              <a:cxn ang="0">
                <a:pos x="6" y="60"/>
              </a:cxn>
              <a:cxn ang="0">
                <a:pos x="4" y="52"/>
              </a:cxn>
              <a:cxn ang="0">
                <a:pos x="2" y="46"/>
              </a:cxn>
              <a:cxn ang="0">
                <a:pos x="0" y="38"/>
              </a:cxn>
              <a:cxn ang="0">
                <a:pos x="2" y="30"/>
              </a:cxn>
              <a:cxn ang="0">
                <a:pos x="4" y="24"/>
              </a:cxn>
              <a:cxn ang="0">
                <a:pos x="6" y="18"/>
              </a:cxn>
              <a:cxn ang="0">
                <a:pos x="12" y="12"/>
              </a:cxn>
              <a:cxn ang="0">
                <a:pos x="18" y="8"/>
              </a:cxn>
              <a:cxn ang="0">
                <a:pos x="24" y="4"/>
              </a:cxn>
              <a:cxn ang="0">
                <a:pos x="30" y="2"/>
              </a:cxn>
              <a:cxn ang="0">
                <a:pos x="38" y="0"/>
              </a:cxn>
              <a:cxn ang="0">
                <a:pos x="46" y="2"/>
              </a:cxn>
              <a:cxn ang="0">
                <a:pos x="52" y="4"/>
              </a:cxn>
              <a:cxn ang="0">
                <a:pos x="60" y="8"/>
              </a:cxn>
              <a:cxn ang="0">
                <a:pos x="64" y="12"/>
              </a:cxn>
              <a:cxn ang="0">
                <a:pos x="70" y="18"/>
              </a:cxn>
              <a:cxn ang="0">
                <a:pos x="72" y="24"/>
              </a:cxn>
              <a:cxn ang="0">
                <a:pos x="74" y="30"/>
              </a:cxn>
              <a:cxn ang="0">
                <a:pos x="74" y="38"/>
              </a:cxn>
              <a:cxn ang="0">
                <a:pos x="76" y="38"/>
              </a:cxn>
            </a:cxnLst>
            <a:rect l="0" t="0" r="r" b="b"/>
            <a:pathLst>
              <a:path w="76" h="76">
                <a:moveTo>
                  <a:pt x="76" y="38"/>
                </a:moveTo>
                <a:lnTo>
                  <a:pt x="74" y="46"/>
                </a:lnTo>
                <a:lnTo>
                  <a:pt x="72" y="52"/>
                </a:lnTo>
                <a:lnTo>
                  <a:pt x="70" y="60"/>
                </a:lnTo>
                <a:lnTo>
                  <a:pt x="64" y="64"/>
                </a:lnTo>
                <a:lnTo>
                  <a:pt x="60" y="70"/>
                </a:lnTo>
                <a:lnTo>
                  <a:pt x="52" y="72"/>
                </a:lnTo>
                <a:lnTo>
                  <a:pt x="46" y="76"/>
                </a:lnTo>
                <a:lnTo>
                  <a:pt x="38" y="76"/>
                </a:lnTo>
                <a:lnTo>
                  <a:pt x="30" y="76"/>
                </a:lnTo>
                <a:lnTo>
                  <a:pt x="24" y="72"/>
                </a:lnTo>
                <a:lnTo>
                  <a:pt x="18" y="70"/>
                </a:lnTo>
                <a:lnTo>
                  <a:pt x="12" y="64"/>
                </a:lnTo>
                <a:lnTo>
                  <a:pt x="6" y="60"/>
                </a:lnTo>
                <a:lnTo>
                  <a:pt x="4" y="52"/>
                </a:lnTo>
                <a:lnTo>
                  <a:pt x="2" y="46"/>
                </a:lnTo>
                <a:lnTo>
                  <a:pt x="0" y="38"/>
                </a:lnTo>
                <a:lnTo>
                  <a:pt x="2" y="30"/>
                </a:lnTo>
                <a:lnTo>
                  <a:pt x="4" y="24"/>
                </a:lnTo>
                <a:lnTo>
                  <a:pt x="6" y="18"/>
                </a:lnTo>
                <a:lnTo>
                  <a:pt x="12" y="12"/>
                </a:lnTo>
                <a:lnTo>
                  <a:pt x="18" y="8"/>
                </a:lnTo>
                <a:lnTo>
                  <a:pt x="24" y="4"/>
                </a:lnTo>
                <a:lnTo>
                  <a:pt x="30" y="2"/>
                </a:lnTo>
                <a:lnTo>
                  <a:pt x="38" y="0"/>
                </a:lnTo>
                <a:lnTo>
                  <a:pt x="46" y="2"/>
                </a:lnTo>
                <a:lnTo>
                  <a:pt x="52" y="4"/>
                </a:lnTo>
                <a:lnTo>
                  <a:pt x="60" y="8"/>
                </a:lnTo>
                <a:lnTo>
                  <a:pt x="64" y="12"/>
                </a:lnTo>
                <a:lnTo>
                  <a:pt x="70" y="18"/>
                </a:lnTo>
                <a:lnTo>
                  <a:pt x="72" y="24"/>
                </a:lnTo>
                <a:lnTo>
                  <a:pt x="74" y="30"/>
                </a:lnTo>
                <a:lnTo>
                  <a:pt x="74" y="38"/>
                </a:lnTo>
                <a:lnTo>
                  <a:pt x="76" y="38"/>
                </a:lnTo>
                <a:close/>
              </a:path>
            </a:pathLst>
          </a:custGeom>
          <a:solidFill>
            <a:srgbClr val="FFFFFF"/>
          </a:solidFill>
          <a:ln w="9525">
            <a:noFill/>
            <a:round/>
            <a:headEnd/>
            <a:tailEnd/>
          </a:ln>
        </p:spPr>
        <p:txBody>
          <a:bodyPr/>
          <a:lstStyle/>
          <a:p>
            <a:endParaRPr lang="en-US"/>
          </a:p>
        </p:txBody>
      </p:sp>
      <p:sp>
        <p:nvSpPr>
          <p:cNvPr id="88178" name="Freeform 114"/>
          <p:cNvSpPr>
            <a:spLocks/>
          </p:cNvSpPr>
          <p:nvPr/>
        </p:nvSpPr>
        <p:spPr bwMode="auto">
          <a:xfrm>
            <a:off x="1798638" y="3233738"/>
            <a:ext cx="120650" cy="120650"/>
          </a:xfrm>
          <a:custGeom>
            <a:avLst/>
            <a:gdLst/>
            <a:ahLst/>
            <a:cxnLst>
              <a:cxn ang="0">
                <a:pos x="76" y="38"/>
              </a:cxn>
              <a:cxn ang="0">
                <a:pos x="74" y="46"/>
              </a:cxn>
              <a:cxn ang="0">
                <a:pos x="72" y="52"/>
              </a:cxn>
              <a:cxn ang="0">
                <a:pos x="70" y="60"/>
              </a:cxn>
              <a:cxn ang="0">
                <a:pos x="64" y="64"/>
              </a:cxn>
              <a:cxn ang="0">
                <a:pos x="60" y="70"/>
              </a:cxn>
              <a:cxn ang="0">
                <a:pos x="52" y="72"/>
              </a:cxn>
              <a:cxn ang="0">
                <a:pos x="46" y="76"/>
              </a:cxn>
              <a:cxn ang="0">
                <a:pos x="38" y="76"/>
              </a:cxn>
              <a:cxn ang="0">
                <a:pos x="30" y="76"/>
              </a:cxn>
              <a:cxn ang="0">
                <a:pos x="24" y="72"/>
              </a:cxn>
              <a:cxn ang="0">
                <a:pos x="18" y="70"/>
              </a:cxn>
              <a:cxn ang="0">
                <a:pos x="12" y="64"/>
              </a:cxn>
              <a:cxn ang="0">
                <a:pos x="6" y="60"/>
              </a:cxn>
              <a:cxn ang="0">
                <a:pos x="4" y="52"/>
              </a:cxn>
              <a:cxn ang="0">
                <a:pos x="2" y="46"/>
              </a:cxn>
              <a:cxn ang="0">
                <a:pos x="0" y="38"/>
              </a:cxn>
              <a:cxn ang="0">
                <a:pos x="2" y="30"/>
              </a:cxn>
              <a:cxn ang="0">
                <a:pos x="4" y="24"/>
              </a:cxn>
              <a:cxn ang="0">
                <a:pos x="6" y="18"/>
              </a:cxn>
              <a:cxn ang="0">
                <a:pos x="12" y="12"/>
              </a:cxn>
              <a:cxn ang="0">
                <a:pos x="18" y="8"/>
              </a:cxn>
              <a:cxn ang="0">
                <a:pos x="24" y="4"/>
              </a:cxn>
              <a:cxn ang="0">
                <a:pos x="30" y="2"/>
              </a:cxn>
              <a:cxn ang="0">
                <a:pos x="38" y="0"/>
              </a:cxn>
              <a:cxn ang="0">
                <a:pos x="46" y="2"/>
              </a:cxn>
              <a:cxn ang="0">
                <a:pos x="52" y="4"/>
              </a:cxn>
              <a:cxn ang="0">
                <a:pos x="60" y="8"/>
              </a:cxn>
              <a:cxn ang="0">
                <a:pos x="64" y="12"/>
              </a:cxn>
              <a:cxn ang="0">
                <a:pos x="70" y="18"/>
              </a:cxn>
              <a:cxn ang="0">
                <a:pos x="72" y="24"/>
              </a:cxn>
              <a:cxn ang="0">
                <a:pos x="74" y="30"/>
              </a:cxn>
              <a:cxn ang="0">
                <a:pos x="74" y="38"/>
              </a:cxn>
            </a:cxnLst>
            <a:rect l="0" t="0" r="r" b="b"/>
            <a:pathLst>
              <a:path w="76" h="76">
                <a:moveTo>
                  <a:pt x="76" y="38"/>
                </a:moveTo>
                <a:lnTo>
                  <a:pt x="74" y="46"/>
                </a:lnTo>
                <a:lnTo>
                  <a:pt x="72" y="52"/>
                </a:lnTo>
                <a:lnTo>
                  <a:pt x="70" y="60"/>
                </a:lnTo>
                <a:lnTo>
                  <a:pt x="64" y="64"/>
                </a:lnTo>
                <a:lnTo>
                  <a:pt x="60" y="70"/>
                </a:lnTo>
                <a:lnTo>
                  <a:pt x="52" y="72"/>
                </a:lnTo>
                <a:lnTo>
                  <a:pt x="46" y="76"/>
                </a:lnTo>
                <a:lnTo>
                  <a:pt x="38" y="76"/>
                </a:lnTo>
                <a:lnTo>
                  <a:pt x="30" y="76"/>
                </a:lnTo>
                <a:lnTo>
                  <a:pt x="24" y="72"/>
                </a:lnTo>
                <a:lnTo>
                  <a:pt x="18" y="70"/>
                </a:lnTo>
                <a:lnTo>
                  <a:pt x="12" y="64"/>
                </a:lnTo>
                <a:lnTo>
                  <a:pt x="6" y="60"/>
                </a:lnTo>
                <a:lnTo>
                  <a:pt x="4" y="52"/>
                </a:lnTo>
                <a:lnTo>
                  <a:pt x="2" y="46"/>
                </a:lnTo>
                <a:lnTo>
                  <a:pt x="0" y="38"/>
                </a:lnTo>
                <a:lnTo>
                  <a:pt x="2" y="30"/>
                </a:lnTo>
                <a:lnTo>
                  <a:pt x="4" y="24"/>
                </a:lnTo>
                <a:lnTo>
                  <a:pt x="6" y="18"/>
                </a:lnTo>
                <a:lnTo>
                  <a:pt x="12" y="12"/>
                </a:lnTo>
                <a:lnTo>
                  <a:pt x="18" y="8"/>
                </a:lnTo>
                <a:lnTo>
                  <a:pt x="24" y="4"/>
                </a:lnTo>
                <a:lnTo>
                  <a:pt x="30" y="2"/>
                </a:lnTo>
                <a:lnTo>
                  <a:pt x="38" y="0"/>
                </a:lnTo>
                <a:lnTo>
                  <a:pt x="46" y="2"/>
                </a:lnTo>
                <a:lnTo>
                  <a:pt x="52" y="4"/>
                </a:lnTo>
                <a:lnTo>
                  <a:pt x="60" y="8"/>
                </a:lnTo>
                <a:lnTo>
                  <a:pt x="64" y="12"/>
                </a:lnTo>
                <a:lnTo>
                  <a:pt x="70" y="18"/>
                </a:lnTo>
                <a:lnTo>
                  <a:pt x="72" y="24"/>
                </a:lnTo>
                <a:lnTo>
                  <a:pt x="74" y="30"/>
                </a:lnTo>
                <a:lnTo>
                  <a:pt x="74" y="38"/>
                </a:lnTo>
              </a:path>
            </a:pathLst>
          </a:custGeom>
          <a:noFill/>
          <a:ln w="6350">
            <a:solidFill>
              <a:srgbClr val="0092C8"/>
            </a:solidFill>
            <a:prstDash val="solid"/>
            <a:round/>
            <a:headEnd/>
            <a:tailEnd/>
          </a:ln>
        </p:spPr>
        <p:txBody>
          <a:bodyPr/>
          <a:lstStyle/>
          <a:p>
            <a:endParaRPr lang="en-US"/>
          </a:p>
        </p:txBody>
      </p:sp>
      <p:sp>
        <p:nvSpPr>
          <p:cNvPr id="88179" name="Freeform 115"/>
          <p:cNvSpPr>
            <a:spLocks/>
          </p:cNvSpPr>
          <p:nvPr/>
        </p:nvSpPr>
        <p:spPr bwMode="auto">
          <a:xfrm>
            <a:off x="1798638" y="4495800"/>
            <a:ext cx="120650" cy="117475"/>
          </a:xfrm>
          <a:custGeom>
            <a:avLst/>
            <a:gdLst/>
            <a:ahLst/>
            <a:cxnLst>
              <a:cxn ang="0">
                <a:pos x="76" y="38"/>
              </a:cxn>
              <a:cxn ang="0">
                <a:pos x="76" y="44"/>
              </a:cxn>
              <a:cxn ang="0">
                <a:pos x="74" y="52"/>
              </a:cxn>
              <a:cxn ang="0">
                <a:pos x="70" y="58"/>
              </a:cxn>
              <a:cxn ang="0">
                <a:pos x="66" y="64"/>
              </a:cxn>
              <a:cxn ang="0">
                <a:pos x="60" y="68"/>
              </a:cxn>
              <a:cxn ang="0">
                <a:pos x="54" y="72"/>
              </a:cxn>
              <a:cxn ang="0">
                <a:pos x="46" y="74"/>
              </a:cxn>
              <a:cxn ang="0">
                <a:pos x="38" y="74"/>
              </a:cxn>
              <a:cxn ang="0">
                <a:pos x="30" y="74"/>
              </a:cxn>
              <a:cxn ang="0">
                <a:pos x="24" y="72"/>
              </a:cxn>
              <a:cxn ang="0">
                <a:pos x="18" y="68"/>
              </a:cxn>
              <a:cxn ang="0">
                <a:pos x="12" y="64"/>
              </a:cxn>
              <a:cxn ang="0">
                <a:pos x="8" y="58"/>
              </a:cxn>
              <a:cxn ang="0">
                <a:pos x="4" y="52"/>
              </a:cxn>
              <a:cxn ang="0">
                <a:pos x="2" y="44"/>
              </a:cxn>
              <a:cxn ang="0">
                <a:pos x="0" y="38"/>
              </a:cxn>
              <a:cxn ang="0">
                <a:pos x="2" y="30"/>
              </a:cxn>
              <a:cxn ang="0">
                <a:pos x="4" y="22"/>
              </a:cxn>
              <a:cxn ang="0">
                <a:pos x="8" y="16"/>
              </a:cxn>
              <a:cxn ang="0">
                <a:pos x="12" y="10"/>
              </a:cxn>
              <a:cxn ang="0">
                <a:pos x="18" y="6"/>
              </a:cxn>
              <a:cxn ang="0">
                <a:pos x="24" y="2"/>
              </a:cxn>
              <a:cxn ang="0">
                <a:pos x="30" y="0"/>
              </a:cxn>
              <a:cxn ang="0">
                <a:pos x="38" y="0"/>
              </a:cxn>
              <a:cxn ang="0">
                <a:pos x="46" y="0"/>
              </a:cxn>
              <a:cxn ang="0">
                <a:pos x="54" y="2"/>
              </a:cxn>
              <a:cxn ang="0">
                <a:pos x="60" y="6"/>
              </a:cxn>
              <a:cxn ang="0">
                <a:pos x="66" y="10"/>
              </a:cxn>
              <a:cxn ang="0">
                <a:pos x="70" y="16"/>
              </a:cxn>
              <a:cxn ang="0">
                <a:pos x="74" y="22"/>
              </a:cxn>
              <a:cxn ang="0">
                <a:pos x="76" y="30"/>
              </a:cxn>
              <a:cxn ang="0">
                <a:pos x="76" y="36"/>
              </a:cxn>
              <a:cxn ang="0">
                <a:pos x="76" y="38"/>
              </a:cxn>
            </a:cxnLst>
            <a:rect l="0" t="0" r="r" b="b"/>
            <a:pathLst>
              <a:path w="76" h="74">
                <a:moveTo>
                  <a:pt x="76" y="38"/>
                </a:moveTo>
                <a:lnTo>
                  <a:pt x="76" y="44"/>
                </a:lnTo>
                <a:lnTo>
                  <a:pt x="74" y="52"/>
                </a:lnTo>
                <a:lnTo>
                  <a:pt x="70" y="58"/>
                </a:lnTo>
                <a:lnTo>
                  <a:pt x="66" y="64"/>
                </a:lnTo>
                <a:lnTo>
                  <a:pt x="60" y="68"/>
                </a:lnTo>
                <a:lnTo>
                  <a:pt x="54" y="72"/>
                </a:lnTo>
                <a:lnTo>
                  <a:pt x="46" y="74"/>
                </a:lnTo>
                <a:lnTo>
                  <a:pt x="38" y="74"/>
                </a:lnTo>
                <a:lnTo>
                  <a:pt x="30" y="74"/>
                </a:lnTo>
                <a:lnTo>
                  <a:pt x="24" y="72"/>
                </a:lnTo>
                <a:lnTo>
                  <a:pt x="18" y="68"/>
                </a:lnTo>
                <a:lnTo>
                  <a:pt x="12" y="64"/>
                </a:lnTo>
                <a:lnTo>
                  <a:pt x="8" y="58"/>
                </a:lnTo>
                <a:lnTo>
                  <a:pt x="4" y="52"/>
                </a:lnTo>
                <a:lnTo>
                  <a:pt x="2" y="44"/>
                </a:lnTo>
                <a:lnTo>
                  <a:pt x="0" y="38"/>
                </a:lnTo>
                <a:lnTo>
                  <a:pt x="2" y="30"/>
                </a:lnTo>
                <a:lnTo>
                  <a:pt x="4" y="22"/>
                </a:lnTo>
                <a:lnTo>
                  <a:pt x="8" y="16"/>
                </a:lnTo>
                <a:lnTo>
                  <a:pt x="12" y="10"/>
                </a:lnTo>
                <a:lnTo>
                  <a:pt x="18" y="6"/>
                </a:lnTo>
                <a:lnTo>
                  <a:pt x="24" y="2"/>
                </a:lnTo>
                <a:lnTo>
                  <a:pt x="30" y="0"/>
                </a:lnTo>
                <a:lnTo>
                  <a:pt x="38" y="0"/>
                </a:lnTo>
                <a:lnTo>
                  <a:pt x="46" y="0"/>
                </a:lnTo>
                <a:lnTo>
                  <a:pt x="54" y="2"/>
                </a:lnTo>
                <a:lnTo>
                  <a:pt x="60" y="6"/>
                </a:lnTo>
                <a:lnTo>
                  <a:pt x="66" y="10"/>
                </a:lnTo>
                <a:lnTo>
                  <a:pt x="70" y="16"/>
                </a:lnTo>
                <a:lnTo>
                  <a:pt x="74" y="22"/>
                </a:lnTo>
                <a:lnTo>
                  <a:pt x="76" y="30"/>
                </a:lnTo>
                <a:lnTo>
                  <a:pt x="76" y="36"/>
                </a:lnTo>
                <a:lnTo>
                  <a:pt x="76" y="38"/>
                </a:lnTo>
                <a:close/>
              </a:path>
            </a:pathLst>
          </a:custGeom>
          <a:solidFill>
            <a:srgbClr val="FFFFFF"/>
          </a:solidFill>
          <a:ln w="9525">
            <a:noFill/>
            <a:round/>
            <a:headEnd/>
            <a:tailEnd/>
          </a:ln>
        </p:spPr>
        <p:txBody>
          <a:bodyPr/>
          <a:lstStyle/>
          <a:p>
            <a:endParaRPr lang="en-US"/>
          </a:p>
        </p:txBody>
      </p:sp>
      <p:sp>
        <p:nvSpPr>
          <p:cNvPr id="88180" name="Freeform 116"/>
          <p:cNvSpPr>
            <a:spLocks/>
          </p:cNvSpPr>
          <p:nvPr/>
        </p:nvSpPr>
        <p:spPr bwMode="auto">
          <a:xfrm>
            <a:off x="1798638" y="4495800"/>
            <a:ext cx="120650" cy="117475"/>
          </a:xfrm>
          <a:custGeom>
            <a:avLst/>
            <a:gdLst/>
            <a:ahLst/>
            <a:cxnLst>
              <a:cxn ang="0">
                <a:pos x="76" y="38"/>
              </a:cxn>
              <a:cxn ang="0">
                <a:pos x="76" y="44"/>
              </a:cxn>
              <a:cxn ang="0">
                <a:pos x="74" y="52"/>
              </a:cxn>
              <a:cxn ang="0">
                <a:pos x="70" y="58"/>
              </a:cxn>
              <a:cxn ang="0">
                <a:pos x="66" y="64"/>
              </a:cxn>
              <a:cxn ang="0">
                <a:pos x="60" y="68"/>
              </a:cxn>
              <a:cxn ang="0">
                <a:pos x="54" y="72"/>
              </a:cxn>
              <a:cxn ang="0">
                <a:pos x="46" y="74"/>
              </a:cxn>
              <a:cxn ang="0">
                <a:pos x="38" y="74"/>
              </a:cxn>
              <a:cxn ang="0">
                <a:pos x="30" y="74"/>
              </a:cxn>
              <a:cxn ang="0">
                <a:pos x="24" y="72"/>
              </a:cxn>
              <a:cxn ang="0">
                <a:pos x="18" y="68"/>
              </a:cxn>
              <a:cxn ang="0">
                <a:pos x="12" y="64"/>
              </a:cxn>
              <a:cxn ang="0">
                <a:pos x="8" y="58"/>
              </a:cxn>
              <a:cxn ang="0">
                <a:pos x="4" y="52"/>
              </a:cxn>
              <a:cxn ang="0">
                <a:pos x="2" y="44"/>
              </a:cxn>
              <a:cxn ang="0">
                <a:pos x="0" y="38"/>
              </a:cxn>
              <a:cxn ang="0">
                <a:pos x="2" y="30"/>
              </a:cxn>
              <a:cxn ang="0">
                <a:pos x="4" y="22"/>
              </a:cxn>
              <a:cxn ang="0">
                <a:pos x="8" y="16"/>
              </a:cxn>
              <a:cxn ang="0">
                <a:pos x="12" y="10"/>
              </a:cxn>
              <a:cxn ang="0">
                <a:pos x="18" y="6"/>
              </a:cxn>
              <a:cxn ang="0">
                <a:pos x="24" y="2"/>
              </a:cxn>
              <a:cxn ang="0">
                <a:pos x="30" y="0"/>
              </a:cxn>
              <a:cxn ang="0">
                <a:pos x="38" y="0"/>
              </a:cxn>
              <a:cxn ang="0">
                <a:pos x="46" y="0"/>
              </a:cxn>
              <a:cxn ang="0">
                <a:pos x="54" y="2"/>
              </a:cxn>
              <a:cxn ang="0">
                <a:pos x="60" y="6"/>
              </a:cxn>
              <a:cxn ang="0">
                <a:pos x="66" y="10"/>
              </a:cxn>
              <a:cxn ang="0">
                <a:pos x="70" y="16"/>
              </a:cxn>
              <a:cxn ang="0">
                <a:pos x="74" y="22"/>
              </a:cxn>
              <a:cxn ang="0">
                <a:pos x="76" y="30"/>
              </a:cxn>
              <a:cxn ang="0">
                <a:pos x="76" y="36"/>
              </a:cxn>
            </a:cxnLst>
            <a:rect l="0" t="0" r="r" b="b"/>
            <a:pathLst>
              <a:path w="76" h="74">
                <a:moveTo>
                  <a:pt x="76" y="38"/>
                </a:moveTo>
                <a:lnTo>
                  <a:pt x="76" y="44"/>
                </a:lnTo>
                <a:lnTo>
                  <a:pt x="74" y="52"/>
                </a:lnTo>
                <a:lnTo>
                  <a:pt x="70" y="58"/>
                </a:lnTo>
                <a:lnTo>
                  <a:pt x="66" y="64"/>
                </a:lnTo>
                <a:lnTo>
                  <a:pt x="60" y="68"/>
                </a:lnTo>
                <a:lnTo>
                  <a:pt x="54" y="72"/>
                </a:lnTo>
                <a:lnTo>
                  <a:pt x="46" y="74"/>
                </a:lnTo>
                <a:lnTo>
                  <a:pt x="38" y="74"/>
                </a:lnTo>
                <a:lnTo>
                  <a:pt x="30" y="74"/>
                </a:lnTo>
                <a:lnTo>
                  <a:pt x="24" y="72"/>
                </a:lnTo>
                <a:lnTo>
                  <a:pt x="18" y="68"/>
                </a:lnTo>
                <a:lnTo>
                  <a:pt x="12" y="64"/>
                </a:lnTo>
                <a:lnTo>
                  <a:pt x="8" y="58"/>
                </a:lnTo>
                <a:lnTo>
                  <a:pt x="4" y="52"/>
                </a:lnTo>
                <a:lnTo>
                  <a:pt x="2" y="44"/>
                </a:lnTo>
                <a:lnTo>
                  <a:pt x="0" y="38"/>
                </a:lnTo>
                <a:lnTo>
                  <a:pt x="2" y="30"/>
                </a:lnTo>
                <a:lnTo>
                  <a:pt x="4" y="22"/>
                </a:lnTo>
                <a:lnTo>
                  <a:pt x="8" y="16"/>
                </a:lnTo>
                <a:lnTo>
                  <a:pt x="12" y="10"/>
                </a:lnTo>
                <a:lnTo>
                  <a:pt x="18" y="6"/>
                </a:lnTo>
                <a:lnTo>
                  <a:pt x="24" y="2"/>
                </a:lnTo>
                <a:lnTo>
                  <a:pt x="30" y="0"/>
                </a:lnTo>
                <a:lnTo>
                  <a:pt x="38" y="0"/>
                </a:lnTo>
                <a:lnTo>
                  <a:pt x="46" y="0"/>
                </a:lnTo>
                <a:lnTo>
                  <a:pt x="54" y="2"/>
                </a:lnTo>
                <a:lnTo>
                  <a:pt x="60" y="6"/>
                </a:lnTo>
                <a:lnTo>
                  <a:pt x="66" y="10"/>
                </a:lnTo>
                <a:lnTo>
                  <a:pt x="70" y="16"/>
                </a:lnTo>
                <a:lnTo>
                  <a:pt x="74" y="22"/>
                </a:lnTo>
                <a:lnTo>
                  <a:pt x="76" y="30"/>
                </a:lnTo>
                <a:lnTo>
                  <a:pt x="76" y="36"/>
                </a:lnTo>
              </a:path>
            </a:pathLst>
          </a:custGeom>
          <a:noFill/>
          <a:ln w="6350">
            <a:solidFill>
              <a:srgbClr val="0092C8"/>
            </a:solidFill>
            <a:prstDash val="solid"/>
            <a:round/>
            <a:headEnd/>
            <a:tailEnd/>
          </a:ln>
        </p:spPr>
        <p:txBody>
          <a:bodyPr/>
          <a:lstStyle/>
          <a:p>
            <a:endParaRPr lang="en-US"/>
          </a:p>
        </p:txBody>
      </p:sp>
      <p:sp>
        <p:nvSpPr>
          <p:cNvPr id="88181" name="Rectangle 117"/>
          <p:cNvSpPr>
            <a:spLocks noChangeArrowheads="1"/>
          </p:cNvSpPr>
          <p:nvPr/>
        </p:nvSpPr>
        <p:spPr bwMode="auto">
          <a:xfrm>
            <a:off x="1831975" y="1679575"/>
            <a:ext cx="58738" cy="125413"/>
          </a:xfrm>
          <a:prstGeom prst="rect">
            <a:avLst/>
          </a:prstGeom>
          <a:noFill/>
          <a:ln w="9525">
            <a:noFill/>
            <a:miter lim="800000"/>
            <a:headEnd/>
            <a:tailEnd/>
          </a:ln>
        </p:spPr>
        <p:txBody>
          <a:bodyPr wrap="none" lIns="0" tIns="0" rIns="0" bIns="0">
            <a:spAutoFit/>
          </a:bodyPr>
          <a:lstStyle/>
          <a:p>
            <a:pPr eaLnBrk="1" hangingPunct="1"/>
            <a:r>
              <a:rPr lang="en-US" sz="700">
                <a:solidFill>
                  <a:srgbClr val="0092C8"/>
                </a:solidFill>
                <a:latin typeface="Arial Black" charset="0"/>
              </a:rPr>
              <a:t>1</a:t>
            </a:r>
            <a:endParaRPr lang="en-US" sz="1800">
              <a:latin typeface="Arial" charset="0"/>
            </a:endParaRPr>
          </a:p>
        </p:txBody>
      </p:sp>
      <p:sp>
        <p:nvSpPr>
          <p:cNvPr id="88182" name="Rectangle 118"/>
          <p:cNvSpPr>
            <a:spLocks noChangeArrowheads="1"/>
          </p:cNvSpPr>
          <p:nvPr/>
        </p:nvSpPr>
        <p:spPr bwMode="auto">
          <a:xfrm>
            <a:off x="1831975" y="2355850"/>
            <a:ext cx="58738" cy="125413"/>
          </a:xfrm>
          <a:prstGeom prst="rect">
            <a:avLst/>
          </a:prstGeom>
          <a:noFill/>
          <a:ln w="9525">
            <a:noFill/>
            <a:miter lim="800000"/>
            <a:headEnd/>
            <a:tailEnd/>
          </a:ln>
        </p:spPr>
        <p:txBody>
          <a:bodyPr wrap="none" lIns="0" tIns="0" rIns="0" bIns="0">
            <a:spAutoFit/>
          </a:bodyPr>
          <a:lstStyle/>
          <a:p>
            <a:pPr eaLnBrk="1" hangingPunct="1"/>
            <a:r>
              <a:rPr lang="en-US" sz="700">
                <a:solidFill>
                  <a:srgbClr val="0092C8"/>
                </a:solidFill>
                <a:latin typeface="Arial Black" charset="0"/>
              </a:rPr>
              <a:t>2</a:t>
            </a:r>
            <a:endParaRPr lang="en-US" sz="1800">
              <a:latin typeface="Arial" charset="0"/>
            </a:endParaRPr>
          </a:p>
        </p:txBody>
      </p:sp>
      <p:sp>
        <p:nvSpPr>
          <p:cNvPr id="88183" name="Rectangle 119"/>
          <p:cNvSpPr>
            <a:spLocks noChangeArrowheads="1"/>
          </p:cNvSpPr>
          <p:nvPr/>
        </p:nvSpPr>
        <p:spPr bwMode="auto">
          <a:xfrm>
            <a:off x="1831975" y="3228975"/>
            <a:ext cx="58738" cy="125413"/>
          </a:xfrm>
          <a:prstGeom prst="rect">
            <a:avLst/>
          </a:prstGeom>
          <a:noFill/>
          <a:ln w="9525">
            <a:noFill/>
            <a:miter lim="800000"/>
            <a:headEnd/>
            <a:tailEnd/>
          </a:ln>
        </p:spPr>
        <p:txBody>
          <a:bodyPr wrap="none" lIns="0" tIns="0" rIns="0" bIns="0">
            <a:spAutoFit/>
          </a:bodyPr>
          <a:lstStyle/>
          <a:p>
            <a:pPr eaLnBrk="1" hangingPunct="1"/>
            <a:r>
              <a:rPr lang="en-US" sz="700">
                <a:solidFill>
                  <a:srgbClr val="0092C8"/>
                </a:solidFill>
                <a:latin typeface="Arial Black" charset="0"/>
              </a:rPr>
              <a:t>3</a:t>
            </a:r>
            <a:endParaRPr lang="en-US" sz="1800">
              <a:latin typeface="Arial" charset="0"/>
            </a:endParaRPr>
          </a:p>
        </p:txBody>
      </p:sp>
      <p:sp>
        <p:nvSpPr>
          <p:cNvPr id="88184" name="Rectangle 120"/>
          <p:cNvSpPr>
            <a:spLocks noChangeArrowheads="1"/>
          </p:cNvSpPr>
          <p:nvPr/>
        </p:nvSpPr>
        <p:spPr bwMode="auto">
          <a:xfrm>
            <a:off x="1831975" y="4489450"/>
            <a:ext cx="58738" cy="125413"/>
          </a:xfrm>
          <a:prstGeom prst="rect">
            <a:avLst/>
          </a:prstGeom>
          <a:noFill/>
          <a:ln w="9525">
            <a:noFill/>
            <a:miter lim="800000"/>
            <a:headEnd/>
            <a:tailEnd/>
          </a:ln>
        </p:spPr>
        <p:txBody>
          <a:bodyPr wrap="none" lIns="0" tIns="0" rIns="0" bIns="0">
            <a:spAutoFit/>
          </a:bodyPr>
          <a:lstStyle/>
          <a:p>
            <a:pPr eaLnBrk="1" hangingPunct="1"/>
            <a:r>
              <a:rPr lang="en-US" sz="700">
                <a:solidFill>
                  <a:srgbClr val="0092C8"/>
                </a:solidFill>
                <a:latin typeface="Arial Black" charset="0"/>
              </a:rPr>
              <a:t>4</a:t>
            </a:r>
            <a:endParaRPr lang="en-US" sz="1800">
              <a:latin typeface="Arial" charset="0"/>
            </a:endParaRPr>
          </a:p>
        </p:txBody>
      </p:sp>
      <p:sp>
        <p:nvSpPr>
          <p:cNvPr id="88185" name="Rectangle 121"/>
          <p:cNvSpPr>
            <a:spLocks noChangeArrowheads="1"/>
          </p:cNvSpPr>
          <p:nvPr/>
        </p:nvSpPr>
        <p:spPr bwMode="auto">
          <a:xfrm>
            <a:off x="6149975" y="3057525"/>
            <a:ext cx="15716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Leu</a:t>
            </a:r>
            <a:endParaRPr lang="en-US" sz="1800" b="1">
              <a:latin typeface="Arial" charset="0"/>
            </a:endParaRPr>
          </a:p>
        </p:txBody>
      </p:sp>
      <p:sp>
        <p:nvSpPr>
          <p:cNvPr id="88186" name="Rectangle 122"/>
          <p:cNvSpPr>
            <a:spLocks noChangeArrowheads="1"/>
          </p:cNvSpPr>
          <p:nvPr/>
        </p:nvSpPr>
        <p:spPr bwMode="auto">
          <a:xfrm>
            <a:off x="6515100" y="1168400"/>
            <a:ext cx="15716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Leu</a:t>
            </a:r>
            <a:endParaRPr lang="en-US" sz="1800" b="1">
              <a:latin typeface="Arial" charset="0"/>
            </a:endParaRPr>
          </a:p>
        </p:txBody>
      </p:sp>
      <p:sp>
        <p:nvSpPr>
          <p:cNvPr id="88187" name="Rectangle 123"/>
          <p:cNvSpPr>
            <a:spLocks noChangeArrowheads="1"/>
          </p:cNvSpPr>
          <p:nvPr/>
        </p:nvSpPr>
        <p:spPr bwMode="auto">
          <a:xfrm>
            <a:off x="5867400" y="660400"/>
            <a:ext cx="1552575" cy="425450"/>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Energized by ATP, the correct amino</a:t>
            </a:r>
          </a:p>
          <a:p>
            <a:pPr eaLnBrk="1" hangingPunct="1"/>
            <a:r>
              <a:rPr lang="en-US" sz="700" b="1">
                <a:solidFill>
                  <a:srgbClr val="231F20"/>
                </a:solidFill>
                <a:latin typeface="Arial" charset="0"/>
              </a:rPr>
              <a:t>acid is attached to each species of</a:t>
            </a:r>
            <a:endParaRPr lang="en-US" sz="1800" b="1">
              <a:latin typeface="Arial" charset="0"/>
            </a:endParaRPr>
          </a:p>
          <a:p>
            <a:pPr eaLnBrk="1" hangingPunct="1"/>
            <a:r>
              <a:rPr lang="en-US" sz="700" b="1">
                <a:solidFill>
                  <a:srgbClr val="231F20"/>
                </a:solidFill>
                <a:latin typeface="Arial" charset="0"/>
              </a:rPr>
              <a:t>tRNA by aminoacyl-tRNA synthetase</a:t>
            </a:r>
            <a:endParaRPr lang="en-US" sz="1800" b="1">
              <a:latin typeface="Arial" charset="0"/>
            </a:endParaRPr>
          </a:p>
          <a:p>
            <a:pPr eaLnBrk="1" hangingPunct="1"/>
            <a:r>
              <a:rPr lang="en-US" sz="700" b="1">
                <a:solidFill>
                  <a:srgbClr val="231F20"/>
                </a:solidFill>
                <a:latin typeface="Arial" charset="0"/>
              </a:rPr>
              <a:t>enzyme.</a:t>
            </a:r>
            <a:endParaRPr lang="en-US" sz="1800" b="1">
              <a:latin typeface="Arial" charset="0"/>
            </a:endParaRPr>
          </a:p>
        </p:txBody>
      </p:sp>
      <p:sp>
        <p:nvSpPr>
          <p:cNvPr id="88188" name="Rectangle 124"/>
          <p:cNvSpPr>
            <a:spLocks noChangeArrowheads="1"/>
          </p:cNvSpPr>
          <p:nvPr/>
        </p:nvSpPr>
        <p:spPr bwMode="auto">
          <a:xfrm>
            <a:off x="5734050" y="1387475"/>
            <a:ext cx="479425"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Amino acid</a:t>
            </a:r>
            <a:endParaRPr lang="en-US" sz="1800" b="1">
              <a:latin typeface="Arial" charset="0"/>
            </a:endParaRPr>
          </a:p>
        </p:txBody>
      </p:sp>
      <p:sp>
        <p:nvSpPr>
          <p:cNvPr id="88189" name="Rectangle 125"/>
          <p:cNvSpPr>
            <a:spLocks noChangeArrowheads="1"/>
          </p:cNvSpPr>
          <p:nvPr/>
        </p:nvSpPr>
        <p:spPr bwMode="auto">
          <a:xfrm>
            <a:off x="6143625" y="1905000"/>
            <a:ext cx="22066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tRNA</a:t>
            </a:r>
            <a:endParaRPr lang="en-US" sz="1800" b="1">
              <a:latin typeface="Arial" charset="0"/>
            </a:endParaRPr>
          </a:p>
        </p:txBody>
      </p:sp>
      <p:sp>
        <p:nvSpPr>
          <p:cNvPr id="88190" name="Rectangle 126"/>
          <p:cNvSpPr>
            <a:spLocks noChangeArrowheads="1"/>
          </p:cNvSpPr>
          <p:nvPr/>
        </p:nvSpPr>
        <p:spPr bwMode="auto">
          <a:xfrm>
            <a:off x="6769100" y="2654300"/>
            <a:ext cx="700088" cy="212725"/>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Aminoacyl-tRNA</a:t>
            </a:r>
          </a:p>
          <a:p>
            <a:pPr eaLnBrk="1" hangingPunct="1"/>
            <a:r>
              <a:rPr lang="en-US" sz="700" b="1">
                <a:solidFill>
                  <a:srgbClr val="231F20"/>
                </a:solidFill>
                <a:latin typeface="Arial" charset="0"/>
              </a:rPr>
              <a:t>synthetase</a:t>
            </a:r>
            <a:endParaRPr lang="en-US" sz="1800" b="1">
              <a:latin typeface="Arial" charset="0"/>
            </a:endParaRPr>
          </a:p>
        </p:txBody>
      </p:sp>
      <p:sp>
        <p:nvSpPr>
          <p:cNvPr id="88191" name="Rectangle 127"/>
          <p:cNvSpPr>
            <a:spLocks noChangeArrowheads="1"/>
          </p:cNvSpPr>
          <p:nvPr/>
        </p:nvSpPr>
        <p:spPr bwMode="auto">
          <a:xfrm>
            <a:off x="6651625" y="2206625"/>
            <a:ext cx="6985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G</a:t>
            </a:r>
            <a:endParaRPr lang="en-US" sz="1800" b="1">
              <a:latin typeface="Arial" charset="0"/>
            </a:endParaRPr>
          </a:p>
        </p:txBody>
      </p:sp>
      <p:sp>
        <p:nvSpPr>
          <p:cNvPr id="88192" name="Rectangle 128"/>
          <p:cNvSpPr>
            <a:spLocks noChangeArrowheads="1"/>
          </p:cNvSpPr>
          <p:nvPr/>
        </p:nvSpPr>
        <p:spPr bwMode="auto">
          <a:xfrm>
            <a:off x="6775450" y="221932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193" name="Rectangle 129"/>
          <p:cNvSpPr>
            <a:spLocks noChangeArrowheads="1"/>
          </p:cNvSpPr>
          <p:nvPr/>
        </p:nvSpPr>
        <p:spPr bwMode="auto">
          <a:xfrm>
            <a:off x="6889750" y="219710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194" name="Rectangle 130"/>
          <p:cNvSpPr>
            <a:spLocks noChangeArrowheads="1"/>
          </p:cNvSpPr>
          <p:nvPr/>
        </p:nvSpPr>
        <p:spPr bwMode="auto">
          <a:xfrm>
            <a:off x="6372225" y="3940175"/>
            <a:ext cx="541338" cy="319088"/>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tRNA “head”</a:t>
            </a:r>
          </a:p>
          <a:p>
            <a:pPr eaLnBrk="1" hangingPunct="1"/>
            <a:r>
              <a:rPr lang="en-US" sz="700" b="1">
                <a:solidFill>
                  <a:srgbClr val="231F20"/>
                </a:solidFill>
                <a:latin typeface="Arial" charset="0"/>
              </a:rPr>
              <a:t>bearing</a:t>
            </a:r>
            <a:endParaRPr lang="en-US" sz="1800" b="1">
              <a:latin typeface="Arial" charset="0"/>
            </a:endParaRPr>
          </a:p>
          <a:p>
            <a:pPr eaLnBrk="1" hangingPunct="1"/>
            <a:r>
              <a:rPr lang="en-US" sz="700" b="1">
                <a:solidFill>
                  <a:srgbClr val="231F20"/>
                </a:solidFill>
                <a:latin typeface="Arial" charset="0"/>
              </a:rPr>
              <a:t>anticodon</a:t>
            </a:r>
            <a:endParaRPr lang="en-US" sz="1800" b="1">
              <a:latin typeface="Arial" charset="0"/>
            </a:endParaRPr>
          </a:p>
        </p:txBody>
      </p:sp>
      <p:sp>
        <p:nvSpPr>
          <p:cNvPr id="88195" name="Rectangle 131"/>
          <p:cNvSpPr>
            <a:spLocks noChangeArrowheads="1"/>
          </p:cNvSpPr>
          <p:nvPr/>
        </p:nvSpPr>
        <p:spPr bwMode="auto">
          <a:xfrm>
            <a:off x="4813300" y="4819650"/>
            <a:ext cx="153988" cy="212725"/>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FFFFFF"/>
                </a:solidFill>
                <a:latin typeface="Arial" charset="0"/>
              </a:rPr>
              <a:t>P</a:t>
            </a:r>
          </a:p>
          <a:p>
            <a:pPr algn="ctr" eaLnBrk="1" hangingPunct="1"/>
            <a:r>
              <a:rPr lang="en-US" sz="700" b="1">
                <a:solidFill>
                  <a:srgbClr val="FFFFFF"/>
                </a:solidFill>
                <a:latin typeface="Arial" charset="0"/>
              </a:rPr>
              <a:t>site</a:t>
            </a:r>
            <a:endParaRPr lang="en-US" sz="1800" b="1">
              <a:latin typeface="Arial" charset="0"/>
            </a:endParaRPr>
          </a:p>
        </p:txBody>
      </p:sp>
      <p:sp>
        <p:nvSpPr>
          <p:cNvPr id="88196" name="Rectangle 132"/>
          <p:cNvSpPr>
            <a:spLocks noChangeArrowheads="1"/>
          </p:cNvSpPr>
          <p:nvPr/>
        </p:nvSpPr>
        <p:spPr bwMode="auto">
          <a:xfrm>
            <a:off x="5181600" y="4921250"/>
            <a:ext cx="153988" cy="212725"/>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FFFFFF"/>
                </a:solidFill>
                <a:latin typeface="Arial" charset="0"/>
              </a:rPr>
              <a:t>A</a:t>
            </a:r>
          </a:p>
          <a:p>
            <a:pPr algn="ctr" eaLnBrk="1" hangingPunct="1"/>
            <a:r>
              <a:rPr lang="en-US" sz="700" b="1">
                <a:solidFill>
                  <a:srgbClr val="FFFFFF"/>
                </a:solidFill>
                <a:latin typeface="Arial" charset="0"/>
              </a:rPr>
              <a:t>site</a:t>
            </a:r>
            <a:endParaRPr lang="en-US" sz="1800" b="1">
              <a:latin typeface="Arial" charset="0"/>
            </a:endParaRPr>
          </a:p>
        </p:txBody>
      </p:sp>
      <p:sp>
        <p:nvSpPr>
          <p:cNvPr id="88197" name="Rectangle 133"/>
          <p:cNvSpPr>
            <a:spLocks noChangeArrowheads="1"/>
          </p:cNvSpPr>
          <p:nvPr/>
        </p:nvSpPr>
        <p:spPr bwMode="auto">
          <a:xfrm>
            <a:off x="4445000" y="4914900"/>
            <a:ext cx="153988" cy="487363"/>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FFFFFF"/>
                </a:solidFill>
                <a:latin typeface="Arial" charset="0"/>
              </a:rPr>
              <a:t>E</a:t>
            </a:r>
          </a:p>
          <a:p>
            <a:pPr algn="ctr" eaLnBrk="1" hangingPunct="1"/>
            <a:r>
              <a:rPr lang="en-US" sz="700" b="1">
                <a:solidFill>
                  <a:srgbClr val="FFFFFF"/>
                </a:solidFill>
                <a:latin typeface="Arial" charset="0"/>
              </a:rPr>
              <a:t>site</a:t>
            </a:r>
            <a:endParaRPr lang="en-US" sz="1800" b="1">
              <a:latin typeface="Arial" charset="0"/>
            </a:endParaRPr>
          </a:p>
          <a:p>
            <a:pPr algn="ctr" eaLnBrk="1" hangingPunct="1"/>
            <a:endParaRPr lang="en-US" sz="1800" b="1">
              <a:latin typeface="Arial" charset="0"/>
            </a:endParaRPr>
          </a:p>
        </p:txBody>
      </p:sp>
      <p:sp>
        <p:nvSpPr>
          <p:cNvPr id="88198" name="Rectangle 134"/>
          <p:cNvSpPr>
            <a:spLocks noChangeArrowheads="1"/>
          </p:cNvSpPr>
          <p:nvPr/>
        </p:nvSpPr>
        <p:spPr bwMode="auto">
          <a:xfrm>
            <a:off x="4822825" y="3876675"/>
            <a:ext cx="10001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Ile</a:t>
            </a:r>
            <a:endParaRPr lang="en-US" sz="1800" b="1">
              <a:latin typeface="Arial" charset="0"/>
            </a:endParaRPr>
          </a:p>
        </p:txBody>
      </p:sp>
      <p:sp>
        <p:nvSpPr>
          <p:cNvPr id="88199" name="Rectangle 135"/>
          <p:cNvSpPr>
            <a:spLocks noChangeArrowheads="1"/>
          </p:cNvSpPr>
          <p:nvPr/>
        </p:nvSpPr>
        <p:spPr bwMode="auto">
          <a:xfrm>
            <a:off x="4848225" y="4108450"/>
            <a:ext cx="147638"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Pro</a:t>
            </a:r>
            <a:endParaRPr lang="en-US" sz="1800" b="1">
              <a:latin typeface="Arial" charset="0"/>
            </a:endParaRPr>
          </a:p>
        </p:txBody>
      </p:sp>
      <p:sp>
        <p:nvSpPr>
          <p:cNvPr id="88200" name="Rectangle 136"/>
          <p:cNvSpPr>
            <a:spLocks noChangeArrowheads="1"/>
          </p:cNvSpPr>
          <p:nvPr/>
        </p:nvSpPr>
        <p:spPr bwMode="auto">
          <a:xfrm>
            <a:off x="4352925" y="529272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201" name="Rectangle 137"/>
          <p:cNvSpPr>
            <a:spLocks noChangeArrowheads="1"/>
          </p:cNvSpPr>
          <p:nvPr/>
        </p:nvSpPr>
        <p:spPr bwMode="auto">
          <a:xfrm>
            <a:off x="4619625" y="531177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202" name="Rectangle 138"/>
          <p:cNvSpPr>
            <a:spLocks noChangeArrowheads="1"/>
          </p:cNvSpPr>
          <p:nvPr/>
        </p:nvSpPr>
        <p:spPr bwMode="auto">
          <a:xfrm>
            <a:off x="4489450" y="530225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U</a:t>
            </a:r>
            <a:endParaRPr lang="en-US" sz="1800" b="1">
              <a:latin typeface="Arial" charset="0"/>
            </a:endParaRPr>
          </a:p>
        </p:txBody>
      </p:sp>
      <p:sp>
        <p:nvSpPr>
          <p:cNvPr id="88203" name="Rectangle 139"/>
          <p:cNvSpPr>
            <a:spLocks noChangeArrowheads="1"/>
          </p:cNvSpPr>
          <p:nvPr/>
        </p:nvSpPr>
        <p:spPr bwMode="auto">
          <a:xfrm>
            <a:off x="5292725" y="530860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U</a:t>
            </a:r>
            <a:endParaRPr lang="en-US" sz="1800" b="1">
              <a:latin typeface="Arial" charset="0"/>
            </a:endParaRPr>
          </a:p>
        </p:txBody>
      </p:sp>
      <p:sp>
        <p:nvSpPr>
          <p:cNvPr id="88204" name="Rectangle 140"/>
          <p:cNvSpPr>
            <a:spLocks noChangeArrowheads="1"/>
          </p:cNvSpPr>
          <p:nvPr/>
        </p:nvSpPr>
        <p:spPr bwMode="auto">
          <a:xfrm>
            <a:off x="5426075" y="529272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U</a:t>
            </a:r>
            <a:endParaRPr lang="en-US" sz="1800" b="1">
              <a:latin typeface="Arial" charset="0"/>
            </a:endParaRPr>
          </a:p>
        </p:txBody>
      </p:sp>
      <p:sp>
        <p:nvSpPr>
          <p:cNvPr id="88205" name="Rectangle 141"/>
          <p:cNvSpPr>
            <a:spLocks noChangeArrowheads="1"/>
          </p:cNvSpPr>
          <p:nvPr/>
        </p:nvSpPr>
        <p:spPr bwMode="auto">
          <a:xfrm>
            <a:off x="4746625" y="531812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C</a:t>
            </a:r>
            <a:endParaRPr lang="en-US" sz="1800" b="1">
              <a:latin typeface="Arial" charset="0"/>
            </a:endParaRPr>
          </a:p>
        </p:txBody>
      </p:sp>
      <p:sp>
        <p:nvSpPr>
          <p:cNvPr id="88206" name="Rectangle 142"/>
          <p:cNvSpPr>
            <a:spLocks noChangeArrowheads="1"/>
          </p:cNvSpPr>
          <p:nvPr/>
        </p:nvSpPr>
        <p:spPr bwMode="auto">
          <a:xfrm>
            <a:off x="4873625" y="532130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C</a:t>
            </a:r>
            <a:endParaRPr lang="en-US" sz="1800" b="1">
              <a:latin typeface="Arial" charset="0"/>
            </a:endParaRPr>
          </a:p>
        </p:txBody>
      </p:sp>
      <p:sp>
        <p:nvSpPr>
          <p:cNvPr id="88207" name="Rectangle 143"/>
          <p:cNvSpPr>
            <a:spLocks noChangeArrowheads="1"/>
          </p:cNvSpPr>
          <p:nvPr/>
        </p:nvSpPr>
        <p:spPr bwMode="auto">
          <a:xfrm>
            <a:off x="5159375" y="532130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C</a:t>
            </a:r>
            <a:endParaRPr lang="en-US" sz="1800" b="1">
              <a:latin typeface="Arial" charset="0"/>
            </a:endParaRPr>
          </a:p>
        </p:txBody>
      </p:sp>
      <p:sp>
        <p:nvSpPr>
          <p:cNvPr id="88208" name="Rectangle 144"/>
          <p:cNvSpPr>
            <a:spLocks noChangeArrowheads="1"/>
          </p:cNvSpPr>
          <p:nvPr/>
        </p:nvSpPr>
        <p:spPr bwMode="auto">
          <a:xfrm>
            <a:off x="4994275" y="5095875"/>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C</a:t>
            </a:r>
            <a:endParaRPr lang="en-US" sz="1800" b="1">
              <a:latin typeface="Arial" charset="0"/>
            </a:endParaRPr>
          </a:p>
        </p:txBody>
      </p:sp>
      <p:sp>
        <p:nvSpPr>
          <p:cNvPr id="88209" name="Rectangle 145"/>
          <p:cNvSpPr>
            <a:spLocks noChangeArrowheads="1"/>
          </p:cNvSpPr>
          <p:nvPr/>
        </p:nvSpPr>
        <p:spPr bwMode="auto">
          <a:xfrm>
            <a:off x="4746625" y="5095875"/>
            <a:ext cx="6985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G</a:t>
            </a:r>
            <a:endParaRPr lang="en-US" sz="1800" b="1">
              <a:latin typeface="Arial" charset="0"/>
            </a:endParaRPr>
          </a:p>
        </p:txBody>
      </p:sp>
      <p:sp>
        <p:nvSpPr>
          <p:cNvPr id="88210" name="Rectangle 146"/>
          <p:cNvSpPr>
            <a:spLocks noChangeArrowheads="1"/>
          </p:cNvSpPr>
          <p:nvPr/>
        </p:nvSpPr>
        <p:spPr bwMode="auto">
          <a:xfrm>
            <a:off x="4873625" y="5102225"/>
            <a:ext cx="6985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G</a:t>
            </a:r>
            <a:endParaRPr lang="en-US" sz="1800" b="1">
              <a:latin typeface="Arial" charset="0"/>
            </a:endParaRPr>
          </a:p>
        </p:txBody>
      </p:sp>
      <p:sp>
        <p:nvSpPr>
          <p:cNvPr id="88211" name="Rectangle 147"/>
          <p:cNvSpPr>
            <a:spLocks noChangeArrowheads="1"/>
          </p:cNvSpPr>
          <p:nvPr/>
        </p:nvSpPr>
        <p:spPr bwMode="auto">
          <a:xfrm>
            <a:off x="5000625" y="5321300"/>
            <a:ext cx="6985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G</a:t>
            </a:r>
            <a:endParaRPr lang="en-US" sz="1800" b="1">
              <a:latin typeface="Arial" charset="0"/>
            </a:endParaRPr>
          </a:p>
        </p:txBody>
      </p:sp>
      <p:sp>
        <p:nvSpPr>
          <p:cNvPr id="88212" name="Rectangle 148"/>
          <p:cNvSpPr>
            <a:spLocks noChangeArrowheads="1"/>
          </p:cNvSpPr>
          <p:nvPr/>
        </p:nvSpPr>
        <p:spPr bwMode="auto">
          <a:xfrm>
            <a:off x="5715000" y="4870450"/>
            <a:ext cx="425450" cy="319088"/>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Large</a:t>
            </a:r>
          </a:p>
          <a:p>
            <a:pPr eaLnBrk="1" hangingPunct="1"/>
            <a:r>
              <a:rPr lang="en-US" sz="700" b="1">
                <a:solidFill>
                  <a:srgbClr val="231F20"/>
                </a:solidFill>
                <a:latin typeface="Arial" charset="0"/>
              </a:rPr>
              <a:t>ribosomal</a:t>
            </a:r>
            <a:endParaRPr lang="en-US" sz="1800" b="1">
              <a:latin typeface="Arial" charset="0"/>
            </a:endParaRPr>
          </a:p>
          <a:p>
            <a:pPr eaLnBrk="1" hangingPunct="1"/>
            <a:r>
              <a:rPr lang="en-US" sz="700" b="1">
                <a:solidFill>
                  <a:srgbClr val="231F20"/>
                </a:solidFill>
                <a:latin typeface="Arial" charset="0"/>
              </a:rPr>
              <a:t>subunit</a:t>
            </a:r>
            <a:endParaRPr lang="en-US" sz="1800" b="1">
              <a:latin typeface="Arial" charset="0"/>
            </a:endParaRPr>
          </a:p>
        </p:txBody>
      </p:sp>
      <p:sp>
        <p:nvSpPr>
          <p:cNvPr id="88213" name="Rectangle 149"/>
          <p:cNvSpPr>
            <a:spLocks noChangeArrowheads="1"/>
          </p:cNvSpPr>
          <p:nvPr/>
        </p:nvSpPr>
        <p:spPr bwMode="auto">
          <a:xfrm>
            <a:off x="5715000" y="5489575"/>
            <a:ext cx="425450" cy="319088"/>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Small</a:t>
            </a:r>
          </a:p>
          <a:p>
            <a:pPr eaLnBrk="1" hangingPunct="1"/>
            <a:r>
              <a:rPr lang="en-US" sz="700" b="1">
                <a:solidFill>
                  <a:srgbClr val="231F20"/>
                </a:solidFill>
                <a:latin typeface="Arial" charset="0"/>
              </a:rPr>
              <a:t>ribosomal</a:t>
            </a:r>
            <a:endParaRPr lang="en-US" sz="1800" b="1">
              <a:latin typeface="Arial" charset="0"/>
            </a:endParaRPr>
          </a:p>
          <a:p>
            <a:pPr eaLnBrk="1" hangingPunct="1"/>
            <a:r>
              <a:rPr lang="en-US" sz="700" b="1">
                <a:solidFill>
                  <a:srgbClr val="231F20"/>
                </a:solidFill>
                <a:latin typeface="Arial" charset="0"/>
              </a:rPr>
              <a:t>subunit</a:t>
            </a:r>
            <a:endParaRPr lang="en-US" sz="1800" b="1">
              <a:latin typeface="Arial" charset="0"/>
            </a:endParaRPr>
          </a:p>
        </p:txBody>
      </p:sp>
      <p:sp>
        <p:nvSpPr>
          <p:cNvPr id="88214" name="Rectangle 150"/>
          <p:cNvSpPr>
            <a:spLocks noChangeArrowheads="1"/>
          </p:cNvSpPr>
          <p:nvPr/>
        </p:nvSpPr>
        <p:spPr bwMode="auto">
          <a:xfrm>
            <a:off x="4597400" y="6022975"/>
            <a:ext cx="779463" cy="212725"/>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Direction of</a:t>
            </a:r>
          </a:p>
          <a:p>
            <a:pPr eaLnBrk="1" hangingPunct="1"/>
            <a:r>
              <a:rPr lang="en-US" sz="700" b="1">
                <a:solidFill>
                  <a:srgbClr val="231F20"/>
                </a:solidFill>
                <a:latin typeface="Arial" charset="0"/>
              </a:rPr>
              <a:t>ribosome advance</a:t>
            </a:r>
            <a:endParaRPr lang="en-US" sz="1800" b="1">
              <a:latin typeface="Arial" charset="0"/>
            </a:endParaRPr>
          </a:p>
        </p:txBody>
      </p:sp>
      <p:sp>
        <p:nvSpPr>
          <p:cNvPr id="88215" name="Rectangle 151"/>
          <p:cNvSpPr>
            <a:spLocks noChangeArrowheads="1"/>
          </p:cNvSpPr>
          <p:nvPr/>
        </p:nvSpPr>
        <p:spPr bwMode="auto">
          <a:xfrm>
            <a:off x="3778250" y="6118225"/>
            <a:ext cx="762000" cy="212725"/>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Portion of mRNA</a:t>
            </a:r>
          </a:p>
          <a:p>
            <a:pPr eaLnBrk="1" hangingPunct="1"/>
            <a:r>
              <a:rPr lang="en-US" sz="700" b="1">
                <a:solidFill>
                  <a:srgbClr val="231F20"/>
                </a:solidFill>
                <a:latin typeface="Arial" charset="0"/>
              </a:rPr>
              <a:t>already translated</a:t>
            </a:r>
            <a:endParaRPr lang="en-US" sz="1800" b="1">
              <a:latin typeface="Arial" charset="0"/>
            </a:endParaRPr>
          </a:p>
        </p:txBody>
      </p:sp>
      <p:sp>
        <p:nvSpPr>
          <p:cNvPr id="88216" name="Rectangle 152"/>
          <p:cNvSpPr>
            <a:spLocks noChangeArrowheads="1"/>
          </p:cNvSpPr>
          <p:nvPr/>
        </p:nvSpPr>
        <p:spPr bwMode="auto">
          <a:xfrm>
            <a:off x="4359275" y="5648325"/>
            <a:ext cx="279400" cy="212725"/>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231F20"/>
                </a:solidFill>
                <a:latin typeface="Arial" charset="0"/>
              </a:rPr>
              <a:t>Codon</a:t>
            </a:r>
          </a:p>
          <a:p>
            <a:pPr algn="ctr" eaLnBrk="1" hangingPunct="1"/>
            <a:r>
              <a:rPr lang="en-US" sz="700" b="1">
                <a:solidFill>
                  <a:srgbClr val="231F20"/>
                </a:solidFill>
                <a:latin typeface="Arial" charset="0"/>
              </a:rPr>
              <a:t>15</a:t>
            </a:r>
            <a:endParaRPr lang="en-US" sz="1800" b="1">
              <a:latin typeface="Arial" charset="0"/>
            </a:endParaRPr>
          </a:p>
        </p:txBody>
      </p:sp>
      <p:sp>
        <p:nvSpPr>
          <p:cNvPr id="88217" name="Rectangle 153"/>
          <p:cNvSpPr>
            <a:spLocks noChangeArrowheads="1"/>
          </p:cNvSpPr>
          <p:nvPr/>
        </p:nvSpPr>
        <p:spPr bwMode="auto">
          <a:xfrm>
            <a:off x="4733925" y="5648325"/>
            <a:ext cx="279400" cy="212725"/>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231F20"/>
                </a:solidFill>
                <a:latin typeface="Arial" charset="0"/>
              </a:rPr>
              <a:t>Codon</a:t>
            </a:r>
          </a:p>
          <a:p>
            <a:pPr algn="ctr" eaLnBrk="1" hangingPunct="1"/>
            <a:r>
              <a:rPr lang="en-US" sz="700" b="1">
                <a:solidFill>
                  <a:srgbClr val="231F20"/>
                </a:solidFill>
                <a:latin typeface="Arial" charset="0"/>
              </a:rPr>
              <a:t>16</a:t>
            </a:r>
            <a:endParaRPr lang="en-US" sz="1800" b="1">
              <a:latin typeface="Arial" charset="0"/>
            </a:endParaRPr>
          </a:p>
        </p:txBody>
      </p:sp>
      <p:sp>
        <p:nvSpPr>
          <p:cNvPr id="88218" name="Rectangle 154"/>
          <p:cNvSpPr>
            <a:spLocks noChangeArrowheads="1"/>
          </p:cNvSpPr>
          <p:nvPr/>
        </p:nvSpPr>
        <p:spPr bwMode="auto">
          <a:xfrm>
            <a:off x="5143500" y="5648325"/>
            <a:ext cx="279400" cy="212725"/>
          </a:xfrm>
          <a:prstGeom prst="rect">
            <a:avLst/>
          </a:prstGeom>
          <a:noFill/>
          <a:ln w="9525">
            <a:noFill/>
            <a:miter lim="800000"/>
            <a:headEnd/>
            <a:tailEnd/>
          </a:ln>
        </p:spPr>
        <p:txBody>
          <a:bodyPr wrap="none" lIns="0" tIns="0" rIns="0" bIns="0">
            <a:spAutoFit/>
          </a:bodyPr>
          <a:lstStyle/>
          <a:p>
            <a:pPr algn="ctr" eaLnBrk="1" hangingPunct="1"/>
            <a:r>
              <a:rPr lang="en-US" sz="700" b="1">
                <a:solidFill>
                  <a:srgbClr val="231F20"/>
                </a:solidFill>
                <a:latin typeface="Arial" charset="0"/>
              </a:rPr>
              <a:t>Codon</a:t>
            </a:r>
          </a:p>
          <a:p>
            <a:pPr algn="ctr" eaLnBrk="1" hangingPunct="1"/>
            <a:r>
              <a:rPr lang="en-US" sz="700" b="1">
                <a:solidFill>
                  <a:srgbClr val="231F20"/>
                </a:solidFill>
                <a:latin typeface="Arial" charset="0"/>
              </a:rPr>
              <a:t>17</a:t>
            </a:r>
            <a:endParaRPr lang="en-US" sz="1800" b="1">
              <a:latin typeface="Arial" charset="0"/>
            </a:endParaRPr>
          </a:p>
        </p:txBody>
      </p:sp>
      <p:sp>
        <p:nvSpPr>
          <p:cNvPr id="88219" name="Rectangle 155"/>
          <p:cNvSpPr>
            <a:spLocks noChangeArrowheads="1"/>
          </p:cNvSpPr>
          <p:nvPr/>
        </p:nvSpPr>
        <p:spPr bwMode="auto">
          <a:xfrm>
            <a:off x="3282950" y="628650"/>
            <a:ext cx="344488"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Nucleus</a:t>
            </a:r>
            <a:endParaRPr lang="en-US" sz="1800" b="1">
              <a:latin typeface="Arial" charset="0"/>
            </a:endParaRPr>
          </a:p>
        </p:txBody>
      </p:sp>
      <p:sp>
        <p:nvSpPr>
          <p:cNvPr id="88220" name="Rectangle 156"/>
          <p:cNvSpPr>
            <a:spLocks noChangeArrowheads="1"/>
          </p:cNvSpPr>
          <p:nvPr/>
        </p:nvSpPr>
        <p:spPr bwMode="auto">
          <a:xfrm>
            <a:off x="3375025" y="1158875"/>
            <a:ext cx="269875"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mRNA</a:t>
            </a:r>
            <a:endParaRPr lang="en-US" sz="1800" b="1">
              <a:latin typeface="Arial" charset="0"/>
            </a:endParaRPr>
          </a:p>
        </p:txBody>
      </p:sp>
      <p:sp>
        <p:nvSpPr>
          <p:cNvPr id="88221" name="Rectangle 157"/>
          <p:cNvSpPr>
            <a:spLocks noChangeArrowheads="1"/>
          </p:cNvSpPr>
          <p:nvPr/>
        </p:nvSpPr>
        <p:spPr bwMode="auto">
          <a:xfrm>
            <a:off x="4397375" y="2397125"/>
            <a:ext cx="68421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Released mRNA</a:t>
            </a:r>
            <a:endParaRPr lang="en-US" sz="1800" b="1">
              <a:latin typeface="Arial" charset="0"/>
            </a:endParaRPr>
          </a:p>
        </p:txBody>
      </p:sp>
      <p:sp>
        <p:nvSpPr>
          <p:cNvPr id="88222" name="Rectangle 158"/>
          <p:cNvSpPr>
            <a:spLocks noChangeArrowheads="1"/>
          </p:cNvSpPr>
          <p:nvPr/>
        </p:nvSpPr>
        <p:spPr bwMode="auto">
          <a:xfrm>
            <a:off x="5267325" y="2006600"/>
            <a:ext cx="449263" cy="212725"/>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Nuclear</a:t>
            </a:r>
          </a:p>
          <a:p>
            <a:pPr eaLnBrk="1" hangingPunct="1"/>
            <a:r>
              <a:rPr lang="en-US" sz="700" b="1">
                <a:solidFill>
                  <a:srgbClr val="231F20"/>
                </a:solidFill>
                <a:latin typeface="Arial" charset="0"/>
              </a:rPr>
              <a:t>membrane</a:t>
            </a:r>
            <a:endParaRPr lang="en-US" sz="1800" b="1">
              <a:latin typeface="Arial" charset="0"/>
            </a:endParaRPr>
          </a:p>
        </p:txBody>
      </p:sp>
      <p:sp>
        <p:nvSpPr>
          <p:cNvPr id="88223" name="Rectangle 159"/>
          <p:cNvSpPr>
            <a:spLocks noChangeArrowheads="1"/>
          </p:cNvSpPr>
          <p:nvPr/>
        </p:nvSpPr>
        <p:spPr bwMode="auto">
          <a:xfrm>
            <a:off x="5511800" y="1724025"/>
            <a:ext cx="542925"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Nuclear pore</a:t>
            </a:r>
            <a:endParaRPr lang="en-US" sz="1800" b="1">
              <a:latin typeface="Arial" charset="0"/>
            </a:endParaRPr>
          </a:p>
        </p:txBody>
      </p:sp>
      <p:sp>
        <p:nvSpPr>
          <p:cNvPr id="88224" name="Rectangle 160"/>
          <p:cNvSpPr>
            <a:spLocks noChangeArrowheads="1"/>
          </p:cNvSpPr>
          <p:nvPr/>
        </p:nvSpPr>
        <p:spPr bwMode="auto">
          <a:xfrm>
            <a:off x="4940300" y="701675"/>
            <a:ext cx="709613"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RNA polymerase</a:t>
            </a:r>
            <a:endParaRPr lang="en-US" sz="1800" b="1">
              <a:latin typeface="Arial" charset="0"/>
            </a:endParaRPr>
          </a:p>
        </p:txBody>
      </p:sp>
      <p:sp>
        <p:nvSpPr>
          <p:cNvPr id="88225" name="Rectangle 161"/>
          <p:cNvSpPr>
            <a:spLocks noChangeArrowheads="1"/>
          </p:cNvSpPr>
          <p:nvPr/>
        </p:nvSpPr>
        <p:spPr bwMode="auto">
          <a:xfrm>
            <a:off x="5067300" y="1238250"/>
            <a:ext cx="390525" cy="319088"/>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Template</a:t>
            </a:r>
          </a:p>
          <a:p>
            <a:pPr eaLnBrk="1" hangingPunct="1"/>
            <a:r>
              <a:rPr lang="en-US" sz="700" b="1">
                <a:solidFill>
                  <a:srgbClr val="231F20"/>
                </a:solidFill>
                <a:latin typeface="Arial" charset="0"/>
              </a:rPr>
              <a:t>strand of</a:t>
            </a:r>
          </a:p>
          <a:p>
            <a:pPr eaLnBrk="1" hangingPunct="1"/>
            <a:r>
              <a:rPr lang="en-US" sz="700" b="1">
                <a:solidFill>
                  <a:srgbClr val="231F20"/>
                </a:solidFill>
                <a:latin typeface="Arial" charset="0"/>
              </a:rPr>
              <a:t>DNA</a:t>
            </a:r>
            <a:endParaRPr lang="en-US" sz="1800" b="1">
              <a:latin typeface="Arial" charset="0"/>
            </a:endParaRPr>
          </a:p>
        </p:txBody>
      </p:sp>
      <p:sp>
        <p:nvSpPr>
          <p:cNvPr id="88226" name="Rectangle 162"/>
          <p:cNvSpPr>
            <a:spLocks noChangeArrowheads="1"/>
          </p:cNvSpPr>
          <p:nvPr/>
        </p:nvSpPr>
        <p:spPr bwMode="auto">
          <a:xfrm>
            <a:off x="1790700" y="1704975"/>
            <a:ext cx="1471613" cy="319088"/>
          </a:xfrm>
          <a:prstGeom prst="rect">
            <a:avLst/>
          </a:prstGeom>
          <a:noFill/>
          <a:ln w="9525">
            <a:noFill/>
            <a:miter lim="800000"/>
            <a:headEnd/>
            <a:tailEnd/>
          </a:ln>
        </p:spPr>
        <p:txBody>
          <a:bodyPr wrap="none" lIns="0" tIns="0" rIns="0" bIns="0">
            <a:spAutoFit/>
          </a:bodyPr>
          <a:lstStyle/>
          <a:p>
            <a:pPr eaLnBrk="1" hangingPunct="1"/>
            <a:r>
              <a:rPr lang="en-US" sz="700" b="1">
                <a:solidFill>
                  <a:srgbClr val="0092C8"/>
                </a:solidFill>
                <a:latin typeface="Arial" charset="0"/>
              </a:rPr>
              <a:t>      After mRNA synthesis in the</a:t>
            </a:r>
          </a:p>
          <a:p>
            <a:pPr eaLnBrk="1" hangingPunct="1"/>
            <a:r>
              <a:rPr lang="en-US" sz="700" b="1">
                <a:solidFill>
                  <a:srgbClr val="0092C8"/>
                </a:solidFill>
                <a:latin typeface="Arial" charset="0"/>
              </a:rPr>
              <a:t>nucleus, mRNA leaves the nucleus</a:t>
            </a:r>
            <a:endParaRPr lang="en-US" sz="1800" b="1">
              <a:latin typeface="Arial" charset="0"/>
            </a:endParaRPr>
          </a:p>
          <a:p>
            <a:pPr eaLnBrk="1" hangingPunct="1"/>
            <a:r>
              <a:rPr lang="en-US" sz="700" b="1">
                <a:solidFill>
                  <a:srgbClr val="0092C8"/>
                </a:solidFill>
                <a:latin typeface="Arial" charset="0"/>
              </a:rPr>
              <a:t>and attaches to a ribosome.</a:t>
            </a:r>
            <a:endParaRPr lang="en-US" sz="1800" b="1">
              <a:latin typeface="Arial" charset="0"/>
            </a:endParaRPr>
          </a:p>
        </p:txBody>
      </p:sp>
      <p:sp>
        <p:nvSpPr>
          <p:cNvPr id="88227" name="Rectangle 163"/>
          <p:cNvSpPr>
            <a:spLocks noChangeArrowheads="1"/>
          </p:cNvSpPr>
          <p:nvPr/>
        </p:nvSpPr>
        <p:spPr bwMode="auto">
          <a:xfrm>
            <a:off x="1790700" y="2381250"/>
            <a:ext cx="1487488" cy="638175"/>
          </a:xfrm>
          <a:prstGeom prst="rect">
            <a:avLst/>
          </a:prstGeom>
          <a:noFill/>
          <a:ln w="9525">
            <a:noFill/>
            <a:miter lim="800000"/>
            <a:headEnd/>
            <a:tailEnd/>
          </a:ln>
        </p:spPr>
        <p:txBody>
          <a:bodyPr wrap="none" lIns="0" tIns="0" rIns="0" bIns="0">
            <a:spAutoFit/>
          </a:bodyPr>
          <a:lstStyle/>
          <a:p>
            <a:pPr eaLnBrk="1" hangingPunct="1"/>
            <a:r>
              <a:rPr lang="en-US" sz="700" b="1">
                <a:solidFill>
                  <a:srgbClr val="0092C8"/>
                </a:solidFill>
                <a:latin typeface="Arial" charset="0"/>
              </a:rPr>
              <a:t>      Translation begins as incoming</a:t>
            </a:r>
          </a:p>
          <a:p>
            <a:pPr eaLnBrk="1" hangingPunct="1"/>
            <a:r>
              <a:rPr lang="en-US" sz="700" b="1">
                <a:solidFill>
                  <a:srgbClr val="0092C8"/>
                </a:solidFill>
                <a:latin typeface="Arial" charset="0"/>
              </a:rPr>
              <a:t>aminoacyl-tRNA recognizes the</a:t>
            </a:r>
            <a:endParaRPr lang="en-US" sz="1800" b="1">
              <a:latin typeface="Arial" charset="0"/>
            </a:endParaRPr>
          </a:p>
          <a:p>
            <a:pPr eaLnBrk="1" hangingPunct="1"/>
            <a:r>
              <a:rPr lang="en-US" sz="700" b="1">
                <a:solidFill>
                  <a:srgbClr val="0092C8"/>
                </a:solidFill>
                <a:latin typeface="Arial" charset="0"/>
              </a:rPr>
              <a:t>complementary codon calling for</a:t>
            </a:r>
            <a:endParaRPr lang="en-US" sz="1800" b="1">
              <a:latin typeface="Arial" charset="0"/>
            </a:endParaRPr>
          </a:p>
          <a:p>
            <a:pPr eaLnBrk="1" hangingPunct="1"/>
            <a:r>
              <a:rPr lang="en-US" sz="700" b="1">
                <a:solidFill>
                  <a:srgbClr val="0092C8"/>
                </a:solidFill>
                <a:latin typeface="Arial" charset="0"/>
              </a:rPr>
              <a:t>it at the A site on the ribosome. It</a:t>
            </a:r>
            <a:endParaRPr lang="en-US" sz="1800" b="1">
              <a:latin typeface="Arial" charset="0"/>
            </a:endParaRPr>
          </a:p>
          <a:p>
            <a:pPr eaLnBrk="1" hangingPunct="1"/>
            <a:r>
              <a:rPr lang="en-US" sz="700" b="1">
                <a:solidFill>
                  <a:srgbClr val="0092C8"/>
                </a:solidFill>
                <a:latin typeface="Arial" charset="0"/>
              </a:rPr>
              <a:t>hydrogen-bonds to the codon via</a:t>
            </a:r>
            <a:endParaRPr lang="en-US" sz="1800" b="1">
              <a:latin typeface="Arial" charset="0"/>
            </a:endParaRPr>
          </a:p>
          <a:p>
            <a:pPr eaLnBrk="1" hangingPunct="1"/>
            <a:r>
              <a:rPr lang="en-US" sz="700" b="1">
                <a:solidFill>
                  <a:srgbClr val="0092C8"/>
                </a:solidFill>
                <a:latin typeface="Arial" charset="0"/>
              </a:rPr>
              <a:t>its anticodon.</a:t>
            </a:r>
            <a:endParaRPr lang="en-US" sz="1800" b="1">
              <a:latin typeface="Arial" charset="0"/>
            </a:endParaRPr>
          </a:p>
        </p:txBody>
      </p:sp>
      <p:sp>
        <p:nvSpPr>
          <p:cNvPr id="88228" name="Rectangle 164"/>
          <p:cNvSpPr>
            <a:spLocks noChangeArrowheads="1"/>
          </p:cNvSpPr>
          <p:nvPr/>
        </p:nvSpPr>
        <p:spPr bwMode="auto">
          <a:xfrm>
            <a:off x="1790700" y="3254375"/>
            <a:ext cx="1417638" cy="744538"/>
          </a:xfrm>
          <a:prstGeom prst="rect">
            <a:avLst/>
          </a:prstGeom>
          <a:noFill/>
          <a:ln w="9525">
            <a:noFill/>
            <a:miter lim="800000"/>
            <a:headEnd/>
            <a:tailEnd/>
          </a:ln>
        </p:spPr>
        <p:txBody>
          <a:bodyPr wrap="none" lIns="0" tIns="0" rIns="0" bIns="0">
            <a:spAutoFit/>
          </a:bodyPr>
          <a:lstStyle/>
          <a:p>
            <a:pPr eaLnBrk="1" hangingPunct="1"/>
            <a:r>
              <a:rPr lang="en-US" sz="700" b="1">
                <a:solidFill>
                  <a:srgbClr val="0092C8"/>
                </a:solidFill>
                <a:latin typeface="Arial" charset="0"/>
              </a:rPr>
              <a:t>      As the ribosome moves along</a:t>
            </a:r>
          </a:p>
          <a:p>
            <a:pPr eaLnBrk="1" hangingPunct="1"/>
            <a:r>
              <a:rPr lang="en-US" sz="700" b="1">
                <a:solidFill>
                  <a:srgbClr val="0092C8"/>
                </a:solidFill>
                <a:latin typeface="Arial" charset="0"/>
              </a:rPr>
              <a:t>the mRNA, and each codon is</a:t>
            </a:r>
            <a:endParaRPr lang="en-US" sz="1800" b="1">
              <a:latin typeface="Arial" charset="0"/>
            </a:endParaRPr>
          </a:p>
          <a:p>
            <a:pPr eaLnBrk="1" hangingPunct="1"/>
            <a:r>
              <a:rPr lang="en-US" sz="700" b="1">
                <a:solidFill>
                  <a:srgbClr val="0092C8"/>
                </a:solidFill>
                <a:latin typeface="Arial" charset="0"/>
              </a:rPr>
              <a:t>read in sequence, a new amino</a:t>
            </a:r>
            <a:endParaRPr lang="en-US" sz="1800" b="1">
              <a:latin typeface="Arial" charset="0"/>
            </a:endParaRPr>
          </a:p>
          <a:p>
            <a:pPr eaLnBrk="1" hangingPunct="1"/>
            <a:r>
              <a:rPr lang="en-US" sz="700" b="1">
                <a:solidFill>
                  <a:srgbClr val="0092C8"/>
                </a:solidFill>
                <a:latin typeface="Arial" charset="0"/>
              </a:rPr>
              <a:t>acid is added to the growing</a:t>
            </a:r>
            <a:endParaRPr lang="en-US" sz="1800" b="1">
              <a:latin typeface="Arial" charset="0"/>
            </a:endParaRPr>
          </a:p>
          <a:p>
            <a:pPr eaLnBrk="1" hangingPunct="1"/>
            <a:r>
              <a:rPr lang="en-US" sz="700" b="1">
                <a:solidFill>
                  <a:srgbClr val="0092C8"/>
                </a:solidFill>
                <a:latin typeface="Arial" charset="0"/>
              </a:rPr>
              <a:t>protein chain and the tRNA in</a:t>
            </a:r>
            <a:endParaRPr lang="en-US" sz="1800" b="1">
              <a:latin typeface="Arial" charset="0"/>
            </a:endParaRPr>
          </a:p>
          <a:p>
            <a:pPr eaLnBrk="1" hangingPunct="1"/>
            <a:r>
              <a:rPr lang="en-US" sz="700" b="1">
                <a:solidFill>
                  <a:srgbClr val="0092C8"/>
                </a:solidFill>
                <a:latin typeface="Arial" charset="0"/>
              </a:rPr>
              <a:t>the A site is translocated to the</a:t>
            </a:r>
            <a:endParaRPr lang="en-US" sz="1800" b="1">
              <a:latin typeface="Arial" charset="0"/>
            </a:endParaRPr>
          </a:p>
          <a:p>
            <a:pPr eaLnBrk="1" hangingPunct="1"/>
            <a:r>
              <a:rPr lang="en-US" sz="700" b="1">
                <a:solidFill>
                  <a:srgbClr val="0092C8"/>
                </a:solidFill>
                <a:latin typeface="Arial" charset="0"/>
              </a:rPr>
              <a:t>P site.</a:t>
            </a:r>
            <a:endParaRPr lang="en-US" sz="1800" b="1">
              <a:latin typeface="Arial" charset="0"/>
            </a:endParaRPr>
          </a:p>
        </p:txBody>
      </p:sp>
      <p:sp>
        <p:nvSpPr>
          <p:cNvPr id="88229" name="Rectangle 165"/>
          <p:cNvSpPr>
            <a:spLocks noChangeArrowheads="1"/>
          </p:cNvSpPr>
          <p:nvPr/>
        </p:nvSpPr>
        <p:spPr bwMode="auto">
          <a:xfrm>
            <a:off x="1800225" y="4514850"/>
            <a:ext cx="1481138" cy="7620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700" b="1">
                <a:solidFill>
                  <a:srgbClr val="0092C8"/>
                </a:solidFill>
                <a:latin typeface="Arial" charset="0"/>
              </a:rPr>
              <a:t>      Once its amino acid is released</a:t>
            </a:r>
          </a:p>
          <a:p>
            <a:pPr eaLnBrk="1" hangingPunct="1">
              <a:lnSpc>
                <a:spcPct val="90000"/>
              </a:lnSpc>
            </a:pPr>
            <a:r>
              <a:rPr lang="en-US" sz="700" b="1">
                <a:solidFill>
                  <a:srgbClr val="0092C8"/>
                </a:solidFill>
                <a:latin typeface="Arial" charset="0"/>
              </a:rPr>
              <a:t>from the P site, tRNA is ratcheted</a:t>
            </a:r>
            <a:endParaRPr lang="en-US" sz="1800" b="1">
              <a:latin typeface="Arial" charset="0"/>
            </a:endParaRPr>
          </a:p>
          <a:p>
            <a:pPr eaLnBrk="1" hangingPunct="1">
              <a:lnSpc>
                <a:spcPct val="90000"/>
              </a:lnSpc>
            </a:pPr>
            <a:r>
              <a:rPr lang="en-US" sz="700" b="1">
                <a:solidFill>
                  <a:srgbClr val="0092C8"/>
                </a:solidFill>
                <a:latin typeface="Arial" charset="0"/>
              </a:rPr>
              <a:t>to the E site and then released to</a:t>
            </a:r>
            <a:endParaRPr lang="en-US" sz="1800" b="1">
              <a:latin typeface="Arial" charset="0"/>
            </a:endParaRPr>
          </a:p>
          <a:p>
            <a:pPr eaLnBrk="1" hangingPunct="1">
              <a:lnSpc>
                <a:spcPct val="90000"/>
              </a:lnSpc>
            </a:pPr>
            <a:r>
              <a:rPr lang="en-US" sz="700" b="1">
                <a:solidFill>
                  <a:srgbClr val="0092C8"/>
                </a:solidFill>
                <a:latin typeface="Arial" charset="0"/>
              </a:rPr>
              <a:t>reenter the cytoplasmic pool,</a:t>
            </a:r>
            <a:endParaRPr lang="en-US" sz="1800" b="1">
              <a:latin typeface="Arial" charset="0"/>
            </a:endParaRPr>
          </a:p>
          <a:p>
            <a:pPr eaLnBrk="1" hangingPunct="1">
              <a:lnSpc>
                <a:spcPct val="90000"/>
              </a:lnSpc>
            </a:pPr>
            <a:r>
              <a:rPr lang="en-US" sz="700" b="1">
                <a:solidFill>
                  <a:srgbClr val="0092C8"/>
                </a:solidFill>
                <a:latin typeface="Arial" charset="0"/>
              </a:rPr>
              <a:t>ready to be recharged with a new</a:t>
            </a:r>
            <a:endParaRPr lang="en-US" sz="1800" b="1">
              <a:latin typeface="Arial" charset="0"/>
            </a:endParaRPr>
          </a:p>
          <a:p>
            <a:pPr eaLnBrk="1" hangingPunct="1">
              <a:lnSpc>
                <a:spcPct val="90000"/>
              </a:lnSpc>
            </a:pPr>
            <a:r>
              <a:rPr lang="en-US" sz="700" b="1">
                <a:solidFill>
                  <a:srgbClr val="0092C8"/>
                </a:solidFill>
                <a:latin typeface="Arial" charset="0"/>
              </a:rPr>
              <a:t>amino acid. The polypeptide is</a:t>
            </a:r>
            <a:endParaRPr lang="en-US" sz="1800" b="1">
              <a:latin typeface="Arial" charset="0"/>
            </a:endParaRPr>
          </a:p>
          <a:p>
            <a:pPr eaLnBrk="1" hangingPunct="1">
              <a:lnSpc>
                <a:spcPct val="90000"/>
              </a:lnSpc>
            </a:pPr>
            <a:r>
              <a:rPr lang="en-US" sz="700" b="1">
                <a:solidFill>
                  <a:srgbClr val="0092C8"/>
                </a:solidFill>
                <a:latin typeface="Arial" charset="0"/>
              </a:rPr>
              <a:t>released when the stop codon is</a:t>
            </a:r>
            <a:endParaRPr lang="en-US" sz="1800" b="1">
              <a:latin typeface="Arial" charset="0"/>
            </a:endParaRPr>
          </a:p>
          <a:p>
            <a:pPr eaLnBrk="1" hangingPunct="1">
              <a:lnSpc>
                <a:spcPct val="90000"/>
              </a:lnSpc>
            </a:pPr>
            <a:r>
              <a:rPr lang="en-US" sz="700" b="1">
                <a:solidFill>
                  <a:srgbClr val="0092C8"/>
                </a:solidFill>
                <a:latin typeface="Arial" charset="0"/>
              </a:rPr>
              <a:t>read.</a:t>
            </a:r>
            <a:endParaRPr lang="en-US" sz="1800" b="1">
              <a:latin typeface="Arial" charset="0"/>
            </a:endParaRPr>
          </a:p>
        </p:txBody>
      </p:sp>
      <p:sp>
        <p:nvSpPr>
          <p:cNvPr id="88230" name="Rectangle 166"/>
          <p:cNvSpPr>
            <a:spLocks noChangeArrowheads="1"/>
          </p:cNvSpPr>
          <p:nvPr/>
        </p:nvSpPr>
        <p:spPr bwMode="auto">
          <a:xfrm rot="1333165">
            <a:off x="5775325" y="3954463"/>
            <a:ext cx="69850" cy="106362"/>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G</a:t>
            </a:r>
            <a:endParaRPr lang="en-US" sz="1800" b="1">
              <a:latin typeface="Arial" charset="0"/>
            </a:endParaRPr>
          </a:p>
        </p:txBody>
      </p:sp>
      <p:sp>
        <p:nvSpPr>
          <p:cNvPr id="88231" name="Rectangle 167"/>
          <p:cNvSpPr>
            <a:spLocks noChangeArrowheads="1"/>
          </p:cNvSpPr>
          <p:nvPr/>
        </p:nvSpPr>
        <p:spPr bwMode="auto">
          <a:xfrm rot="1492417">
            <a:off x="5881688" y="4008438"/>
            <a:ext cx="63500" cy="106362"/>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232" name="Rectangle 168"/>
          <p:cNvSpPr>
            <a:spLocks noChangeArrowheads="1"/>
          </p:cNvSpPr>
          <p:nvPr/>
        </p:nvSpPr>
        <p:spPr bwMode="auto">
          <a:xfrm rot="1221156">
            <a:off x="5988050" y="4033838"/>
            <a:ext cx="63500" cy="106362"/>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
        <p:nvSpPr>
          <p:cNvPr id="88233" name="Rectangle 169"/>
          <p:cNvSpPr>
            <a:spLocks noChangeArrowheads="1"/>
          </p:cNvSpPr>
          <p:nvPr/>
        </p:nvSpPr>
        <p:spPr bwMode="auto">
          <a:xfrm rot="-1810268">
            <a:off x="3671888" y="4768850"/>
            <a:ext cx="63500" cy="106363"/>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U</a:t>
            </a:r>
            <a:endParaRPr lang="en-US" sz="1800" b="1">
              <a:latin typeface="Arial" charset="0"/>
            </a:endParaRPr>
          </a:p>
        </p:txBody>
      </p:sp>
      <p:sp>
        <p:nvSpPr>
          <p:cNvPr id="88234" name="Rectangle 170"/>
          <p:cNvSpPr>
            <a:spLocks noChangeArrowheads="1"/>
          </p:cNvSpPr>
          <p:nvPr/>
        </p:nvSpPr>
        <p:spPr bwMode="auto">
          <a:xfrm rot="-1810268">
            <a:off x="3867150" y="4627563"/>
            <a:ext cx="63500" cy="106362"/>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U</a:t>
            </a:r>
            <a:endParaRPr lang="en-US" sz="1800" b="1">
              <a:latin typeface="Arial" charset="0"/>
            </a:endParaRPr>
          </a:p>
        </p:txBody>
      </p:sp>
      <p:sp>
        <p:nvSpPr>
          <p:cNvPr id="88235" name="Rectangle 171"/>
          <p:cNvSpPr>
            <a:spLocks noChangeArrowheads="1"/>
          </p:cNvSpPr>
          <p:nvPr/>
        </p:nvSpPr>
        <p:spPr bwMode="auto">
          <a:xfrm rot="-1810268">
            <a:off x="3773488" y="4694238"/>
            <a:ext cx="63500" cy="106362"/>
          </a:xfrm>
          <a:prstGeom prst="rect">
            <a:avLst/>
          </a:prstGeom>
          <a:noFill/>
          <a:ln w="9525">
            <a:noFill/>
            <a:miter lim="800000"/>
            <a:headEnd/>
            <a:tailEnd/>
          </a:ln>
        </p:spPr>
        <p:txBody>
          <a:bodyPr wrap="none" lIns="0" tIns="0" rIns="0" bIns="0">
            <a:spAutoFit/>
          </a:bodyPr>
          <a:lstStyle/>
          <a:p>
            <a:pPr eaLnBrk="1" hangingPunct="1"/>
            <a:r>
              <a:rPr lang="en-US" sz="700" b="1">
                <a:solidFill>
                  <a:srgbClr val="231F20"/>
                </a:solidFill>
                <a:latin typeface="Arial" charset="0"/>
              </a:rPr>
              <a:t>A</a:t>
            </a:r>
            <a:endParaRPr lang="en-US" sz="1800" b="1">
              <a:latin typeface="Arial"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67" name="Picture 7" descr="17_18TranslationElong_1-U"/>
          <p:cNvPicPr>
            <a:picLocks noChangeAspect="1" noChangeArrowheads="1"/>
          </p:cNvPicPr>
          <p:nvPr/>
        </p:nvPicPr>
        <p:blipFill>
          <a:blip r:embed="rId3" cstate="print"/>
          <a:srcRect/>
          <a:stretch>
            <a:fillRect/>
          </a:stretch>
        </p:blipFill>
        <p:spPr bwMode="auto">
          <a:xfrm>
            <a:off x="915988" y="177800"/>
            <a:ext cx="7310437" cy="6578600"/>
          </a:xfrm>
          <a:prstGeom prst="rect">
            <a:avLst/>
          </a:prstGeom>
          <a:noFill/>
        </p:spPr>
      </p:pic>
      <p:sp>
        <p:nvSpPr>
          <p:cNvPr id="757768"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17-18-1</a:t>
            </a:r>
          </a:p>
        </p:txBody>
      </p:sp>
      <p:sp>
        <p:nvSpPr>
          <p:cNvPr id="757769" name="Text Box 9"/>
          <p:cNvSpPr txBox="1">
            <a:spLocks noChangeArrowheads="1"/>
          </p:cNvSpPr>
          <p:nvPr/>
        </p:nvSpPr>
        <p:spPr bwMode="auto">
          <a:xfrm>
            <a:off x="2790825" y="352425"/>
            <a:ext cx="1222375" cy="39528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Amino end</a:t>
            </a:r>
          </a:p>
          <a:p>
            <a:pPr>
              <a:lnSpc>
                <a:spcPct val="90000"/>
              </a:lnSpc>
            </a:pPr>
            <a:r>
              <a:rPr kumimoji="0" lang="en-US" sz="1400" b="1">
                <a:ea typeface="ヒラギノ角ゴ Pro W3" pitchFamily="48" charset="-128"/>
              </a:rPr>
              <a:t>of polypeptide</a:t>
            </a:r>
          </a:p>
        </p:txBody>
      </p:sp>
      <p:sp>
        <p:nvSpPr>
          <p:cNvPr id="757770" name="Text Box 10"/>
          <p:cNvSpPr txBox="1">
            <a:spLocks noChangeArrowheads="1"/>
          </p:cNvSpPr>
          <p:nvPr/>
        </p:nvSpPr>
        <p:spPr bwMode="auto">
          <a:xfrm>
            <a:off x="3190875" y="1476375"/>
            <a:ext cx="574675" cy="1603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mRNA</a:t>
            </a:r>
          </a:p>
        </p:txBody>
      </p:sp>
      <p:sp>
        <p:nvSpPr>
          <p:cNvPr id="757771" name="Text Box 11"/>
          <p:cNvSpPr txBox="1">
            <a:spLocks noChangeArrowheads="1"/>
          </p:cNvSpPr>
          <p:nvPr/>
        </p:nvSpPr>
        <p:spPr bwMode="auto">
          <a:xfrm>
            <a:off x="3451225" y="191452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5</a:t>
            </a:r>
          </a:p>
        </p:txBody>
      </p:sp>
      <p:sp>
        <p:nvSpPr>
          <p:cNvPr id="757772" name="Text Box 12"/>
          <p:cNvSpPr txBox="1">
            <a:spLocks noChangeArrowheads="1"/>
          </p:cNvSpPr>
          <p:nvPr/>
        </p:nvSpPr>
        <p:spPr bwMode="auto">
          <a:xfrm>
            <a:off x="5730875" y="132397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3</a:t>
            </a:r>
          </a:p>
        </p:txBody>
      </p:sp>
      <p:sp>
        <p:nvSpPr>
          <p:cNvPr id="757773" name="Text Box 13"/>
          <p:cNvSpPr txBox="1">
            <a:spLocks noChangeArrowheads="1"/>
          </p:cNvSpPr>
          <p:nvPr/>
        </p:nvSpPr>
        <p:spPr bwMode="auto">
          <a:xfrm>
            <a:off x="4270375" y="12414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757774" name="Text Box 14"/>
          <p:cNvSpPr txBox="1">
            <a:spLocks noChangeArrowheads="1"/>
          </p:cNvSpPr>
          <p:nvPr/>
        </p:nvSpPr>
        <p:spPr bwMode="auto">
          <a:xfrm>
            <a:off x="4435475" y="1779588"/>
            <a:ext cx="257175" cy="255587"/>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P</a:t>
            </a:r>
          </a:p>
          <a:p>
            <a:pPr algn="ctr">
              <a:lnSpc>
                <a:spcPct val="70000"/>
              </a:lnSpc>
            </a:pPr>
            <a:r>
              <a:rPr kumimoji="0" lang="en-US" sz="1200" b="1">
                <a:solidFill>
                  <a:schemeClr val="bg1"/>
                </a:solidFill>
                <a:ea typeface="ヒラギノ角ゴ Pro W3" pitchFamily="48" charset="-128"/>
              </a:rPr>
              <a:t>site</a:t>
            </a:r>
          </a:p>
        </p:txBody>
      </p:sp>
      <p:sp>
        <p:nvSpPr>
          <p:cNvPr id="757775" name="Text Box 15"/>
          <p:cNvSpPr txBox="1">
            <a:spLocks noChangeArrowheads="1"/>
          </p:cNvSpPr>
          <p:nvPr/>
        </p:nvSpPr>
        <p:spPr bwMode="auto">
          <a:xfrm>
            <a:off x="4767263" y="1808163"/>
            <a:ext cx="257175" cy="255587"/>
          </a:xfrm>
          <a:prstGeom prst="rect">
            <a:avLst/>
          </a:prstGeom>
          <a:noFill/>
          <a:ln w="9525">
            <a:noFill/>
            <a:miter lim="800000"/>
            <a:headEnd/>
            <a:tailEnd/>
          </a:ln>
          <a:effectLst/>
        </p:spPr>
        <p:txBody>
          <a:bodyPr wrap="none" lIns="0" tIns="0" rIns="0" bIns="0"/>
          <a:lstStyle/>
          <a:p>
            <a:pPr algn="ctr">
              <a:lnSpc>
                <a:spcPct val="60000"/>
              </a:lnSpc>
            </a:pPr>
            <a:r>
              <a:rPr kumimoji="0" lang="en-US" sz="1200" b="1">
                <a:solidFill>
                  <a:schemeClr val="bg1"/>
                </a:solidFill>
                <a:ea typeface="ヒラギノ角ゴ Pro W3" pitchFamily="48" charset="-128"/>
              </a:rPr>
              <a:t>A</a:t>
            </a:r>
          </a:p>
          <a:p>
            <a:pPr algn="ctr">
              <a:lnSpc>
                <a:spcPct val="80000"/>
              </a:lnSpc>
            </a:pPr>
            <a:r>
              <a:rPr kumimoji="0" lang="en-US" sz="1200" b="1">
                <a:solidFill>
                  <a:schemeClr val="bg1"/>
                </a:solidFill>
                <a:ea typeface="ヒラギノ角ゴ Pro W3" pitchFamily="48" charset="-128"/>
              </a:rPr>
              <a:t>site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2459" name="Picture 11" descr="17_18TranslationElong_2-U"/>
          <p:cNvPicPr>
            <a:picLocks noChangeAspect="1" noChangeArrowheads="1"/>
          </p:cNvPicPr>
          <p:nvPr/>
        </p:nvPicPr>
        <p:blipFill>
          <a:blip r:embed="rId3" cstate="print"/>
          <a:srcRect/>
          <a:stretch>
            <a:fillRect/>
          </a:stretch>
        </p:blipFill>
        <p:spPr bwMode="auto">
          <a:xfrm>
            <a:off x="915988" y="177800"/>
            <a:ext cx="7310437" cy="6578600"/>
          </a:xfrm>
          <a:prstGeom prst="rect">
            <a:avLst/>
          </a:prstGeom>
          <a:noFill/>
        </p:spPr>
      </p:pic>
      <p:sp>
        <p:nvSpPr>
          <p:cNvPr id="872460" name="Rectangle 12"/>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17-18-2</a:t>
            </a:r>
          </a:p>
        </p:txBody>
      </p:sp>
      <p:sp>
        <p:nvSpPr>
          <p:cNvPr id="872461" name="Text Box 13"/>
          <p:cNvSpPr txBox="1">
            <a:spLocks noChangeArrowheads="1"/>
          </p:cNvSpPr>
          <p:nvPr/>
        </p:nvSpPr>
        <p:spPr bwMode="auto">
          <a:xfrm>
            <a:off x="2790825" y="352425"/>
            <a:ext cx="1222375" cy="39528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Amino end</a:t>
            </a:r>
          </a:p>
          <a:p>
            <a:pPr>
              <a:lnSpc>
                <a:spcPct val="90000"/>
              </a:lnSpc>
            </a:pPr>
            <a:r>
              <a:rPr kumimoji="0" lang="en-US" sz="1400" b="1">
                <a:ea typeface="ヒラギノ角ゴ Pro W3" pitchFamily="48" charset="-128"/>
              </a:rPr>
              <a:t>of polypeptide</a:t>
            </a:r>
          </a:p>
        </p:txBody>
      </p:sp>
      <p:sp>
        <p:nvSpPr>
          <p:cNvPr id="872462" name="Text Box 14"/>
          <p:cNvSpPr txBox="1">
            <a:spLocks noChangeArrowheads="1"/>
          </p:cNvSpPr>
          <p:nvPr/>
        </p:nvSpPr>
        <p:spPr bwMode="auto">
          <a:xfrm>
            <a:off x="3190875" y="1476375"/>
            <a:ext cx="574675" cy="1603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mRNA</a:t>
            </a:r>
          </a:p>
        </p:txBody>
      </p:sp>
      <p:sp>
        <p:nvSpPr>
          <p:cNvPr id="872463" name="Text Box 15"/>
          <p:cNvSpPr txBox="1">
            <a:spLocks noChangeArrowheads="1"/>
          </p:cNvSpPr>
          <p:nvPr/>
        </p:nvSpPr>
        <p:spPr bwMode="auto">
          <a:xfrm>
            <a:off x="3451225" y="191452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5</a:t>
            </a:r>
          </a:p>
        </p:txBody>
      </p:sp>
      <p:sp>
        <p:nvSpPr>
          <p:cNvPr id="872464" name="Text Box 16"/>
          <p:cNvSpPr txBox="1">
            <a:spLocks noChangeArrowheads="1"/>
          </p:cNvSpPr>
          <p:nvPr/>
        </p:nvSpPr>
        <p:spPr bwMode="auto">
          <a:xfrm>
            <a:off x="5730875" y="132397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3</a:t>
            </a:r>
          </a:p>
        </p:txBody>
      </p:sp>
      <p:sp>
        <p:nvSpPr>
          <p:cNvPr id="872465" name="Text Box 17"/>
          <p:cNvSpPr txBox="1">
            <a:spLocks noChangeArrowheads="1"/>
          </p:cNvSpPr>
          <p:nvPr/>
        </p:nvSpPr>
        <p:spPr bwMode="auto">
          <a:xfrm>
            <a:off x="4270375" y="12414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2466" name="Text Box 18"/>
          <p:cNvSpPr txBox="1">
            <a:spLocks noChangeArrowheads="1"/>
          </p:cNvSpPr>
          <p:nvPr/>
        </p:nvSpPr>
        <p:spPr bwMode="auto">
          <a:xfrm>
            <a:off x="4435475" y="17811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P</a:t>
            </a:r>
          </a:p>
          <a:p>
            <a:pPr algn="ctr">
              <a:lnSpc>
                <a:spcPct val="70000"/>
              </a:lnSpc>
            </a:pPr>
            <a:r>
              <a:rPr kumimoji="0" lang="en-US" sz="1200" b="1">
                <a:solidFill>
                  <a:schemeClr val="bg1"/>
                </a:solidFill>
                <a:ea typeface="ヒラギノ角ゴ Pro W3" pitchFamily="48" charset="-128"/>
              </a:rPr>
              <a:t>site</a:t>
            </a:r>
          </a:p>
        </p:txBody>
      </p:sp>
      <p:sp>
        <p:nvSpPr>
          <p:cNvPr id="872467" name="Text Box 19"/>
          <p:cNvSpPr txBox="1">
            <a:spLocks noChangeArrowheads="1"/>
          </p:cNvSpPr>
          <p:nvPr/>
        </p:nvSpPr>
        <p:spPr bwMode="auto">
          <a:xfrm>
            <a:off x="4765675" y="17938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A</a:t>
            </a:r>
          </a:p>
          <a:p>
            <a:pPr algn="ctr">
              <a:lnSpc>
                <a:spcPct val="70000"/>
              </a:lnSpc>
            </a:pPr>
            <a:r>
              <a:rPr kumimoji="0" lang="en-US" sz="1200" b="1">
                <a:solidFill>
                  <a:schemeClr val="bg1"/>
                </a:solidFill>
                <a:ea typeface="ヒラギノ角ゴ Pro W3" pitchFamily="48" charset="-128"/>
              </a:rPr>
              <a:t>site</a:t>
            </a:r>
          </a:p>
        </p:txBody>
      </p:sp>
      <p:sp>
        <p:nvSpPr>
          <p:cNvPr id="872468" name="Text Box 20"/>
          <p:cNvSpPr txBox="1">
            <a:spLocks noChangeArrowheads="1"/>
          </p:cNvSpPr>
          <p:nvPr/>
        </p:nvSpPr>
        <p:spPr bwMode="auto">
          <a:xfrm>
            <a:off x="5813425" y="2105025"/>
            <a:ext cx="307975" cy="134938"/>
          </a:xfrm>
          <a:prstGeom prst="rect">
            <a:avLst/>
          </a:prstGeom>
          <a:noFill/>
          <a:ln w="9525">
            <a:noFill/>
            <a:miter lim="800000"/>
            <a:headEnd/>
            <a:tailEnd/>
          </a:ln>
          <a:effectLst/>
        </p:spPr>
        <p:txBody>
          <a:bodyPr wrap="none" lIns="0" tIns="0" rIns="0" bIns="0"/>
          <a:lstStyle/>
          <a:p>
            <a:pPr>
              <a:lnSpc>
                <a:spcPct val="90000"/>
              </a:lnSpc>
            </a:pPr>
            <a:r>
              <a:rPr kumimoji="0" lang="en-US" sz="1100" b="1">
                <a:ea typeface="ヒラギノ角ゴ Pro W3" pitchFamily="48" charset="-128"/>
              </a:rPr>
              <a:t>GTP</a:t>
            </a:r>
          </a:p>
        </p:txBody>
      </p:sp>
      <p:sp>
        <p:nvSpPr>
          <p:cNvPr id="872469" name="Text Box 21"/>
          <p:cNvSpPr txBox="1">
            <a:spLocks noChangeArrowheads="1"/>
          </p:cNvSpPr>
          <p:nvPr/>
        </p:nvSpPr>
        <p:spPr bwMode="auto">
          <a:xfrm>
            <a:off x="5984875" y="2365375"/>
            <a:ext cx="441325" cy="185738"/>
          </a:xfrm>
          <a:prstGeom prst="rect">
            <a:avLst/>
          </a:prstGeom>
          <a:noFill/>
          <a:ln w="9525">
            <a:noFill/>
            <a:miter lim="800000"/>
            <a:headEnd/>
            <a:tailEnd/>
          </a:ln>
          <a:effectLst/>
        </p:spPr>
        <p:txBody>
          <a:bodyPr wrap="none" lIns="0" tIns="0" rIns="0" bIns="0"/>
          <a:lstStyle/>
          <a:p>
            <a:pPr>
              <a:lnSpc>
                <a:spcPct val="90000"/>
              </a:lnSpc>
            </a:pPr>
            <a:r>
              <a:rPr kumimoji="0" lang="en-US" sz="1500" b="1">
                <a:ea typeface="ヒラギノ角ゴ Pro W3" pitchFamily="48" charset="-128"/>
              </a:rPr>
              <a:t>GDP</a:t>
            </a:r>
            <a:endParaRPr kumimoji="0" lang="en-US" sz="1100" b="1">
              <a:ea typeface="ヒラギノ角ゴ Pro W3" pitchFamily="48" charset="-128"/>
            </a:endParaRPr>
          </a:p>
        </p:txBody>
      </p:sp>
      <p:sp>
        <p:nvSpPr>
          <p:cNvPr id="872470" name="Text Box 22"/>
          <p:cNvSpPr txBox="1">
            <a:spLocks noChangeArrowheads="1"/>
          </p:cNvSpPr>
          <p:nvPr/>
        </p:nvSpPr>
        <p:spPr bwMode="auto">
          <a:xfrm>
            <a:off x="6689725" y="345757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2471" name="Text Box 23"/>
          <p:cNvSpPr txBox="1">
            <a:spLocks noChangeArrowheads="1"/>
          </p:cNvSpPr>
          <p:nvPr/>
        </p:nvSpPr>
        <p:spPr bwMode="auto">
          <a:xfrm>
            <a:off x="6937375" y="4013200"/>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2472" name="Text Box 24"/>
          <p:cNvSpPr txBox="1">
            <a:spLocks noChangeArrowheads="1"/>
          </p:cNvSpPr>
          <p:nvPr/>
        </p:nvSpPr>
        <p:spPr bwMode="auto">
          <a:xfrm>
            <a:off x="7204075" y="40100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4507" name="Picture 11" descr="17_18TranslationElong_3-U"/>
          <p:cNvPicPr>
            <a:picLocks noChangeAspect="1" noChangeArrowheads="1"/>
          </p:cNvPicPr>
          <p:nvPr/>
        </p:nvPicPr>
        <p:blipFill>
          <a:blip r:embed="rId3" cstate="print"/>
          <a:srcRect/>
          <a:stretch>
            <a:fillRect/>
          </a:stretch>
        </p:blipFill>
        <p:spPr bwMode="auto">
          <a:xfrm>
            <a:off x="915988" y="177800"/>
            <a:ext cx="7310437" cy="6578600"/>
          </a:xfrm>
          <a:prstGeom prst="rect">
            <a:avLst/>
          </a:prstGeom>
          <a:noFill/>
        </p:spPr>
      </p:pic>
      <p:sp>
        <p:nvSpPr>
          <p:cNvPr id="874508" name="Rectangle 12"/>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17-18-3</a:t>
            </a:r>
          </a:p>
        </p:txBody>
      </p:sp>
      <p:sp>
        <p:nvSpPr>
          <p:cNvPr id="874509" name="Text Box 13"/>
          <p:cNvSpPr txBox="1">
            <a:spLocks noChangeArrowheads="1"/>
          </p:cNvSpPr>
          <p:nvPr/>
        </p:nvSpPr>
        <p:spPr bwMode="auto">
          <a:xfrm>
            <a:off x="2790825" y="352425"/>
            <a:ext cx="1222375" cy="39528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Amino end</a:t>
            </a:r>
          </a:p>
          <a:p>
            <a:pPr>
              <a:lnSpc>
                <a:spcPct val="90000"/>
              </a:lnSpc>
            </a:pPr>
            <a:r>
              <a:rPr kumimoji="0" lang="en-US" sz="1400" b="1">
                <a:ea typeface="ヒラギノ角ゴ Pro W3" pitchFamily="48" charset="-128"/>
              </a:rPr>
              <a:t>of polypeptide</a:t>
            </a:r>
          </a:p>
        </p:txBody>
      </p:sp>
      <p:sp>
        <p:nvSpPr>
          <p:cNvPr id="874510" name="Text Box 14"/>
          <p:cNvSpPr txBox="1">
            <a:spLocks noChangeArrowheads="1"/>
          </p:cNvSpPr>
          <p:nvPr/>
        </p:nvSpPr>
        <p:spPr bwMode="auto">
          <a:xfrm>
            <a:off x="3190875" y="1476375"/>
            <a:ext cx="574675" cy="1603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mRNA</a:t>
            </a:r>
          </a:p>
        </p:txBody>
      </p:sp>
      <p:sp>
        <p:nvSpPr>
          <p:cNvPr id="874511" name="Text Box 15"/>
          <p:cNvSpPr txBox="1">
            <a:spLocks noChangeArrowheads="1"/>
          </p:cNvSpPr>
          <p:nvPr/>
        </p:nvSpPr>
        <p:spPr bwMode="auto">
          <a:xfrm>
            <a:off x="3451225" y="191452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5</a:t>
            </a:r>
          </a:p>
        </p:txBody>
      </p:sp>
      <p:sp>
        <p:nvSpPr>
          <p:cNvPr id="874512" name="Text Box 16"/>
          <p:cNvSpPr txBox="1">
            <a:spLocks noChangeArrowheads="1"/>
          </p:cNvSpPr>
          <p:nvPr/>
        </p:nvSpPr>
        <p:spPr bwMode="auto">
          <a:xfrm>
            <a:off x="5730875" y="132397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3</a:t>
            </a:r>
          </a:p>
        </p:txBody>
      </p:sp>
      <p:sp>
        <p:nvSpPr>
          <p:cNvPr id="874513" name="Text Box 17"/>
          <p:cNvSpPr txBox="1">
            <a:spLocks noChangeArrowheads="1"/>
          </p:cNvSpPr>
          <p:nvPr/>
        </p:nvSpPr>
        <p:spPr bwMode="auto">
          <a:xfrm>
            <a:off x="4270375" y="12414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4514" name="Text Box 18"/>
          <p:cNvSpPr txBox="1">
            <a:spLocks noChangeArrowheads="1"/>
          </p:cNvSpPr>
          <p:nvPr/>
        </p:nvSpPr>
        <p:spPr bwMode="auto">
          <a:xfrm>
            <a:off x="4435475" y="17811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P</a:t>
            </a:r>
          </a:p>
          <a:p>
            <a:pPr algn="ctr">
              <a:lnSpc>
                <a:spcPct val="70000"/>
              </a:lnSpc>
            </a:pPr>
            <a:r>
              <a:rPr kumimoji="0" lang="en-US" sz="1200" b="1">
                <a:solidFill>
                  <a:schemeClr val="bg1"/>
                </a:solidFill>
                <a:ea typeface="ヒラギノ角ゴ Pro W3" pitchFamily="48" charset="-128"/>
              </a:rPr>
              <a:t>site</a:t>
            </a:r>
          </a:p>
        </p:txBody>
      </p:sp>
      <p:sp>
        <p:nvSpPr>
          <p:cNvPr id="874515" name="Text Box 19"/>
          <p:cNvSpPr txBox="1">
            <a:spLocks noChangeArrowheads="1"/>
          </p:cNvSpPr>
          <p:nvPr/>
        </p:nvSpPr>
        <p:spPr bwMode="auto">
          <a:xfrm>
            <a:off x="4765675" y="17938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A</a:t>
            </a:r>
          </a:p>
          <a:p>
            <a:pPr algn="ctr">
              <a:lnSpc>
                <a:spcPct val="70000"/>
              </a:lnSpc>
            </a:pPr>
            <a:r>
              <a:rPr kumimoji="0" lang="en-US" sz="1200" b="1">
                <a:solidFill>
                  <a:schemeClr val="bg1"/>
                </a:solidFill>
                <a:ea typeface="ヒラギノ角ゴ Pro W3" pitchFamily="48" charset="-128"/>
              </a:rPr>
              <a:t>site</a:t>
            </a:r>
          </a:p>
        </p:txBody>
      </p:sp>
      <p:sp>
        <p:nvSpPr>
          <p:cNvPr id="874516" name="Text Box 20"/>
          <p:cNvSpPr txBox="1">
            <a:spLocks noChangeArrowheads="1"/>
          </p:cNvSpPr>
          <p:nvPr/>
        </p:nvSpPr>
        <p:spPr bwMode="auto">
          <a:xfrm>
            <a:off x="5813425" y="2105025"/>
            <a:ext cx="307975" cy="134938"/>
          </a:xfrm>
          <a:prstGeom prst="rect">
            <a:avLst/>
          </a:prstGeom>
          <a:noFill/>
          <a:ln w="9525">
            <a:noFill/>
            <a:miter lim="800000"/>
            <a:headEnd/>
            <a:tailEnd/>
          </a:ln>
          <a:effectLst/>
        </p:spPr>
        <p:txBody>
          <a:bodyPr wrap="none" lIns="0" tIns="0" rIns="0" bIns="0"/>
          <a:lstStyle/>
          <a:p>
            <a:pPr>
              <a:lnSpc>
                <a:spcPct val="90000"/>
              </a:lnSpc>
            </a:pPr>
            <a:r>
              <a:rPr kumimoji="0" lang="en-US" sz="1100" b="1">
                <a:ea typeface="ヒラギノ角ゴ Pro W3" pitchFamily="48" charset="-128"/>
              </a:rPr>
              <a:t>GTP</a:t>
            </a:r>
          </a:p>
        </p:txBody>
      </p:sp>
      <p:sp>
        <p:nvSpPr>
          <p:cNvPr id="874517" name="Text Box 21"/>
          <p:cNvSpPr txBox="1">
            <a:spLocks noChangeArrowheads="1"/>
          </p:cNvSpPr>
          <p:nvPr/>
        </p:nvSpPr>
        <p:spPr bwMode="auto">
          <a:xfrm>
            <a:off x="5984875" y="2365375"/>
            <a:ext cx="441325" cy="185738"/>
          </a:xfrm>
          <a:prstGeom prst="rect">
            <a:avLst/>
          </a:prstGeom>
          <a:noFill/>
          <a:ln w="9525">
            <a:noFill/>
            <a:miter lim="800000"/>
            <a:headEnd/>
            <a:tailEnd/>
          </a:ln>
          <a:effectLst/>
        </p:spPr>
        <p:txBody>
          <a:bodyPr wrap="none" lIns="0" tIns="0" rIns="0" bIns="0"/>
          <a:lstStyle/>
          <a:p>
            <a:pPr>
              <a:lnSpc>
                <a:spcPct val="90000"/>
              </a:lnSpc>
            </a:pPr>
            <a:r>
              <a:rPr kumimoji="0" lang="en-US" sz="1500" b="1">
                <a:ea typeface="ヒラギノ角ゴ Pro W3" pitchFamily="48" charset="-128"/>
              </a:rPr>
              <a:t>GDP</a:t>
            </a:r>
            <a:endParaRPr kumimoji="0" lang="en-US" sz="1100" b="1">
              <a:ea typeface="ヒラギノ角ゴ Pro W3" pitchFamily="48" charset="-128"/>
            </a:endParaRPr>
          </a:p>
        </p:txBody>
      </p:sp>
      <p:sp>
        <p:nvSpPr>
          <p:cNvPr id="874518" name="Text Box 22"/>
          <p:cNvSpPr txBox="1">
            <a:spLocks noChangeArrowheads="1"/>
          </p:cNvSpPr>
          <p:nvPr/>
        </p:nvSpPr>
        <p:spPr bwMode="auto">
          <a:xfrm>
            <a:off x="6689725" y="345757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4519" name="Text Box 23"/>
          <p:cNvSpPr txBox="1">
            <a:spLocks noChangeArrowheads="1"/>
          </p:cNvSpPr>
          <p:nvPr/>
        </p:nvSpPr>
        <p:spPr bwMode="auto">
          <a:xfrm>
            <a:off x="6937375" y="4013200"/>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4520" name="Text Box 24"/>
          <p:cNvSpPr txBox="1">
            <a:spLocks noChangeArrowheads="1"/>
          </p:cNvSpPr>
          <p:nvPr/>
        </p:nvSpPr>
        <p:spPr bwMode="auto">
          <a:xfrm>
            <a:off x="7204075" y="40100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
        <p:nvSpPr>
          <p:cNvPr id="874521" name="Text Box 25"/>
          <p:cNvSpPr txBox="1">
            <a:spLocks noChangeArrowheads="1"/>
          </p:cNvSpPr>
          <p:nvPr/>
        </p:nvSpPr>
        <p:spPr bwMode="auto">
          <a:xfrm>
            <a:off x="4359275" y="56737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4522" name="Text Box 26"/>
          <p:cNvSpPr txBox="1">
            <a:spLocks noChangeArrowheads="1"/>
          </p:cNvSpPr>
          <p:nvPr/>
        </p:nvSpPr>
        <p:spPr bwMode="auto">
          <a:xfrm>
            <a:off x="4619625" y="62325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4523" name="Text Box 27"/>
          <p:cNvSpPr txBox="1">
            <a:spLocks noChangeArrowheads="1"/>
          </p:cNvSpPr>
          <p:nvPr/>
        </p:nvSpPr>
        <p:spPr bwMode="auto">
          <a:xfrm>
            <a:off x="4879975" y="62325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6555" name="Picture 11" descr="17_18TranslationElong_4-U"/>
          <p:cNvPicPr>
            <a:picLocks noChangeAspect="1" noChangeArrowheads="1"/>
          </p:cNvPicPr>
          <p:nvPr/>
        </p:nvPicPr>
        <p:blipFill>
          <a:blip r:embed="rId3" cstate="print"/>
          <a:srcRect/>
          <a:stretch>
            <a:fillRect/>
          </a:stretch>
        </p:blipFill>
        <p:spPr bwMode="auto">
          <a:xfrm>
            <a:off x="915988" y="177800"/>
            <a:ext cx="7310437" cy="6578600"/>
          </a:xfrm>
          <a:prstGeom prst="rect">
            <a:avLst/>
          </a:prstGeom>
          <a:noFill/>
        </p:spPr>
      </p:pic>
      <p:sp>
        <p:nvSpPr>
          <p:cNvPr id="876556" name="Rectangle 12"/>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17-18-4</a:t>
            </a:r>
          </a:p>
        </p:txBody>
      </p:sp>
      <p:sp>
        <p:nvSpPr>
          <p:cNvPr id="876557" name="Text Box 13"/>
          <p:cNvSpPr txBox="1">
            <a:spLocks noChangeArrowheads="1"/>
          </p:cNvSpPr>
          <p:nvPr/>
        </p:nvSpPr>
        <p:spPr bwMode="auto">
          <a:xfrm>
            <a:off x="2790825" y="352425"/>
            <a:ext cx="1222375" cy="39528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Amino end</a:t>
            </a:r>
          </a:p>
          <a:p>
            <a:pPr>
              <a:lnSpc>
                <a:spcPct val="90000"/>
              </a:lnSpc>
            </a:pPr>
            <a:r>
              <a:rPr kumimoji="0" lang="en-US" sz="1400" b="1">
                <a:ea typeface="ヒラギノ角ゴ Pro W3" pitchFamily="48" charset="-128"/>
              </a:rPr>
              <a:t>of polypeptide</a:t>
            </a:r>
          </a:p>
        </p:txBody>
      </p:sp>
      <p:sp>
        <p:nvSpPr>
          <p:cNvPr id="876558" name="Text Box 14"/>
          <p:cNvSpPr txBox="1">
            <a:spLocks noChangeArrowheads="1"/>
          </p:cNvSpPr>
          <p:nvPr/>
        </p:nvSpPr>
        <p:spPr bwMode="auto">
          <a:xfrm>
            <a:off x="3190875" y="1476375"/>
            <a:ext cx="574675" cy="1603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mRNA</a:t>
            </a:r>
          </a:p>
        </p:txBody>
      </p:sp>
      <p:sp>
        <p:nvSpPr>
          <p:cNvPr id="876559" name="Text Box 15"/>
          <p:cNvSpPr txBox="1">
            <a:spLocks noChangeArrowheads="1"/>
          </p:cNvSpPr>
          <p:nvPr/>
        </p:nvSpPr>
        <p:spPr bwMode="auto">
          <a:xfrm>
            <a:off x="3451225" y="191452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5</a:t>
            </a:r>
          </a:p>
        </p:txBody>
      </p:sp>
      <p:sp>
        <p:nvSpPr>
          <p:cNvPr id="876560" name="Text Box 16"/>
          <p:cNvSpPr txBox="1">
            <a:spLocks noChangeArrowheads="1"/>
          </p:cNvSpPr>
          <p:nvPr/>
        </p:nvSpPr>
        <p:spPr bwMode="auto">
          <a:xfrm>
            <a:off x="5730875" y="1323975"/>
            <a:ext cx="180975" cy="14763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3</a:t>
            </a:r>
          </a:p>
        </p:txBody>
      </p:sp>
      <p:sp>
        <p:nvSpPr>
          <p:cNvPr id="876561" name="Text Box 17"/>
          <p:cNvSpPr txBox="1">
            <a:spLocks noChangeArrowheads="1"/>
          </p:cNvSpPr>
          <p:nvPr/>
        </p:nvSpPr>
        <p:spPr bwMode="auto">
          <a:xfrm>
            <a:off x="4270375" y="12414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6562" name="Text Box 18"/>
          <p:cNvSpPr txBox="1">
            <a:spLocks noChangeArrowheads="1"/>
          </p:cNvSpPr>
          <p:nvPr/>
        </p:nvSpPr>
        <p:spPr bwMode="auto">
          <a:xfrm>
            <a:off x="4435475" y="17811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P</a:t>
            </a:r>
          </a:p>
          <a:p>
            <a:pPr algn="ctr">
              <a:lnSpc>
                <a:spcPct val="70000"/>
              </a:lnSpc>
            </a:pPr>
            <a:r>
              <a:rPr kumimoji="0" lang="en-US" sz="1200" b="1">
                <a:solidFill>
                  <a:schemeClr val="bg1"/>
                </a:solidFill>
                <a:ea typeface="ヒラギノ角ゴ Pro W3" pitchFamily="48" charset="-128"/>
              </a:rPr>
              <a:t>site</a:t>
            </a:r>
          </a:p>
        </p:txBody>
      </p:sp>
      <p:sp>
        <p:nvSpPr>
          <p:cNvPr id="876563" name="Text Box 19"/>
          <p:cNvSpPr txBox="1">
            <a:spLocks noChangeArrowheads="1"/>
          </p:cNvSpPr>
          <p:nvPr/>
        </p:nvSpPr>
        <p:spPr bwMode="auto">
          <a:xfrm>
            <a:off x="4765675" y="1793875"/>
            <a:ext cx="257175" cy="255588"/>
          </a:xfrm>
          <a:prstGeom prst="rect">
            <a:avLst/>
          </a:prstGeom>
          <a:noFill/>
          <a:ln w="9525">
            <a:noFill/>
            <a:miter lim="800000"/>
            <a:headEnd/>
            <a:tailEnd/>
          </a:ln>
          <a:effectLst/>
        </p:spPr>
        <p:txBody>
          <a:bodyPr wrap="none" lIns="0" tIns="0" rIns="0" bIns="0"/>
          <a:lstStyle/>
          <a:p>
            <a:pPr algn="ctr">
              <a:lnSpc>
                <a:spcPct val="70000"/>
              </a:lnSpc>
            </a:pPr>
            <a:r>
              <a:rPr kumimoji="0" lang="en-US" sz="1200" b="1">
                <a:solidFill>
                  <a:schemeClr val="bg1"/>
                </a:solidFill>
                <a:ea typeface="ヒラギノ角ゴ Pro W3" pitchFamily="48" charset="-128"/>
              </a:rPr>
              <a:t>A</a:t>
            </a:r>
          </a:p>
          <a:p>
            <a:pPr algn="ctr">
              <a:lnSpc>
                <a:spcPct val="70000"/>
              </a:lnSpc>
            </a:pPr>
            <a:r>
              <a:rPr kumimoji="0" lang="en-US" sz="1200" b="1">
                <a:solidFill>
                  <a:schemeClr val="bg1"/>
                </a:solidFill>
                <a:ea typeface="ヒラギノ角ゴ Pro W3" pitchFamily="48" charset="-128"/>
              </a:rPr>
              <a:t>site</a:t>
            </a:r>
          </a:p>
        </p:txBody>
      </p:sp>
      <p:sp>
        <p:nvSpPr>
          <p:cNvPr id="876564" name="Text Box 20"/>
          <p:cNvSpPr txBox="1">
            <a:spLocks noChangeArrowheads="1"/>
          </p:cNvSpPr>
          <p:nvPr/>
        </p:nvSpPr>
        <p:spPr bwMode="auto">
          <a:xfrm>
            <a:off x="5813425" y="2105025"/>
            <a:ext cx="307975" cy="134938"/>
          </a:xfrm>
          <a:prstGeom prst="rect">
            <a:avLst/>
          </a:prstGeom>
          <a:noFill/>
          <a:ln w="9525">
            <a:noFill/>
            <a:miter lim="800000"/>
            <a:headEnd/>
            <a:tailEnd/>
          </a:ln>
          <a:effectLst/>
        </p:spPr>
        <p:txBody>
          <a:bodyPr wrap="none" lIns="0" tIns="0" rIns="0" bIns="0"/>
          <a:lstStyle/>
          <a:p>
            <a:pPr>
              <a:lnSpc>
                <a:spcPct val="90000"/>
              </a:lnSpc>
            </a:pPr>
            <a:r>
              <a:rPr kumimoji="0" lang="en-US" sz="1100" b="1">
                <a:ea typeface="ヒラギノ角ゴ Pro W3" pitchFamily="48" charset="-128"/>
              </a:rPr>
              <a:t>GTP</a:t>
            </a:r>
          </a:p>
        </p:txBody>
      </p:sp>
      <p:sp>
        <p:nvSpPr>
          <p:cNvPr id="876565" name="Text Box 21"/>
          <p:cNvSpPr txBox="1">
            <a:spLocks noChangeArrowheads="1"/>
          </p:cNvSpPr>
          <p:nvPr/>
        </p:nvSpPr>
        <p:spPr bwMode="auto">
          <a:xfrm>
            <a:off x="5984875" y="2365375"/>
            <a:ext cx="441325" cy="185738"/>
          </a:xfrm>
          <a:prstGeom prst="rect">
            <a:avLst/>
          </a:prstGeom>
          <a:noFill/>
          <a:ln w="9525">
            <a:noFill/>
            <a:miter lim="800000"/>
            <a:headEnd/>
            <a:tailEnd/>
          </a:ln>
          <a:effectLst/>
        </p:spPr>
        <p:txBody>
          <a:bodyPr wrap="none" lIns="0" tIns="0" rIns="0" bIns="0"/>
          <a:lstStyle/>
          <a:p>
            <a:pPr>
              <a:lnSpc>
                <a:spcPct val="90000"/>
              </a:lnSpc>
            </a:pPr>
            <a:r>
              <a:rPr kumimoji="0" lang="en-US" sz="1500" b="1">
                <a:ea typeface="ヒラギノ角ゴ Pro W3" pitchFamily="48" charset="-128"/>
              </a:rPr>
              <a:t>GDP</a:t>
            </a:r>
            <a:endParaRPr kumimoji="0" lang="en-US" sz="1100" b="1">
              <a:ea typeface="ヒラギノ角ゴ Pro W3" pitchFamily="48" charset="-128"/>
            </a:endParaRPr>
          </a:p>
        </p:txBody>
      </p:sp>
      <p:sp>
        <p:nvSpPr>
          <p:cNvPr id="876566" name="Text Box 22"/>
          <p:cNvSpPr txBox="1">
            <a:spLocks noChangeArrowheads="1"/>
          </p:cNvSpPr>
          <p:nvPr/>
        </p:nvSpPr>
        <p:spPr bwMode="auto">
          <a:xfrm>
            <a:off x="6689725" y="345757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6567" name="Text Box 23"/>
          <p:cNvSpPr txBox="1">
            <a:spLocks noChangeArrowheads="1"/>
          </p:cNvSpPr>
          <p:nvPr/>
        </p:nvSpPr>
        <p:spPr bwMode="auto">
          <a:xfrm>
            <a:off x="6937375" y="4013200"/>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6568" name="Text Box 24"/>
          <p:cNvSpPr txBox="1">
            <a:spLocks noChangeArrowheads="1"/>
          </p:cNvSpPr>
          <p:nvPr/>
        </p:nvSpPr>
        <p:spPr bwMode="auto">
          <a:xfrm>
            <a:off x="7204075" y="40100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
        <p:nvSpPr>
          <p:cNvPr id="876569" name="Text Box 25"/>
          <p:cNvSpPr txBox="1">
            <a:spLocks noChangeArrowheads="1"/>
          </p:cNvSpPr>
          <p:nvPr/>
        </p:nvSpPr>
        <p:spPr bwMode="auto">
          <a:xfrm>
            <a:off x="4359275" y="56737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6570" name="Text Box 26"/>
          <p:cNvSpPr txBox="1">
            <a:spLocks noChangeArrowheads="1"/>
          </p:cNvSpPr>
          <p:nvPr/>
        </p:nvSpPr>
        <p:spPr bwMode="auto">
          <a:xfrm>
            <a:off x="4619625" y="62325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6571" name="Text Box 27"/>
          <p:cNvSpPr txBox="1">
            <a:spLocks noChangeArrowheads="1"/>
          </p:cNvSpPr>
          <p:nvPr/>
        </p:nvSpPr>
        <p:spPr bwMode="auto">
          <a:xfrm>
            <a:off x="4879975" y="62325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
        <p:nvSpPr>
          <p:cNvPr id="876572" name="Text Box 28"/>
          <p:cNvSpPr txBox="1">
            <a:spLocks noChangeArrowheads="1"/>
          </p:cNvSpPr>
          <p:nvPr/>
        </p:nvSpPr>
        <p:spPr bwMode="auto">
          <a:xfrm>
            <a:off x="3305175" y="4683125"/>
            <a:ext cx="441325" cy="185738"/>
          </a:xfrm>
          <a:prstGeom prst="rect">
            <a:avLst/>
          </a:prstGeom>
          <a:noFill/>
          <a:ln w="9525">
            <a:noFill/>
            <a:miter lim="800000"/>
            <a:headEnd/>
            <a:tailEnd/>
          </a:ln>
          <a:effectLst/>
        </p:spPr>
        <p:txBody>
          <a:bodyPr wrap="none" lIns="0" tIns="0" rIns="0" bIns="0"/>
          <a:lstStyle/>
          <a:p>
            <a:pPr>
              <a:lnSpc>
                <a:spcPct val="90000"/>
              </a:lnSpc>
            </a:pPr>
            <a:r>
              <a:rPr kumimoji="0" lang="en-US" sz="1500" b="1">
                <a:ea typeface="ヒラギノ角ゴ Pro W3" pitchFamily="48" charset="-128"/>
              </a:rPr>
              <a:t>GDP</a:t>
            </a:r>
            <a:endParaRPr kumimoji="0" lang="en-US" sz="1100" b="1">
              <a:ea typeface="ヒラギノ角ゴ Pro W3" pitchFamily="48" charset="-128"/>
            </a:endParaRPr>
          </a:p>
        </p:txBody>
      </p:sp>
      <p:sp>
        <p:nvSpPr>
          <p:cNvPr id="876573" name="Text Box 29"/>
          <p:cNvSpPr txBox="1">
            <a:spLocks noChangeArrowheads="1"/>
          </p:cNvSpPr>
          <p:nvPr/>
        </p:nvSpPr>
        <p:spPr bwMode="auto">
          <a:xfrm>
            <a:off x="3603625" y="4975225"/>
            <a:ext cx="307975" cy="134938"/>
          </a:xfrm>
          <a:prstGeom prst="rect">
            <a:avLst/>
          </a:prstGeom>
          <a:noFill/>
          <a:ln w="9525">
            <a:noFill/>
            <a:miter lim="800000"/>
            <a:headEnd/>
            <a:tailEnd/>
          </a:ln>
          <a:effectLst/>
        </p:spPr>
        <p:txBody>
          <a:bodyPr wrap="none" lIns="0" tIns="0" rIns="0" bIns="0"/>
          <a:lstStyle/>
          <a:p>
            <a:pPr>
              <a:lnSpc>
                <a:spcPct val="90000"/>
              </a:lnSpc>
            </a:pPr>
            <a:r>
              <a:rPr kumimoji="0" lang="en-US" sz="1100" b="1">
                <a:ea typeface="ヒラギノ角ゴ Pro W3" pitchFamily="48" charset="-128"/>
              </a:rPr>
              <a:t>GTP</a:t>
            </a:r>
          </a:p>
        </p:txBody>
      </p:sp>
      <p:sp>
        <p:nvSpPr>
          <p:cNvPr id="876574" name="Text Box 30"/>
          <p:cNvSpPr txBox="1">
            <a:spLocks noChangeArrowheads="1"/>
          </p:cNvSpPr>
          <p:nvPr/>
        </p:nvSpPr>
        <p:spPr bwMode="auto">
          <a:xfrm>
            <a:off x="1076325" y="1825625"/>
            <a:ext cx="1819275" cy="433388"/>
          </a:xfrm>
          <a:prstGeom prst="rect">
            <a:avLst/>
          </a:prstGeom>
          <a:noFill/>
          <a:ln w="9525">
            <a:noFill/>
            <a:miter lim="800000"/>
            <a:headEnd/>
            <a:tailEnd/>
          </a:ln>
          <a:effectLst/>
        </p:spPr>
        <p:txBody>
          <a:bodyPr wrap="none" lIns="0" tIns="0" rIns="0" bIns="0"/>
          <a:lstStyle/>
          <a:p>
            <a:pPr>
              <a:lnSpc>
                <a:spcPct val="90000"/>
              </a:lnSpc>
            </a:pPr>
            <a:r>
              <a:rPr kumimoji="0" lang="en-US" sz="1400" b="1">
                <a:ea typeface="ヒラギノ角ゴ Pro W3" pitchFamily="48" charset="-128"/>
              </a:rPr>
              <a:t>Ribosome ready for</a:t>
            </a:r>
          </a:p>
          <a:p>
            <a:pPr>
              <a:lnSpc>
                <a:spcPct val="90000"/>
              </a:lnSpc>
            </a:pPr>
            <a:r>
              <a:rPr kumimoji="0" lang="en-US" sz="1400" b="1">
                <a:ea typeface="ヒラギノ角ゴ Pro W3" pitchFamily="48" charset="-128"/>
              </a:rPr>
              <a:t>next aminoacyl tRNA</a:t>
            </a:r>
          </a:p>
        </p:txBody>
      </p:sp>
      <p:sp>
        <p:nvSpPr>
          <p:cNvPr id="876575" name="Text Box 31"/>
          <p:cNvSpPr txBox="1">
            <a:spLocks noChangeArrowheads="1"/>
          </p:cNvSpPr>
          <p:nvPr/>
        </p:nvSpPr>
        <p:spPr bwMode="auto">
          <a:xfrm>
            <a:off x="2187575" y="34385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E</a:t>
            </a:r>
          </a:p>
        </p:txBody>
      </p:sp>
      <p:sp>
        <p:nvSpPr>
          <p:cNvPr id="876576" name="Text Box 32"/>
          <p:cNvSpPr txBox="1">
            <a:spLocks noChangeArrowheads="1"/>
          </p:cNvSpPr>
          <p:nvPr/>
        </p:nvSpPr>
        <p:spPr bwMode="auto">
          <a:xfrm>
            <a:off x="2447925" y="3984625"/>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P</a:t>
            </a:r>
          </a:p>
        </p:txBody>
      </p:sp>
      <p:sp>
        <p:nvSpPr>
          <p:cNvPr id="876577" name="Text Box 33"/>
          <p:cNvSpPr txBox="1">
            <a:spLocks noChangeArrowheads="1"/>
          </p:cNvSpPr>
          <p:nvPr/>
        </p:nvSpPr>
        <p:spPr bwMode="auto">
          <a:xfrm>
            <a:off x="2708275" y="3987800"/>
            <a:ext cx="136525" cy="160338"/>
          </a:xfrm>
          <a:prstGeom prst="rect">
            <a:avLst/>
          </a:prstGeom>
          <a:noFill/>
          <a:ln w="9525">
            <a:noFill/>
            <a:miter lim="800000"/>
            <a:headEnd/>
            <a:tailEnd/>
          </a:ln>
          <a:effectLst/>
        </p:spPr>
        <p:txBody>
          <a:bodyPr wrap="none" lIns="0" tIns="0" rIns="0" bIns="0"/>
          <a:lstStyle/>
          <a:p>
            <a:pPr>
              <a:lnSpc>
                <a:spcPct val="90000"/>
              </a:lnSpc>
            </a:pPr>
            <a:r>
              <a:rPr kumimoji="0" lang="en-US" sz="1400" b="1">
                <a:solidFill>
                  <a:schemeClr val="bg1"/>
                </a:solidFill>
                <a:ea typeface="ヒラギノ角ゴ Pro W3" pitchFamily="48" charset="-128"/>
              </a:rPr>
              <a: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152400" y="762001"/>
            <a:ext cx="8991599" cy="5549900"/>
          </a:xfrm>
        </p:spPr>
        <p:txBody>
          <a:bodyPr/>
          <a:lstStyle/>
          <a:p>
            <a:r>
              <a:rPr lang="en-US" dirty="0" smtClean="0"/>
              <a:t>11.  This process continues elongating the newly forming polypeptide – until the ribosome complex slides underneath codons known as the </a:t>
            </a:r>
            <a:r>
              <a:rPr lang="en-US" b="1" dirty="0" smtClean="0"/>
              <a:t>termination codons</a:t>
            </a:r>
            <a:r>
              <a:rPr lang="en-US" dirty="0" smtClean="0"/>
              <a:t>.  These codons cause a release factor to be introduced – freeing up the polypeptide.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152400" y="76200"/>
            <a:ext cx="8534400" cy="503238"/>
          </a:xfrm>
        </p:spPr>
        <p:txBody>
          <a:bodyPr/>
          <a:lstStyle/>
          <a:p>
            <a:r>
              <a:rPr lang="en-US" i="1"/>
              <a:t>Termination of Translation</a:t>
            </a:r>
            <a:endParaRPr lang="en-US"/>
          </a:p>
        </p:txBody>
      </p:sp>
      <p:sp>
        <p:nvSpPr>
          <p:cNvPr id="512003" name="Rectangle 3"/>
          <p:cNvSpPr>
            <a:spLocks noGrp="1" noChangeArrowheads="1"/>
          </p:cNvSpPr>
          <p:nvPr>
            <p:ph type="body" idx="1"/>
          </p:nvPr>
        </p:nvSpPr>
        <p:spPr>
          <a:xfrm>
            <a:off x="204788" y="1174750"/>
            <a:ext cx="8534400" cy="4737100"/>
          </a:xfrm>
        </p:spPr>
        <p:txBody>
          <a:bodyPr/>
          <a:lstStyle/>
          <a:p>
            <a:r>
              <a:rPr lang="en-US" sz="3000"/>
              <a:t>Termination occurs when a stop codon in the mRNA reaches the A site of the ribosome</a:t>
            </a:r>
          </a:p>
          <a:p>
            <a:r>
              <a:rPr lang="en-US" sz="3000"/>
              <a:t>The A site accepts a protein called a release factor</a:t>
            </a:r>
          </a:p>
          <a:p>
            <a:r>
              <a:rPr lang="en-US" sz="3000"/>
              <a:t>The release factor causes the addition of a water molecule instead of an amino acid</a:t>
            </a:r>
          </a:p>
          <a:p>
            <a:r>
              <a:rPr lang="en-US" sz="3000"/>
              <a:t>This reaction releases the polypeptide, and the translation assembly then comes apart</a:t>
            </a:r>
          </a:p>
        </p:txBody>
      </p:sp>
      <p:sp>
        <p:nvSpPr>
          <p:cNvPr id="512061" name="Line 61"/>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512062" name="Text Box 62"/>
          <p:cNvSpPr txBox="1">
            <a:spLocks noChangeArrowheads="1"/>
          </p:cNvSpPr>
          <p:nvPr/>
        </p:nvSpPr>
        <p:spPr bwMode="auto">
          <a:xfrm>
            <a:off x="214313" y="6556375"/>
            <a:ext cx="5486400" cy="260350"/>
          </a:xfrm>
          <a:prstGeom prst="rect">
            <a:avLst/>
          </a:prstGeom>
          <a:noFill/>
          <a:ln w="9525">
            <a:noFill/>
            <a:miter lim="800000"/>
            <a:headEnd/>
            <a:tailEnd/>
          </a:ln>
          <a:effectLst/>
        </p:spPr>
        <p:txBody>
          <a:bodyPr lIns="91429" tIns="45714" rIns="91429" bIns="45714" anchor="b">
            <a:spAutoFit/>
          </a:bodyPr>
          <a:lstStyle/>
          <a:p>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8814" name="Picture 30" descr="17_19TranslationTerm_1-U"/>
          <p:cNvPicPr>
            <a:picLocks noChangeAspect="1" noChangeArrowheads="1"/>
          </p:cNvPicPr>
          <p:nvPr/>
        </p:nvPicPr>
        <p:blipFill>
          <a:blip r:embed="rId3" cstate="print"/>
          <a:srcRect/>
          <a:stretch>
            <a:fillRect/>
          </a:stretch>
        </p:blipFill>
        <p:spPr bwMode="auto">
          <a:xfrm>
            <a:off x="300038" y="2066925"/>
            <a:ext cx="8542337" cy="2798763"/>
          </a:xfrm>
          <a:prstGeom prst="rect">
            <a:avLst/>
          </a:prstGeom>
          <a:noFill/>
        </p:spPr>
      </p:pic>
      <p:sp>
        <p:nvSpPr>
          <p:cNvPr id="758815" name="Rectangle 31"/>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17-19-1</a:t>
            </a:r>
          </a:p>
        </p:txBody>
      </p:sp>
      <p:sp>
        <p:nvSpPr>
          <p:cNvPr id="758816" name="Text Box 32"/>
          <p:cNvSpPr txBox="1">
            <a:spLocks noChangeArrowheads="1"/>
          </p:cNvSpPr>
          <p:nvPr/>
        </p:nvSpPr>
        <p:spPr bwMode="auto">
          <a:xfrm>
            <a:off x="2060575" y="2257425"/>
            <a:ext cx="892175" cy="471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Release</a:t>
            </a:r>
          </a:p>
          <a:p>
            <a:pPr>
              <a:lnSpc>
                <a:spcPct val="80000"/>
              </a:lnSpc>
            </a:pPr>
            <a:r>
              <a:rPr kumimoji="0" lang="en-US" sz="1800" b="1">
                <a:ea typeface="ヒラギノ角ゴ Pro W3" pitchFamily="48" charset="-128"/>
              </a:rPr>
              <a:t>factor</a:t>
            </a:r>
          </a:p>
        </p:txBody>
      </p:sp>
      <p:sp>
        <p:nvSpPr>
          <p:cNvPr id="758817" name="Line 33"/>
          <p:cNvSpPr>
            <a:spLocks noChangeShapeType="1"/>
          </p:cNvSpPr>
          <p:nvPr/>
        </p:nvSpPr>
        <p:spPr bwMode="auto">
          <a:xfrm flipV="1">
            <a:off x="1784350" y="2724150"/>
            <a:ext cx="387350" cy="527050"/>
          </a:xfrm>
          <a:prstGeom prst="line">
            <a:avLst/>
          </a:prstGeom>
          <a:noFill/>
          <a:ln w="25400">
            <a:solidFill>
              <a:schemeClr val="tx1"/>
            </a:solidFill>
            <a:round/>
            <a:headEnd/>
            <a:tailEnd/>
          </a:ln>
          <a:effectLst/>
        </p:spPr>
        <p:txBody>
          <a:bodyPr wrap="none" anchor="ctr"/>
          <a:lstStyle/>
          <a:p>
            <a:endParaRPr lang="en-US"/>
          </a:p>
        </p:txBody>
      </p:sp>
      <p:sp>
        <p:nvSpPr>
          <p:cNvPr id="758818" name="Text Box 34"/>
          <p:cNvSpPr txBox="1">
            <a:spLocks noChangeArrowheads="1"/>
          </p:cNvSpPr>
          <p:nvPr/>
        </p:nvSpPr>
        <p:spPr bwMode="auto">
          <a:xfrm>
            <a:off x="2695575" y="34829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758819" name="Text Box 35"/>
          <p:cNvSpPr txBox="1">
            <a:spLocks noChangeArrowheads="1"/>
          </p:cNvSpPr>
          <p:nvPr/>
        </p:nvSpPr>
        <p:spPr bwMode="auto">
          <a:xfrm>
            <a:off x="320675" y="38957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758820" name="Text Box 36"/>
          <p:cNvSpPr txBox="1">
            <a:spLocks noChangeArrowheads="1"/>
          </p:cNvSpPr>
          <p:nvPr/>
        </p:nvSpPr>
        <p:spPr bwMode="auto">
          <a:xfrm>
            <a:off x="1343025" y="4181475"/>
            <a:ext cx="2225675" cy="5222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Stop codon</a:t>
            </a:r>
          </a:p>
          <a:p>
            <a:pPr>
              <a:lnSpc>
                <a:spcPct val="90000"/>
              </a:lnSpc>
            </a:pPr>
            <a:r>
              <a:rPr kumimoji="0" lang="en-US" sz="1800" b="1">
                <a:ea typeface="ヒラギノ角ゴ Pro W3" pitchFamily="48" charset="-128"/>
              </a:rPr>
              <a:t>(UAG, UAA, or UGA)</a:t>
            </a:r>
          </a:p>
        </p:txBody>
      </p:sp>
      <p:sp>
        <p:nvSpPr>
          <p:cNvPr id="758821" name="Line 37"/>
          <p:cNvSpPr>
            <a:spLocks noChangeShapeType="1"/>
          </p:cNvSpPr>
          <p:nvPr/>
        </p:nvSpPr>
        <p:spPr bwMode="auto">
          <a:xfrm>
            <a:off x="1752600" y="3943350"/>
            <a:ext cx="0" cy="273050"/>
          </a:xfrm>
          <a:prstGeom prst="line">
            <a:avLst/>
          </a:prstGeom>
          <a:noFill/>
          <a:ln w="25400">
            <a:solidFill>
              <a:schemeClr val="tx1"/>
            </a:solidFill>
            <a:round/>
            <a:headEnd/>
            <a:tailEnd/>
          </a:ln>
          <a:effectLst/>
        </p:spPr>
        <p:txBody>
          <a:bodyPr wrap="none" anchor="ctr"/>
          <a:lstStyle/>
          <a:p>
            <a:endParaRPr lang="en-US"/>
          </a:p>
        </p:txBody>
      </p:sp>
      <p:sp>
        <p:nvSpPr>
          <p:cNvPr id="758822" name="AutoShape 38"/>
          <p:cNvSpPr>
            <a:spLocks/>
          </p:cNvSpPr>
          <p:nvPr/>
        </p:nvSpPr>
        <p:spPr bwMode="auto">
          <a:xfrm rot="-5282467">
            <a:off x="1689100" y="3771900"/>
            <a:ext cx="127000" cy="260350"/>
          </a:xfrm>
          <a:prstGeom prst="leftBrace">
            <a:avLst>
              <a:gd name="adj1" fmla="val 17083"/>
              <a:gd name="adj2" fmla="val 50000"/>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8603" name="Picture 11" descr="17_19TranslationTerm_2-U"/>
          <p:cNvPicPr>
            <a:picLocks noChangeAspect="1" noChangeArrowheads="1"/>
          </p:cNvPicPr>
          <p:nvPr/>
        </p:nvPicPr>
        <p:blipFill>
          <a:blip r:embed="rId3" cstate="print"/>
          <a:srcRect/>
          <a:stretch>
            <a:fillRect/>
          </a:stretch>
        </p:blipFill>
        <p:spPr bwMode="auto">
          <a:xfrm>
            <a:off x="300038" y="2066925"/>
            <a:ext cx="8542337" cy="2798763"/>
          </a:xfrm>
          <a:prstGeom prst="rect">
            <a:avLst/>
          </a:prstGeom>
          <a:noFill/>
        </p:spPr>
      </p:pic>
      <p:sp>
        <p:nvSpPr>
          <p:cNvPr id="878604" name="Rectangle 12"/>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17-19-2</a:t>
            </a:r>
          </a:p>
        </p:txBody>
      </p:sp>
      <p:sp>
        <p:nvSpPr>
          <p:cNvPr id="878605" name="Text Box 13"/>
          <p:cNvSpPr txBox="1">
            <a:spLocks noChangeArrowheads="1"/>
          </p:cNvSpPr>
          <p:nvPr/>
        </p:nvSpPr>
        <p:spPr bwMode="auto">
          <a:xfrm>
            <a:off x="2060575" y="2257425"/>
            <a:ext cx="892175" cy="471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Release</a:t>
            </a:r>
          </a:p>
          <a:p>
            <a:pPr>
              <a:lnSpc>
                <a:spcPct val="80000"/>
              </a:lnSpc>
            </a:pPr>
            <a:r>
              <a:rPr kumimoji="0" lang="en-US" sz="1800" b="1">
                <a:ea typeface="ヒラギノ角ゴ Pro W3" pitchFamily="48" charset="-128"/>
              </a:rPr>
              <a:t>factor</a:t>
            </a:r>
          </a:p>
        </p:txBody>
      </p:sp>
      <p:sp>
        <p:nvSpPr>
          <p:cNvPr id="878606" name="Line 14"/>
          <p:cNvSpPr>
            <a:spLocks noChangeShapeType="1"/>
          </p:cNvSpPr>
          <p:nvPr/>
        </p:nvSpPr>
        <p:spPr bwMode="auto">
          <a:xfrm flipV="1">
            <a:off x="1784350" y="2724150"/>
            <a:ext cx="387350" cy="527050"/>
          </a:xfrm>
          <a:prstGeom prst="line">
            <a:avLst/>
          </a:prstGeom>
          <a:noFill/>
          <a:ln w="25400">
            <a:solidFill>
              <a:schemeClr val="tx1"/>
            </a:solidFill>
            <a:round/>
            <a:headEnd/>
            <a:tailEnd/>
          </a:ln>
          <a:effectLst/>
        </p:spPr>
        <p:txBody>
          <a:bodyPr wrap="none" anchor="ctr"/>
          <a:lstStyle/>
          <a:p>
            <a:endParaRPr lang="en-US"/>
          </a:p>
        </p:txBody>
      </p:sp>
      <p:sp>
        <p:nvSpPr>
          <p:cNvPr id="878607" name="Text Box 15"/>
          <p:cNvSpPr txBox="1">
            <a:spLocks noChangeArrowheads="1"/>
          </p:cNvSpPr>
          <p:nvPr/>
        </p:nvSpPr>
        <p:spPr bwMode="auto">
          <a:xfrm>
            <a:off x="2695575" y="34829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78608" name="Text Box 16"/>
          <p:cNvSpPr txBox="1">
            <a:spLocks noChangeArrowheads="1"/>
          </p:cNvSpPr>
          <p:nvPr/>
        </p:nvSpPr>
        <p:spPr bwMode="auto">
          <a:xfrm>
            <a:off x="320675" y="38957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78609" name="Text Box 17"/>
          <p:cNvSpPr txBox="1">
            <a:spLocks noChangeArrowheads="1"/>
          </p:cNvSpPr>
          <p:nvPr/>
        </p:nvSpPr>
        <p:spPr bwMode="auto">
          <a:xfrm>
            <a:off x="1343025" y="4181475"/>
            <a:ext cx="2225675" cy="5222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Stop codon</a:t>
            </a:r>
          </a:p>
          <a:p>
            <a:pPr>
              <a:lnSpc>
                <a:spcPct val="90000"/>
              </a:lnSpc>
            </a:pPr>
            <a:r>
              <a:rPr kumimoji="0" lang="en-US" sz="1800" b="1">
                <a:ea typeface="ヒラギノ角ゴ Pro W3" pitchFamily="48" charset="-128"/>
              </a:rPr>
              <a:t>(UAG, UAA, or UGA)</a:t>
            </a:r>
          </a:p>
        </p:txBody>
      </p:sp>
      <p:sp>
        <p:nvSpPr>
          <p:cNvPr id="878610" name="Line 18"/>
          <p:cNvSpPr>
            <a:spLocks noChangeShapeType="1"/>
          </p:cNvSpPr>
          <p:nvPr/>
        </p:nvSpPr>
        <p:spPr bwMode="auto">
          <a:xfrm>
            <a:off x="1752600" y="3943350"/>
            <a:ext cx="0" cy="273050"/>
          </a:xfrm>
          <a:prstGeom prst="line">
            <a:avLst/>
          </a:prstGeom>
          <a:noFill/>
          <a:ln w="25400">
            <a:solidFill>
              <a:schemeClr val="tx1"/>
            </a:solidFill>
            <a:round/>
            <a:headEnd/>
            <a:tailEnd/>
          </a:ln>
          <a:effectLst/>
        </p:spPr>
        <p:txBody>
          <a:bodyPr wrap="none" anchor="ctr"/>
          <a:lstStyle/>
          <a:p>
            <a:endParaRPr lang="en-US"/>
          </a:p>
        </p:txBody>
      </p:sp>
      <p:sp>
        <p:nvSpPr>
          <p:cNvPr id="878611" name="AutoShape 19"/>
          <p:cNvSpPr>
            <a:spLocks/>
          </p:cNvSpPr>
          <p:nvPr/>
        </p:nvSpPr>
        <p:spPr bwMode="auto">
          <a:xfrm rot="-5282467">
            <a:off x="1689100" y="3771900"/>
            <a:ext cx="127000" cy="260350"/>
          </a:xfrm>
          <a:prstGeom prst="leftBrace">
            <a:avLst>
              <a:gd name="adj1" fmla="val 17083"/>
              <a:gd name="adj2" fmla="val 50000"/>
            </a:avLst>
          </a:prstGeom>
          <a:noFill/>
          <a:ln w="25400">
            <a:solidFill>
              <a:schemeClr val="tx1"/>
            </a:solidFill>
            <a:round/>
            <a:headEnd/>
            <a:tailEnd/>
          </a:ln>
          <a:effectLst/>
        </p:spPr>
        <p:txBody>
          <a:bodyPr wrap="none" anchor="ctr"/>
          <a:lstStyle/>
          <a:p>
            <a:endParaRPr lang="en-US"/>
          </a:p>
        </p:txBody>
      </p:sp>
      <p:sp>
        <p:nvSpPr>
          <p:cNvPr id="878612" name="Text Box 20"/>
          <p:cNvSpPr txBox="1">
            <a:spLocks noChangeArrowheads="1"/>
          </p:cNvSpPr>
          <p:nvPr/>
        </p:nvSpPr>
        <p:spPr bwMode="auto">
          <a:xfrm>
            <a:off x="3476625" y="38893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78613" name="Text Box 21"/>
          <p:cNvSpPr txBox="1">
            <a:spLocks noChangeArrowheads="1"/>
          </p:cNvSpPr>
          <p:nvPr/>
        </p:nvSpPr>
        <p:spPr bwMode="auto">
          <a:xfrm>
            <a:off x="5807075" y="34893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78614" name="Text Box 22"/>
          <p:cNvSpPr txBox="1">
            <a:spLocks noChangeArrowheads="1"/>
          </p:cNvSpPr>
          <p:nvPr/>
        </p:nvSpPr>
        <p:spPr bwMode="auto">
          <a:xfrm>
            <a:off x="5819775" y="3819525"/>
            <a:ext cx="1555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2</a:t>
            </a:r>
          </a:p>
        </p:txBody>
      </p:sp>
      <p:sp>
        <p:nvSpPr>
          <p:cNvPr id="878615" name="Text Box 23"/>
          <p:cNvSpPr txBox="1">
            <a:spLocks noChangeArrowheads="1"/>
          </p:cNvSpPr>
          <p:nvPr/>
        </p:nvSpPr>
        <p:spPr bwMode="auto">
          <a:xfrm>
            <a:off x="5724525" y="2327275"/>
            <a:ext cx="1279525" cy="5032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Free</a:t>
            </a:r>
          </a:p>
          <a:p>
            <a:pPr>
              <a:lnSpc>
                <a:spcPct val="90000"/>
              </a:lnSpc>
            </a:pPr>
            <a:r>
              <a:rPr kumimoji="0" lang="en-US" sz="1800" b="1">
                <a:ea typeface="ヒラギノ角ゴ Pro W3" pitchFamily="48" charset="-128"/>
              </a:rPr>
              <a:t>polypeptide</a:t>
            </a:r>
          </a:p>
        </p:txBody>
      </p:sp>
      <p:sp>
        <p:nvSpPr>
          <p:cNvPr id="878616" name="Text Box 24"/>
          <p:cNvSpPr txBox="1">
            <a:spLocks noChangeArrowheads="1"/>
          </p:cNvSpPr>
          <p:nvPr/>
        </p:nvSpPr>
        <p:spPr bwMode="auto">
          <a:xfrm>
            <a:off x="6257925" y="4181475"/>
            <a:ext cx="68262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2 GDP</a:t>
            </a:r>
          </a:p>
        </p:txBody>
      </p:sp>
      <p:sp>
        <p:nvSpPr>
          <p:cNvPr id="878617" name="Text Box 25"/>
          <p:cNvSpPr txBox="1">
            <a:spLocks noChangeArrowheads="1"/>
          </p:cNvSpPr>
          <p:nvPr/>
        </p:nvSpPr>
        <p:spPr bwMode="auto">
          <a:xfrm>
            <a:off x="6048375" y="3857625"/>
            <a:ext cx="365125" cy="153988"/>
          </a:xfrm>
          <a:prstGeom prst="rect">
            <a:avLst/>
          </a:prstGeom>
          <a:noFill/>
          <a:ln w="9525">
            <a:noFill/>
            <a:miter lim="800000"/>
            <a:headEnd/>
            <a:tailEnd/>
          </a:ln>
          <a:effectLst/>
        </p:spPr>
        <p:txBody>
          <a:bodyPr wrap="none" lIns="0" tIns="0" rIns="0" bIns="0"/>
          <a:lstStyle/>
          <a:p>
            <a:pPr>
              <a:lnSpc>
                <a:spcPct val="90000"/>
              </a:lnSpc>
            </a:pPr>
            <a:r>
              <a:rPr kumimoji="0" lang="en-US" sz="1200" b="1">
                <a:ea typeface="ヒラギノ角ゴ Pro W3" pitchFamily="48" charset="-128"/>
              </a:rPr>
              <a:t>GTP</a:t>
            </a:r>
            <a:endParaRPr kumimoji="0" lang="en-US" sz="1800" b="1">
              <a:ea typeface="ヒラギノ角ゴ Pro W3" pitchFamily="48" charset="-12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Steps of Protein Synthesis</a:t>
            </a:r>
            <a:endParaRPr lang="en-US" dirty="0"/>
          </a:p>
        </p:txBody>
      </p:sp>
      <p:sp>
        <p:nvSpPr>
          <p:cNvPr id="3" name="Content Placeholder 2"/>
          <p:cNvSpPr>
            <a:spLocks noGrp="1"/>
          </p:cNvSpPr>
          <p:nvPr>
            <p:ph idx="1"/>
          </p:nvPr>
        </p:nvSpPr>
        <p:spPr>
          <a:xfrm>
            <a:off x="152400" y="762001"/>
            <a:ext cx="8991599" cy="5549900"/>
          </a:xfrm>
        </p:spPr>
        <p:txBody>
          <a:bodyPr/>
          <a:lstStyle/>
          <a:p>
            <a:r>
              <a:rPr lang="en-US" dirty="0" smtClean="0"/>
              <a:t>12. Instead of one polypeptide being made at one time – several are made. How? Once a ribosome has attached to mRNA and started its process of polypeptide synthesis- another ribosome jumps on behind that one and does the same thing – then another and another.  This is termed a </a:t>
            </a:r>
            <a:r>
              <a:rPr lang="en-US" b="1" dirty="0" smtClean="0"/>
              <a:t>polyribosome</a:t>
            </a:r>
            <a:r>
              <a:rPr lang="en-US" dirty="0" smtClean="0"/>
              <a:t> or </a:t>
            </a:r>
            <a:r>
              <a:rPr lang="en-US" b="1" dirty="0" smtClean="0"/>
              <a:t>polysome</a:t>
            </a:r>
            <a:r>
              <a:rPr lang="en-US" dirty="0" smtClean="0"/>
              <a:t>.</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a:xfrm>
            <a:off x="174625" y="76200"/>
            <a:ext cx="8534400" cy="503238"/>
          </a:xfrm>
        </p:spPr>
        <p:txBody>
          <a:bodyPr/>
          <a:lstStyle/>
          <a:p>
            <a:r>
              <a:rPr lang="en-US" i="1"/>
              <a:t>Polyribosomes</a:t>
            </a:r>
            <a:endParaRPr lang="en-US"/>
          </a:p>
        </p:txBody>
      </p:sp>
      <p:sp>
        <p:nvSpPr>
          <p:cNvPr id="513027" name="Rectangle 3"/>
          <p:cNvSpPr>
            <a:spLocks noGrp="1" noChangeArrowheads="1"/>
          </p:cNvSpPr>
          <p:nvPr>
            <p:ph type="body" idx="1"/>
          </p:nvPr>
        </p:nvSpPr>
        <p:spPr>
          <a:xfrm>
            <a:off x="204788" y="1165225"/>
            <a:ext cx="8534400" cy="2768600"/>
          </a:xfrm>
        </p:spPr>
        <p:txBody>
          <a:bodyPr/>
          <a:lstStyle/>
          <a:p>
            <a:r>
              <a:rPr lang="en-US" sz="3000"/>
              <a:t>A number of ribosomes can translate a single mRNA simultaneously, forming a </a:t>
            </a:r>
            <a:r>
              <a:rPr lang="en-US" sz="3000" b="1"/>
              <a:t>polyribosome </a:t>
            </a:r>
            <a:r>
              <a:rPr lang="en-US" sz="3000"/>
              <a:t>(or </a:t>
            </a:r>
            <a:r>
              <a:rPr lang="en-US" sz="3000" b="1"/>
              <a:t>polysome</a:t>
            </a:r>
            <a:r>
              <a:rPr lang="en-US" sz="3000"/>
              <a:t>)</a:t>
            </a:r>
          </a:p>
          <a:p>
            <a:r>
              <a:rPr lang="en-US" sz="3000"/>
              <a:t>Polyribosomes enable a cell to make many copies of a polypeptide very quickly</a:t>
            </a:r>
          </a:p>
        </p:txBody>
      </p:sp>
      <p:sp>
        <p:nvSpPr>
          <p:cNvPr id="513125" name="Line 101"/>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513126" name="Text Box 102"/>
          <p:cNvSpPr txBox="1">
            <a:spLocks noChangeArrowheads="1"/>
          </p:cNvSpPr>
          <p:nvPr/>
        </p:nvSpPr>
        <p:spPr bwMode="auto">
          <a:xfrm>
            <a:off x="214313" y="6556375"/>
            <a:ext cx="5486400" cy="260350"/>
          </a:xfrm>
          <a:prstGeom prst="rect">
            <a:avLst/>
          </a:prstGeom>
          <a:noFill/>
          <a:ln w="9525">
            <a:noFill/>
            <a:miter lim="800000"/>
            <a:headEnd/>
            <a:tailEnd/>
          </a:ln>
          <a:effectLst/>
        </p:spPr>
        <p:txBody>
          <a:bodyPr lIns="91429" tIns="45714" rIns="91429" bIns="45714" anchor="b">
            <a:spAutoFit/>
          </a:bodyPr>
          <a:lstStyle/>
          <a:p>
            <a:r>
              <a:rPr kumimoji="0" lang="en-US" sz="1100">
                <a:solidFill>
                  <a:srgbClr val="000000"/>
                </a:solidFill>
                <a:latin typeface="Times New Roman" pitchFamily="18" charset="0"/>
              </a:rPr>
              <a:t>Copyright © 2008 Pearson Education Inc., publishing as Pearson Benjamin Cummings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9815" name="Picture 7" descr="17_20Polyribosomes-U"/>
          <p:cNvPicPr>
            <a:picLocks noChangeAspect="1" noChangeArrowheads="1"/>
          </p:cNvPicPr>
          <p:nvPr/>
        </p:nvPicPr>
        <p:blipFill>
          <a:blip r:embed="rId3" cstate="print"/>
          <a:srcRect/>
          <a:stretch>
            <a:fillRect/>
          </a:stretch>
        </p:blipFill>
        <p:spPr bwMode="auto">
          <a:xfrm>
            <a:off x="1819275" y="171450"/>
            <a:ext cx="5505450" cy="6591300"/>
          </a:xfrm>
          <a:prstGeom prst="rect">
            <a:avLst/>
          </a:prstGeom>
          <a:noFill/>
        </p:spPr>
      </p:pic>
      <p:sp>
        <p:nvSpPr>
          <p:cNvPr id="759816" name="Rectangle 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17-20</a:t>
            </a:r>
          </a:p>
        </p:txBody>
      </p:sp>
      <p:sp>
        <p:nvSpPr>
          <p:cNvPr id="759817" name="Text Box 9"/>
          <p:cNvSpPr txBox="1">
            <a:spLocks noChangeArrowheads="1"/>
          </p:cNvSpPr>
          <p:nvPr/>
        </p:nvSpPr>
        <p:spPr bwMode="auto">
          <a:xfrm>
            <a:off x="3140075" y="454025"/>
            <a:ext cx="1412875" cy="4841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Growing</a:t>
            </a:r>
          </a:p>
          <a:p>
            <a:pPr>
              <a:lnSpc>
                <a:spcPct val="90000"/>
              </a:lnSpc>
            </a:pPr>
            <a:r>
              <a:rPr kumimoji="0" lang="en-US" sz="1800" b="1">
                <a:ea typeface="ヒラギノ角ゴ Pro W3" pitchFamily="48" charset="-128"/>
              </a:rPr>
              <a:t>polypeptides</a:t>
            </a:r>
          </a:p>
        </p:txBody>
      </p:sp>
      <p:sp>
        <p:nvSpPr>
          <p:cNvPr id="759818" name="Text Box 10"/>
          <p:cNvSpPr txBox="1">
            <a:spLocks noChangeArrowheads="1"/>
          </p:cNvSpPr>
          <p:nvPr/>
        </p:nvSpPr>
        <p:spPr bwMode="auto">
          <a:xfrm>
            <a:off x="5921375" y="187325"/>
            <a:ext cx="1273175" cy="5095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Completed</a:t>
            </a:r>
          </a:p>
          <a:p>
            <a:pPr>
              <a:lnSpc>
                <a:spcPct val="90000"/>
              </a:lnSpc>
            </a:pPr>
            <a:r>
              <a:rPr kumimoji="0" lang="en-US" sz="1800" b="1">
                <a:ea typeface="ヒラギノ角ゴ Pro W3" pitchFamily="48" charset="-128"/>
              </a:rPr>
              <a:t>polypeptide</a:t>
            </a:r>
          </a:p>
        </p:txBody>
      </p:sp>
      <p:sp>
        <p:nvSpPr>
          <p:cNvPr id="759819" name="Text Box 11"/>
          <p:cNvSpPr txBox="1">
            <a:spLocks noChangeArrowheads="1"/>
          </p:cNvSpPr>
          <p:nvPr/>
        </p:nvSpPr>
        <p:spPr bwMode="auto">
          <a:xfrm>
            <a:off x="1844675" y="1152525"/>
            <a:ext cx="1127125" cy="6873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Incoming</a:t>
            </a:r>
          </a:p>
          <a:p>
            <a:pPr>
              <a:lnSpc>
                <a:spcPct val="80000"/>
              </a:lnSpc>
            </a:pPr>
            <a:r>
              <a:rPr kumimoji="0" lang="en-US" sz="1800" b="1">
                <a:ea typeface="ヒラギノ角ゴ Pro W3" pitchFamily="48" charset="-128"/>
              </a:rPr>
              <a:t>ribosomal</a:t>
            </a:r>
          </a:p>
          <a:p>
            <a:pPr>
              <a:lnSpc>
                <a:spcPct val="80000"/>
              </a:lnSpc>
            </a:pPr>
            <a:r>
              <a:rPr kumimoji="0" lang="en-US" sz="1800" b="1">
                <a:ea typeface="ヒラギノ角ゴ Pro W3" pitchFamily="48" charset="-128"/>
              </a:rPr>
              <a:t>subunits</a:t>
            </a:r>
          </a:p>
        </p:txBody>
      </p:sp>
      <p:sp>
        <p:nvSpPr>
          <p:cNvPr id="759820" name="Text Box 12"/>
          <p:cNvSpPr txBox="1">
            <a:spLocks noChangeArrowheads="1"/>
          </p:cNvSpPr>
          <p:nvPr/>
        </p:nvSpPr>
        <p:spPr bwMode="auto">
          <a:xfrm>
            <a:off x="2790825" y="2219325"/>
            <a:ext cx="854075" cy="7508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Start of</a:t>
            </a:r>
          </a:p>
          <a:p>
            <a:pPr>
              <a:lnSpc>
                <a:spcPct val="90000"/>
              </a:lnSpc>
            </a:pPr>
            <a:r>
              <a:rPr kumimoji="0" lang="en-US" sz="1800" b="1">
                <a:ea typeface="ヒラギノ角ゴ Pro W3" pitchFamily="48" charset="-128"/>
              </a:rPr>
              <a:t>mRNA</a:t>
            </a:r>
          </a:p>
          <a:p>
            <a:pPr>
              <a:lnSpc>
                <a:spcPct val="90000"/>
              </a:lnSpc>
            </a:pPr>
            <a:r>
              <a:rPr kumimoji="0" lang="en-US" sz="1800" b="1">
                <a:ea typeface="ヒラギノ角ゴ Pro W3" pitchFamily="48" charset="-128"/>
              </a:rPr>
              <a:t>(5 end)</a:t>
            </a:r>
          </a:p>
        </p:txBody>
      </p:sp>
      <p:sp>
        <p:nvSpPr>
          <p:cNvPr id="759821" name="Text Box 13"/>
          <p:cNvSpPr txBox="1">
            <a:spLocks noChangeArrowheads="1"/>
          </p:cNvSpPr>
          <p:nvPr/>
        </p:nvSpPr>
        <p:spPr bwMode="auto">
          <a:xfrm rot="292127">
            <a:off x="3857625" y="2054225"/>
            <a:ext cx="1520825" cy="242888"/>
          </a:xfrm>
          <a:prstGeom prst="rect">
            <a:avLst/>
          </a:prstGeom>
          <a:noFill/>
          <a:ln w="9525">
            <a:noFill/>
            <a:miter lim="800000"/>
            <a:headEnd/>
            <a:tailEnd/>
          </a:ln>
          <a:effectLst/>
        </p:spPr>
        <p:txBody>
          <a:bodyPr wrap="none" lIns="0" tIns="0" rIns="0" bIns="0"/>
          <a:lstStyle/>
          <a:p>
            <a:pPr>
              <a:lnSpc>
                <a:spcPct val="90000"/>
              </a:lnSpc>
            </a:pPr>
            <a:r>
              <a:rPr kumimoji="0" lang="en-US" sz="1700" b="1">
                <a:ea typeface="ヒラギノ角ゴ Pro W3" pitchFamily="48" charset="-128"/>
              </a:rPr>
              <a:t>Polyribosome</a:t>
            </a:r>
          </a:p>
        </p:txBody>
      </p:sp>
      <p:sp>
        <p:nvSpPr>
          <p:cNvPr id="759822" name="Line 14"/>
          <p:cNvSpPr>
            <a:spLocks noChangeShapeType="1"/>
          </p:cNvSpPr>
          <p:nvPr/>
        </p:nvSpPr>
        <p:spPr bwMode="auto">
          <a:xfrm>
            <a:off x="3111500" y="1511300"/>
            <a:ext cx="0" cy="730250"/>
          </a:xfrm>
          <a:prstGeom prst="line">
            <a:avLst/>
          </a:prstGeom>
          <a:noFill/>
          <a:ln w="25400">
            <a:solidFill>
              <a:schemeClr val="tx1"/>
            </a:solidFill>
            <a:round/>
            <a:headEnd/>
            <a:tailEnd/>
          </a:ln>
          <a:effectLst/>
        </p:spPr>
        <p:txBody>
          <a:bodyPr wrap="none" anchor="ctr"/>
          <a:lstStyle/>
          <a:p>
            <a:endParaRPr lang="en-US"/>
          </a:p>
        </p:txBody>
      </p:sp>
      <p:sp>
        <p:nvSpPr>
          <p:cNvPr id="759823" name="AutoShape 15"/>
          <p:cNvSpPr>
            <a:spLocks/>
          </p:cNvSpPr>
          <p:nvPr/>
        </p:nvSpPr>
        <p:spPr bwMode="auto">
          <a:xfrm rot="-4979145">
            <a:off x="4500563" y="660400"/>
            <a:ext cx="125412" cy="2611438"/>
          </a:xfrm>
          <a:prstGeom prst="leftBrace">
            <a:avLst>
              <a:gd name="adj1" fmla="val 173524"/>
              <a:gd name="adj2" fmla="val 50000"/>
            </a:avLst>
          </a:prstGeom>
          <a:noFill/>
          <a:ln w="25400">
            <a:solidFill>
              <a:schemeClr val="tx1"/>
            </a:solidFill>
            <a:round/>
            <a:headEnd/>
            <a:tailEnd/>
          </a:ln>
          <a:effectLst/>
        </p:spPr>
        <p:txBody>
          <a:bodyPr wrap="none" anchor="ctr"/>
          <a:lstStyle/>
          <a:p>
            <a:endParaRPr lang="en-US"/>
          </a:p>
        </p:txBody>
      </p:sp>
      <p:sp>
        <p:nvSpPr>
          <p:cNvPr id="759824" name="Text Box 16"/>
          <p:cNvSpPr txBox="1">
            <a:spLocks noChangeArrowheads="1"/>
          </p:cNvSpPr>
          <p:nvPr/>
        </p:nvSpPr>
        <p:spPr bwMode="auto">
          <a:xfrm>
            <a:off x="5489575" y="2390775"/>
            <a:ext cx="803275" cy="7572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End of</a:t>
            </a:r>
          </a:p>
          <a:p>
            <a:pPr>
              <a:lnSpc>
                <a:spcPct val="90000"/>
              </a:lnSpc>
            </a:pPr>
            <a:r>
              <a:rPr kumimoji="0" lang="en-US" sz="1800" b="1">
                <a:ea typeface="ヒラギノ角ゴ Pro W3" pitchFamily="48" charset="-128"/>
              </a:rPr>
              <a:t>mRNA</a:t>
            </a:r>
          </a:p>
          <a:p>
            <a:pPr>
              <a:lnSpc>
                <a:spcPct val="90000"/>
              </a:lnSpc>
            </a:pPr>
            <a:r>
              <a:rPr kumimoji="0" lang="en-US" sz="1800" b="1">
                <a:ea typeface="ヒラギノ角ゴ Pro W3" pitchFamily="48" charset="-128"/>
              </a:rPr>
              <a:t>(3 end)</a:t>
            </a:r>
          </a:p>
        </p:txBody>
      </p:sp>
      <p:sp>
        <p:nvSpPr>
          <p:cNvPr id="759825" name="Line 17"/>
          <p:cNvSpPr>
            <a:spLocks noChangeShapeType="1"/>
          </p:cNvSpPr>
          <p:nvPr/>
        </p:nvSpPr>
        <p:spPr bwMode="auto">
          <a:xfrm flipH="1">
            <a:off x="5842000" y="1911350"/>
            <a:ext cx="234950" cy="482600"/>
          </a:xfrm>
          <a:prstGeom prst="line">
            <a:avLst/>
          </a:prstGeom>
          <a:noFill/>
          <a:ln w="25400">
            <a:solidFill>
              <a:schemeClr val="tx1"/>
            </a:solidFill>
            <a:round/>
            <a:headEnd/>
            <a:tailEnd/>
          </a:ln>
          <a:effectLst/>
        </p:spPr>
        <p:txBody>
          <a:bodyPr wrap="none" anchor="ctr"/>
          <a:lstStyle/>
          <a:p>
            <a:endParaRPr lang="en-US"/>
          </a:p>
        </p:txBody>
      </p:sp>
      <p:sp>
        <p:nvSpPr>
          <p:cNvPr id="759826" name="Text Box 18"/>
          <p:cNvSpPr txBox="1">
            <a:spLocks noChangeArrowheads="1"/>
          </p:cNvSpPr>
          <p:nvPr/>
        </p:nvSpPr>
        <p:spPr bwMode="auto">
          <a:xfrm>
            <a:off x="2022475" y="3076575"/>
            <a:ext cx="307975" cy="2682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(a)</a:t>
            </a:r>
          </a:p>
        </p:txBody>
      </p:sp>
      <p:sp>
        <p:nvSpPr>
          <p:cNvPr id="759827" name="Text Box 19"/>
          <p:cNvSpPr txBox="1">
            <a:spLocks noChangeArrowheads="1"/>
          </p:cNvSpPr>
          <p:nvPr/>
        </p:nvSpPr>
        <p:spPr bwMode="auto">
          <a:xfrm>
            <a:off x="5006975" y="4264025"/>
            <a:ext cx="1241425" cy="2301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Ribosomes</a:t>
            </a:r>
          </a:p>
        </p:txBody>
      </p:sp>
      <p:sp>
        <p:nvSpPr>
          <p:cNvPr id="759828" name="Text Box 20"/>
          <p:cNvSpPr txBox="1">
            <a:spLocks noChangeArrowheads="1"/>
          </p:cNvSpPr>
          <p:nvPr/>
        </p:nvSpPr>
        <p:spPr bwMode="auto">
          <a:xfrm>
            <a:off x="5419725" y="4733925"/>
            <a:ext cx="727075" cy="2428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mRNA</a:t>
            </a:r>
          </a:p>
        </p:txBody>
      </p:sp>
      <p:sp>
        <p:nvSpPr>
          <p:cNvPr id="759829" name="Line 21"/>
          <p:cNvSpPr>
            <a:spLocks noChangeShapeType="1"/>
          </p:cNvSpPr>
          <p:nvPr/>
        </p:nvSpPr>
        <p:spPr bwMode="auto">
          <a:xfrm flipH="1">
            <a:off x="4356100" y="4419600"/>
            <a:ext cx="615950" cy="546100"/>
          </a:xfrm>
          <a:prstGeom prst="line">
            <a:avLst/>
          </a:prstGeom>
          <a:noFill/>
          <a:ln w="50800">
            <a:solidFill>
              <a:schemeClr val="bg1"/>
            </a:solidFill>
            <a:round/>
            <a:headEnd/>
            <a:tailEnd/>
          </a:ln>
          <a:effectLst/>
        </p:spPr>
        <p:txBody>
          <a:bodyPr wrap="none" anchor="ctr"/>
          <a:lstStyle/>
          <a:p>
            <a:endParaRPr lang="en-US"/>
          </a:p>
        </p:txBody>
      </p:sp>
      <p:sp>
        <p:nvSpPr>
          <p:cNvPr id="759830" name="Line 22"/>
          <p:cNvSpPr>
            <a:spLocks noChangeShapeType="1"/>
          </p:cNvSpPr>
          <p:nvPr/>
        </p:nvSpPr>
        <p:spPr bwMode="auto">
          <a:xfrm flipH="1">
            <a:off x="4787900" y="4419600"/>
            <a:ext cx="184150" cy="762000"/>
          </a:xfrm>
          <a:prstGeom prst="line">
            <a:avLst/>
          </a:prstGeom>
          <a:noFill/>
          <a:ln w="50800">
            <a:solidFill>
              <a:schemeClr val="bg1"/>
            </a:solidFill>
            <a:round/>
            <a:headEnd/>
            <a:tailEnd/>
          </a:ln>
          <a:effectLst/>
        </p:spPr>
        <p:txBody>
          <a:bodyPr wrap="none" anchor="ctr"/>
          <a:lstStyle/>
          <a:p>
            <a:endParaRPr lang="en-US"/>
          </a:p>
        </p:txBody>
      </p:sp>
      <p:sp>
        <p:nvSpPr>
          <p:cNvPr id="759831" name="Line 23"/>
          <p:cNvSpPr>
            <a:spLocks noChangeShapeType="1"/>
          </p:cNvSpPr>
          <p:nvPr/>
        </p:nvSpPr>
        <p:spPr bwMode="auto">
          <a:xfrm>
            <a:off x="5695950" y="4991100"/>
            <a:ext cx="19050" cy="565150"/>
          </a:xfrm>
          <a:prstGeom prst="line">
            <a:avLst/>
          </a:prstGeom>
          <a:noFill/>
          <a:ln w="50800">
            <a:solidFill>
              <a:schemeClr val="bg1"/>
            </a:solidFill>
            <a:round/>
            <a:headEnd/>
            <a:tailEnd/>
          </a:ln>
          <a:effectLst/>
        </p:spPr>
        <p:txBody>
          <a:bodyPr wrap="none" anchor="ctr"/>
          <a:lstStyle/>
          <a:p>
            <a:endParaRPr lang="en-US"/>
          </a:p>
        </p:txBody>
      </p:sp>
      <p:sp>
        <p:nvSpPr>
          <p:cNvPr id="759832" name="Line 24"/>
          <p:cNvSpPr>
            <a:spLocks noChangeShapeType="1"/>
          </p:cNvSpPr>
          <p:nvPr/>
        </p:nvSpPr>
        <p:spPr bwMode="auto">
          <a:xfrm flipH="1">
            <a:off x="4356100" y="4419600"/>
            <a:ext cx="615950" cy="546100"/>
          </a:xfrm>
          <a:prstGeom prst="line">
            <a:avLst/>
          </a:prstGeom>
          <a:noFill/>
          <a:ln w="25400">
            <a:solidFill>
              <a:schemeClr val="tx1"/>
            </a:solidFill>
            <a:round/>
            <a:headEnd/>
            <a:tailEnd/>
          </a:ln>
          <a:effectLst/>
        </p:spPr>
        <p:txBody>
          <a:bodyPr wrap="none" anchor="ctr"/>
          <a:lstStyle/>
          <a:p>
            <a:endParaRPr lang="en-US"/>
          </a:p>
        </p:txBody>
      </p:sp>
      <p:sp>
        <p:nvSpPr>
          <p:cNvPr id="759833" name="Line 25"/>
          <p:cNvSpPr>
            <a:spLocks noChangeShapeType="1"/>
          </p:cNvSpPr>
          <p:nvPr/>
        </p:nvSpPr>
        <p:spPr bwMode="auto">
          <a:xfrm flipH="1">
            <a:off x="4787900" y="4419600"/>
            <a:ext cx="184150" cy="762000"/>
          </a:xfrm>
          <a:prstGeom prst="line">
            <a:avLst/>
          </a:prstGeom>
          <a:noFill/>
          <a:ln w="25400">
            <a:solidFill>
              <a:schemeClr val="tx1"/>
            </a:solidFill>
            <a:round/>
            <a:headEnd/>
            <a:tailEnd/>
          </a:ln>
          <a:effectLst/>
        </p:spPr>
        <p:txBody>
          <a:bodyPr wrap="none" anchor="ctr"/>
          <a:lstStyle/>
          <a:p>
            <a:endParaRPr lang="en-US"/>
          </a:p>
        </p:txBody>
      </p:sp>
      <p:sp>
        <p:nvSpPr>
          <p:cNvPr id="759834" name="Line 26"/>
          <p:cNvSpPr>
            <a:spLocks noChangeShapeType="1"/>
          </p:cNvSpPr>
          <p:nvPr/>
        </p:nvSpPr>
        <p:spPr bwMode="auto">
          <a:xfrm>
            <a:off x="5695950" y="4991100"/>
            <a:ext cx="19050" cy="565150"/>
          </a:xfrm>
          <a:prstGeom prst="line">
            <a:avLst/>
          </a:prstGeom>
          <a:noFill/>
          <a:ln w="25400">
            <a:solidFill>
              <a:schemeClr val="tx1"/>
            </a:solidFill>
            <a:round/>
            <a:headEnd/>
            <a:tailEnd/>
          </a:ln>
          <a:effectLst/>
        </p:spPr>
        <p:txBody>
          <a:bodyPr wrap="none" anchor="ctr"/>
          <a:lstStyle/>
          <a:p>
            <a:endParaRPr lang="en-US"/>
          </a:p>
        </p:txBody>
      </p:sp>
      <p:sp>
        <p:nvSpPr>
          <p:cNvPr id="759835" name="Text Box 27"/>
          <p:cNvSpPr txBox="1">
            <a:spLocks noChangeArrowheads="1"/>
          </p:cNvSpPr>
          <p:nvPr/>
        </p:nvSpPr>
        <p:spPr bwMode="auto">
          <a:xfrm>
            <a:off x="2022475" y="6327775"/>
            <a:ext cx="307975" cy="2682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(b)</a:t>
            </a:r>
          </a:p>
        </p:txBody>
      </p:sp>
      <p:sp>
        <p:nvSpPr>
          <p:cNvPr id="759836" name="Text Box 28"/>
          <p:cNvSpPr txBox="1">
            <a:spLocks noChangeArrowheads="1"/>
          </p:cNvSpPr>
          <p:nvPr/>
        </p:nvSpPr>
        <p:spPr bwMode="auto">
          <a:xfrm>
            <a:off x="6397625" y="6334125"/>
            <a:ext cx="714375" cy="2555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0.1 µm</a:t>
            </a:r>
          </a:p>
        </p:txBody>
      </p:sp>
      <p:sp>
        <p:nvSpPr>
          <p:cNvPr id="759837" name="Line 29"/>
          <p:cNvSpPr>
            <a:spLocks noChangeShapeType="1"/>
          </p:cNvSpPr>
          <p:nvPr/>
        </p:nvSpPr>
        <p:spPr bwMode="auto">
          <a:xfrm>
            <a:off x="6229350" y="6311900"/>
            <a:ext cx="1060450" cy="6350"/>
          </a:xfrm>
          <a:prstGeom prst="line">
            <a:avLst/>
          </a:prstGeom>
          <a:noFill/>
          <a:ln w="25400">
            <a:solidFill>
              <a:schemeClr val="tx1"/>
            </a:solidFill>
            <a:round/>
            <a:headEnd/>
            <a:tailEnd/>
          </a:ln>
          <a:effectLst/>
        </p:spPr>
        <p:txBody>
          <a:bodyPr wrap="none" anchor="ctr"/>
          <a:lstStyle/>
          <a:p>
            <a:endParaRPr lang="en-US"/>
          </a:p>
        </p:txBody>
      </p:sp>
      <p:sp>
        <p:nvSpPr>
          <p:cNvPr id="759838" name="Line 30"/>
          <p:cNvSpPr>
            <a:spLocks noChangeShapeType="1"/>
          </p:cNvSpPr>
          <p:nvPr/>
        </p:nvSpPr>
        <p:spPr bwMode="auto">
          <a:xfrm>
            <a:off x="6229350" y="6254750"/>
            <a:ext cx="0" cy="120650"/>
          </a:xfrm>
          <a:prstGeom prst="line">
            <a:avLst/>
          </a:prstGeom>
          <a:noFill/>
          <a:ln w="25400">
            <a:solidFill>
              <a:schemeClr val="tx1"/>
            </a:solidFill>
            <a:round/>
            <a:headEnd/>
            <a:tailEnd/>
          </a:ln>
          <a:effectLst/>
        </p:spPr>
        <p:txBody>
          <a:bodyPr wrap="none" anchor="ctr"/>
          <a:lstStyle/>
          <a:p>
            <a:endParaRPr lang="en-US"/>
          </a:p>
        </p:txBody>
      </p:sp>
      <p:sp>
        <p:nvSpPr>
          <p:cNvPr id="759839" name="Line 31"/>
          <p:cNvSpPr>
            <a:spLocks noChangeShapeType="1"/>
          </p:cNvSpPr>
          <p:nvPr/>
        </p:nvSpPr>
        <p:spPr bwMode="auto">
          <a:xfrm>
            <a:off x="7289800" y="6257925"/>
            <a:ext cx="0" cy="12065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7" name="Picture 17" descr="17_19TranslationTerm_3-U"/>
          <p:cNvPicPr>
            <a:picLocks noChangeAspect="1" noChangeArrowheads="1"/>
          </p:cNvPicPr>
          <p:nvPr/>
        </p:nvPicPr>
        <p:blipFill>
          <a:blip r:embed="rId3" cstate="print"/>
          <a:srcRect/>
          <a:stretch>
            <a:fillRect/>
          </a:stretch>
        </p:blipFill>
        <p:spPr bwMode="auto">
          <a:xfrm>
            <a:off x="300038" y="2066925"/>
            <a:ext cx="8542337" cy="2798763"/>
          </a:xfrm>
          <a:prstGeom prst="rect">
            <a:avLst/>
          </a:prstGeom>
          <a:noFill/>
        </p:spPr>
      </p:pic>
      <p:sp>
        <p:nvSpPr>
          <p:cNvPr id="880658" name="Rectangle 18"/>
          <p:cNvSpPr>
            <a:spLocks noChangeArrowheads="1"/>
          </p:cNvSpPr>
          <p:nvPr/>
        </p:nvSpPr>
        <p:spPr bwMode="auto">
          <a:xfrm>
            <a:off x="152400" y="0"/>
            <a:ext cx="1981200" cy="304800"/>
          </a:xfrm>
          <a:prstGeom prst="rect">
            <a:avLst/>
          </a:prstGeom>
          <a:noFill/>
          <a:ln w="3175">
            <a:noFill/>
            <a:miter lim="800000"/>
            <a:headEnd/>
            <a:tailEnd/>
          </a:ln>
        </p:spPr>
        <p:txBody>
          <a:bodyPr/>
          <a:lstStyle/>
          <a:p>
            <a:pPr eaLnBrk="1" hangingPunct="1"/>
            <a:r>
              <a:rPr kumimoji="0" lang="en-US" sz="1200">
                <a:solidFill>
                  <a:schemeClr val="tx2"/>
                </a:solidFill>
              </a:rPr>
              <a:t>Fig. 17-19-3</a:t>
            </a:r>
          </a:p>
        </p:txBody>
      </p:sp>
      <p:sp>
        <p:nvSpPr>
          <p:cNvPr id="880659" name="Text Box 19"/>
          <p:cNvSpPr txBox="1">
            <a:spLocks noChangeArrowheads="1"/>
          </p:cNvSpPr>
          <p:nvPr/>
        </p:nvSpPr>
        <p:spPr bwMode="auto">
          <a:xfrm>
            <a:off x="2060575" y="2257425"/>
            <a:ext cx="892175" cy="4714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Release</a:t>
            </a:r>
          </a:p>
          <a:p>
            <a:pPr>
              <a:lnSpc>
                <a:spcPct val="80000"/>
              </a:lnSpc>
            </a:pPr>
            <a:r>
              <a:rPr kumimoji="0" lang="en-US" sz="1800" b="1">
                <a:ea typeface="ヒラギノ角ゴ Pro W3" pitchFamily="48" charset="-128"/>
              </a:rPr>
              <a:t>factor</a:t>
            </a:r>
          </a:p>
        </p:txBody>
      </p:sp>
      <p:sp>
        <p:nvSpPr>
          <p:cNvPr id="880660" name="Line 20"/>
          <p:cNvSpPr>
            <a:spLocks noChangeShapeType="1"/>
          </p:cNvSpPr>
          <p:nvPr/>
        </p:nvSpPr>
        <p:spPr bwMode="auto">
          <a:xfrm flipV="1">
            <a:off x="1784350" y="2724150"/>
            <a:ext cx="387350" cy="527050"/>
          </a:xfrm>
          <a:prstGeom prst="line">
            <a:avLst/>
          </a:prstGeom>
          <a:noFill/>
          <a:ln w="25400">
            <a:solidFill>
              <a:schemeClr val="tx1"/>
            </a:solidFill>
            <a:round/>
            <a:headEnd/>
            <a:tailEnd/>
          </a:ln>
          <a:effectLst/>
        </p:spPr>
        <p:txBody>
          <a:bodyPr wrap="none" anchor="ctr"/>
          <a:lstStyle/>
          <a:p>
            <a:endParaRPr lang="en-US"/>
          </a:p>
        </p:txBody>
      </p:sp>
      <p:sp>
        <p:nvSpPr>
          <p:cNvPr id="880661" name="Text Box 21"/>
          <p:cNvSpPr txBox="1">
            <a:spLocks noChangeArrowheads="1"/>
          </p:cNvSpPr>
          <p:nvPr/>
        </p:nvSpPr>
        <p:spPr bwMode="auto">
          <a:xfrm>
            <a:off x="2695575" y="34829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80662" name="Text Box 22"/>
          <p:cNvSpPr txBox="1">
            <a:spLocks noChangeArrowheads="1"/>
          </p:cNvSpPr>
          <p:nvPr/>
        </p:nvSpPr>
        <p:spPr bwMode="auto">
          <a:xfrm>
            <a:off x="320675" y="38957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80663" name="Text Box 23"/>
          <p:cNvSpPr txBox="1">
            <a:spLocks noChangeArrowheads="1"/>
          </p:cNvSpPr>
          <p:nvPr/>
        </p:nvSpPr>
        <p:spPr bwMode="auto">
          <a:xfrm>
            <a:off x="1343025" y="4181475"/>
            <a:ext cx="2225675" cy="5222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Stop codon</a:t>
            </a:r>
          </a:p>
          <a:p>
            <a:pPr>
              <a:lnSpc>
                <a:spcPct val="90000"/>
              </a:lnSpc>
            </a:pPr>
            <a:r>
              <a:rPr kumimoji="0" lang="en-US" sz="1800" b="1">
                <a:ea typeface="ヒラギノ角ゴ Pro W3" pitchFamily="48" charset="-128"/>
              </a:rPr>
              <a:t>(UAG, UAA, or UGA)</a:t>
            </a:r>
          </a:p>
        </p:txBody>
      </p:sp>
      <p:sp>
        <p:nvSpPr>
          <p:cNvPr id="880664" name="Line 24"/>
          <p:cNvSpPr>
            <a:spLocks noChangeShapeType="1"/>
          </p:cNvSpPr>
          <p:nvPr/>
        </p:nvSpPr>
        <p:spPr bwMode="auto">
          <a:xfrm>
            <a:off x="1752600" y="3943350"/>
            <a:ext cx="0" cy="273050"/>
          </a:xfrm>
          <a:prstGeom prst="line">
            <a:avLst/>
          </a:prstGeom>
          <a:noFill/>
          <a:ln w="25400">
            <a:solidFill>
              <a:schemeClr val="tx1"/>
            </a:solidFill>
            <a:round/>
            <a:headEnd/>
            <a:tailEnd/>
          </a:ln>
          <a:effectLst/>
        </p:spPr>
        <p:txBody>
          <a:bodyPr wrap="none" anchor="ctr"/>
          <a:lstStyle/>
          <a:p>
            <a:endParaRPr lang="en-US"/>
          </a:p>
        </p:txBody>
      </p:sp>
      <p:sp>
        <p:nvSpPr>
          <p:cNvPr id="880665" name="AutoShape 25"/>
          <p:cNvSpPr>
            <a:spLocks/>
          </p:cNvSpPr>
          <p:nvPr/>
        </p:nvSpPr>
        <p:spPr bwMode="auto">
          <a:xfrm rot="-5282467">
            <a:off x="1689100" y="3771900"/>
            <a:ext cx="127000" cy="260350"/>
          </a:xfrm>
          <a:prstGeom prst="leftBrace">
            <a:avLst>
              <a:gd name="adj1" fmla="val 17083"/>
              <a:gd name="adj2" fmla="val 50000"/>
            </a:avLst>
          </a:prstGeom>
          <a:noFill/>
          <a:ln w="25400">
            <a:solidFill>
              <a:schemeClr val="tx1"/>
            </a:solidFill>
            <a:round/>
            <a:headEnd/>
            <a:tailEnd/>
          </a:ln>
          <a:effectLst/>
        </p:spPr>
        <p:txBody>
          <a:bodyPr wrap="none" anchor="ctr"/>
          <a:lstStyle/>
          <a:p>
            <a:endParaRPr lang="en-US"/>
          </a:p>
        </p:txBody>
      </p:sp>
      <p:sp>
        <p:nvSpPr>
          <p:cNvPr id="880666" name="Text Box 26"/>
          <p:cNvSpPr txBox="1">
            <a:spLocks noChangeArrowheads="1"/>
          </p:cNvSpPr>
          <p:nvPr/>
        </p:nvSpPr>
        <p:spPr bwMode="auto">
          <a:xfrm>
            <a:off x="3476625" y="38893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80667" name="Text Box 27"/>
          <p:cNvSpPr txBox="1">
            <a:spLocks noChangeArrowheads="1"/>
          </p:cNvSpPr>
          <p:nvPr/>
        </p:nvSpPr>
        <p:spPr bwMode="auto">
          <a:xfrm>
            <a:off x="5807075" y="34893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880668" name="Text Box 28"/>
          <p:cNvSpPr txBox="1">
            <a:spLocks noChangeArrowheads="1"/>
          </p:cNvSpPr>
          <p:nvPr/>
        </p:nvSpPr>
        <p:spPr bwMode="auto">
          <a:xfrm>
            <a:off x="5819775" y="3819525"/>
            <a:ext cx="155575" cy="1984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2</a:t>
            </a:r>
          </a:p>
        </p:txBody>
      </p:sp>
      <p:sp>
        <p:nvSpPr>
          <p:cNvPr id="880669" name="Text Box 29"/>
          <p:cNvSpPr txBox="1">
            <a:spLocks noChangeArrowheads="1"/>
          </p:cNvSpPr>
          <p:nvPr/>
        </p:nvSpPr>
        <p:spPr bwMode="auto">
          <a:xfrm>
            <a:off x="5724525" y="2327275"/>
            <a:ext cx="1279525" cy="50323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Free</a:t>
            </a:r>
          </a:p>
          <a:p>
            <a:pPr>
              <a:lnSpc>
                <a:spcPct val="90000"/>
              </a:lnSpc>
            </a:pPr>
            <a:r>
              <a:rPr kumimoji="0" lang="en-US" sz="1800" b="1">
                <a:ea typeface="ヒラギノ角ゴ Pro W3" pitchFamily="48" charset="-128"/>
              </a:rPr>
              <a:t>polypeptide</a:t>
            </a:r>
          </a:p>
        </p:txBody>
      </p:sp>
      <p:sp>
        <p:nvSpPr>
          <p:cNvPr id="880670" name="Text Box 30"/>
          <p:cNvSpPr txBox="1">
            <a:spLocks noChangeArrowheads="1"/>
          </p:cNvSpPr>
          <p:nvPr/>
        </p:nvSpPr>
        <p:spPr bwMode="auto">
          <a:xfrm>
            <a:off x="6257925" y="4181475"/>
            <a:ext cx="682625" cy="2047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2 GDP</a:t>
            </a:r>
          </a:p>
        </p:txBody>
      </p:sp>
      <p:sp>
        <p:nvSpPr>
          <p:cNvPr id="880671" name="Text Box 31"/>
          <p:cNvSpPr txBox="1">
            <a:spLocks noChangeArrowheads="1"/>
          </p:cNvSpPr>
          <p:nvPr/>
        </p:nvSpPr>
        <p:spPr bwMode="auto">
          <a:xfrm>
            <a:off x="6048375" y="3857625"/>
            <a:ext cx="365125" cy="153988"/>
          </a:xfrm>
          <a:prstGeom prst="rect">
            <a:avLst/>
          </a:prstGeom>
          <a:noFill/>
          <a:ln w="9525">
            <a:noFill/>
            <a:miter lim="800000"/>
            <a:headEnd/>
            <a:tailEnd/>
          </a:ln>
          <a:effectLst/>
        </p:spPr>
        <p:txBody>
          <a:bodyPr wrap="none" lIns="0" tIns="0" rIns="0" bIns="0"/>
          <a:lstStyle/>
          <a:p>
            <a:pPr>
              <a:lnSpc>
                <a:spcPct val="90000"/>
              </a:lnSpc>
            </a:pPr>
            <a:r>
              <a:rPr kumimoji="0" lang="en-US" sz="1200" b="1">
                <a:ea typeface="ヒラギノ角ゴ Pro W3" pitchFamily="48" charset="-128"/>
              </a:rPr>
              <a:t>GTP</a:t>
            </a:r>
            <a:endParaRPr kumimoji="0" lang="en-US" sz="1800" b="1">
              <a:ea typeface="ヒラギノ角ゴ Pro W3" pitchFamily="48" charset="-128"/>
            </a:endParaRPr>
          </a:p>
        </p:txBody>
      </p:sp>
      <p:sp>
        <p:nvSpPr>
          <p:cNvPr id="880672" name="Text Box 32"/>
          <p:cNvSpPr txBox="1">
            <a:spLocks noChangeArrowheads="1"/>
          </p:cNvSpPr>
          <p:nvPr/>
        </p:nvSpPr>
        <p:spPr bwMode="auto">
          <a:xfrm>
            <a:off x="6270625" y="325437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5</a:t>
            </a:r>
          </a:p>
        </p:txBody>
      </p:sp>
      <p:sp>
        <p:nvSpPr>
          <p:cNvPr id="880673" name="Text Box 33"/>
          <p:cNvSpPr txBox="1">
            <a:spLocks noChangeArrowheads="1"/>
          </p:cNvSpPr>
          <p:nvPr/>
        </p:nvSpPr>
        <p:spPr bwMode="auto">
          <a:xfrm>
            <a:off x="8601075" y="3679825"/>
            <a:ext cx="193675" cy="192088"/>
          </a:xfrm>
          <a:prstGeom prst="rect">
            <a:avLst/>
          </a:prstGeom>
          <a:noFill/>
          <a:ln w="9525">
            <a:noFill/>
            <a:miter lim="800000"/>
            <a:headEnd/>
            <a:tailEnd/>
          </a:ln>
          <a:effectLst/>
        </p:spPr>
        <p:txBody>
          <a:bodyPr wrap="none" lIns="0" tIns="0" rIns="0" bIns="0"/>
          <a:lstStyle/>
          <a:p>
            <a:pPr>
              <a:lnSpc>
                <a:spcPct val="90000"/>
              </a:lnSpc>
            </a:pPr>
            <a:r>
              <a:rPr kumimoji="0" lang="en-US" sz="1800" b="1">
                <a:ea typeface="ヒラギノ角ゴ Pro W3" pitchFamily="48" charset="-128"/>
              </a:rPr>
              <a:t>3</a:t>
            </a:r>
          </a:p>
        </p:txBody>
      </p:sp>
      <p:sp>
        <p:nvSpPr>
          <p:cNvPr id="19" name="TextBox 18"/>
          <p:cNvSpPr txBox="1"/>
          <p:nvPr/>
        </p:nvSpPr>
        <p:spPr>
          <a:xfrm>
            <a:off x="914400" y="228600"/>
            <a:ext cx="7346883" cy="1569660"/>
          </a:xfrm>
          <a:prstGeom prst="rect">
            <a:avLst/>
          </a:prstGeom>
          <a:noFill/>
        </p:spPr>
        <p:txBody>
          <a:bodyPr wrap="square" rtlCol="0">
            <a:spAutoFit/>
          </a:bodyPr>
          <a:lstStyle/>
          <a:p>
            <a:r>
              <a:rPr lang="en-US" b="1" dirty="0" smtClean="0"/>
              <a:t>Once the last ribosome has moved to the termination</a:t>
            </a:r>
          </a:p>
          <a:p>
            <a:r>
              <a:rPr lang="en-US" b="1" dirty="0" smtClean="0"/>
              <a:t>codon thus having completed making the last polypeptide on the mRNA – the entire complex disassembles. </a:t>
            </a:r>
            <a:endParaRPr lang="en-US" b="1" dirty="0"/>
          </a:p>
        </p:txBody>
      </p:sp>
      <p:cxnSp>
        <p:nvCxnSpPr>
          <p:cNvPr id="21" name="Straight Arrow Connector 20"/>
          <p:cNvCxnSpPr/>
          <p:nvPr/>
        </p:nvCxnSpPr>
        <p:spPr bwMode="auto">
          <a:xfrm>
            <a:off x="2971800" y="1447800"/>
            <a:ext cx="3886200" cy="9144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Ribosomes on the Endoplasmic Reticulum</a:t>
            </a:r>
            <a:endParaRPr lang="en-US" dirty="0"/>
          </a:p>
        </p:txBody>
      </p:sp>
      <p:sp>
        <p:nvSpPr>
          <p:cNvPr id="3" name="Content Placeholder 2"/>
          <p:cNvSpPr>
            <a:spLocks noGrp="1"/>
          </p:cNvSpPr>
          <p:nvPr>
            <p:ph idx="1"/>
          </p:nvPr>
        </p:nvSpPr>
        <p:spPr>
          <a:xfrm>
            <a:off x="0" y="838200"/>
            <a:ext cx="8991599" cy="5791199"/>
          </a:xfrm>
        </p:spPr>
        <p:txBody>
          <a:bodyPr/>
          <a:lstStyle/>
          <a:p>
            <a:r>
              <a:rPr lang="en-US" dirty="0" smtClean="0"/>
              <a:t>Some ribosomes attach to the rough endoplasmic reticulum as the polypeptide is being made</a:t>
            </a:r>
          </a:p>
          <a:p>
            <a:r>
              <a:rPr lang="en-US" dirty="0" smtClean="0"/>
              <a:t>The developing polypeptide pulls the mRNA and ribosome to the ER in the region that is to be rough. It is the first few amino acids of the developing polypeptide (termed the </a:t>
            </a:r>
            <a:r>
              <a:rPr lang="en-US" b="1" dirty="0" smtClean="0"/>
              <a:t>signal sequence</a:t>
            </a:r>
            <a:r>
              <a:rPr lang="en-US" dirty="0" smtClean="0"/>
              <a:t>) that pulls the ribosome to the ER</a:t>
            </a:r>
          </a:p>
          <a:p>
            <a:r>
              <a:rPr lang="en-US" dirty="0" smtClean="0"/>
              <a:t>So all ribosomes are the same – there is no ribosome dedicated to be fixed – the polypeptide being produced determines where the ribosome will perform its protein synthesis function </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Role of Rough ER in Protein Synthesis</a:t>
            </a:r>
          </a:p>
        </p:txBody>
      </p:sp>
      <p:sp>
        <p:nvSpPr>
          <p:cNvPr id="60421" name="Rectangle 5"/>
          <p:cNvSpPr>
            <a:spLocks noGrp="1" noChangeArrowheads="1"/>
          </p:cNvSpPr>
          <p:nvPr>
            <p:ph type="body" idx="1"/>
          </p:nvPr>
        </p:nvSpPr>
        <p:spPr/>
        <p:txBody>
          <a:bodyPr/>
          <a:lstStyle/>
          <a:p>
            <a:r>
              <a:rPr lang="en-US"/>
              <a:t>mRNA–ribosome complex is directed to rough ER by a signal-recognition particle (SRP)</a:t>
            </a:r>
          </a:p>
          <a:p>
            <a:r>
              <a:rPr lang="en-US"/>
              <a:t>Forming protein enters the ER</a:t>
            </a:r>
          </a:p>
          <a:p>
            <a:r>
              <a:rPr lang="en-US"/>
              <a:t>Sugar groups may be added to the protein, and its shape may be altered</a:t>
            </a:r>
          </a:p>
          <a:p>
            <a:r>
              <a:rPr lang="en-US"/>
              <a:t>Protein is enclosed in a vesicle for transport to Golgi apparatus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ChangeArrowheads="1"/>
          </p:cNvSpPr>
          <p:nvPr/>
        </p:nvSpPr>
        <p:spPr bwMode="auto">
          <a:xfrm>
            <a:off x="8154988"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3.39</a:t>
            </a:r>
          </a:p>
        </p:txBody>
      </p:sp>
      <p:pic>
        <p:nvPicPr>
          <p:cNvPr id="62470" name="Picture 6" descr="figure_03_391&amp;6"/>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62471" name="Freeform 7"/>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62472" name="Freeform 8"/>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62473" name="Freeform 9"/>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62474" name="Freeform 10"/>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62475" name="Line 11"/>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62476" name="Line 12"/>
          <p:cNvSpPr>
            <a:spLocks noChangeShapeType="1"/>
          </p:cNvSpPr>
          <p:nvPr/>
        </p:nvSpPr>
        <p:spPr bwMode="auto">
          <a:xfrm flipH="1">
            <a:off x="2436813" y="3152775"/>
            <a:ext cx="82550" cy="474663"/>
          </a:xfrm>
          <a:prstGeom prst="line">
            <a:avLst/>
          </a:prstGeom>
          <a:noFill/>
          <a:ln w="25400">
            <a:solidFill>
              <a:srgbClr val="FFFFFF"/>
            </a:solidFill>
            <a:round/>
            <a:headEnd/>
            <a:tailEnd/>
          </a:ln>
        </p:spPr>
        <p:txBody>
          <a:bodyPr/>
          <a:lstStyle/>
          <a:p>
            <a:endParaRPr lang="en-US"/>
          </a:p>
        </p:txBody>
      </p:sp>
      <p:sp>
        <p:nvSpPr>
          <p:cNvPr id="62477" name="Freeform 13"/>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25400">
            <a:solidFill>
              <a:srgbClr val="FFFFFF"/>
            </a:solidFill>
            <a:prstDash val="solid"/>
            <a:round/>
            <a:headEnd/>
            <a:tailEnd/>
          </a:ln>
        </p:spPr>
        <p:txBody>
          <a:bodyPr/>
          <a:lstStyle/>
          <a:p>
            <a:endParaRPr lang="en-US"/>
          </a:p>
        </p:txBody>
      </p:sp>
      <p:sp>
        <p:nvSpPr>
          <p:cNvPr id="62478" name="Freeform 14"/>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25400">
            <a:solidFill>
              <a:srgbClr val="FFFFFF"/>
            </a:solidFill>
            <a:prstDash val="solid"/>
            <a:round/>
            <a:headEnd/>
            <a:tailEnd/>
          </a:ln>
        </p:spPr>
        <p:txBody>
          <a:bodyPr/>
          <a:lstStyle/>
          <a:p>
            <a:endParaRPr lang="en-US"/>
          </a:p>
        </p:txBody>
      </p:sp>
      <p:sp>
        <p:nvSpPr>
          <p:cNvPr id="62479" name="Line 15"/>
          <p:cNvSpPr>
            <a:spLocks noChangeShapeType="1"/>
          </p:cNvSpPr>
          <p:nvPr/>
        </p:nvSpPr>
        <p:spPr bwMode="auto">
          <a:xfrm flipH="1">
            <a:off x="4208463" y="4506913"/>
            <a:ext cx="209550" cy="1587"/>
          </a:xfrm>
          <a:prstGeom prst="line">
            <a:avLst/>
          </a:prstGeom>
          <a:noFill/>
          <a:ln w="25400">
            <a:solidFill>
              <a:srgbClr val="FFFFFF"/>
            </a:solidFill>
            <a:round/>
            <a:headEnd/>
            <a:tailEnd/>
          </a:ln>
        </p:spPr>
        <p:txBody>
          <a:bodyPr/>
          <a:lstStyle/>
          <a:p>
            <a:endParaRPr lang="en-US"/>
          </a:p>
        </p:txBody>
      </p:sp>
      <p:sp>
        <p:nvSpPr>
          <p:cNvPr id="62480" name="Line 16"/>
          <p:cNvSpPr>
            <a:spLocks noChangeShapeType="1"/>
          </p:cNvSpPr>
          <p:nvPr/>
        </p:nvSpPr>
        <p:spPr bwMode="auto">
          <a:xfrm>
            <a:off x="5588000" y="5561013"/>
            <a:ext cx="1588" cy="384175"/>
          </a:xfrm>
          <a:prstGeom prst="line">
            <a:avLst/>
          </a:prstGeom>
          <a:noFill/>
          <a:ln w="25400">
            <a:solidFill>
              <a:srgbClr val="FFFFFF"/>
            </a:solidFill>
            <a:round/>
            <a:headEnd/>
            <a:tailEnd/>
          </a:ln>
        </p:spPr>
        <p:txBody>
          <a:bodyPr/>
          <a:lstStyle/>
          <a:p>
            <a:endParaRPr lang="en-US"/>
          </a:p>
        </p:txBody>
      </p:sp>
      <p:sp>
        <p:nvSpPr>
          <p:cNvPr id="62481" name="Freeform 17"/>
          <p:cNvSpPr>
            <a:spLocks/>
          </p:cNvSpPr>
          <p:nvPr/>
        </p:nvSpPr>
        <p:spPr bwMode="auto">
          <a:xfrm>
            <a:off x="7165975" y="5722938"/>
            <a:ext cx="196850" cy="206375"/>
          </a:xfrm>
          <a:custGeom>
            <a:avLst/>
            <a:gdLst/>
            <a:ahLst/>
            <a:cxnLst>
              <a:cxn ang="0">
                <a:pos x="0" y="0"/>
              </a:cxn>
              <a:cxn ang="0">
                <a:pos x="40" y="130"/>
              </a:cxn>
              <a:cxn ang="0">
                <a:pos x="124" y="130"/>
              </a:cxn>
            </a:cxnLst>
            <a:rect l="0" t="0" r="r" b="b"/>
            <a:pathLst>
              <a:path w="124" h="130">
                <a:moveTo>
                  <a:pt x="0" y="0"/>
                </a:moveTo>
                <a:lnTo>
                  <a:pt x="40" y="130"/>
                </a:lnTo>
                <a:lnTo>
                  <a:pt x="124" y="130"/>
                </a:lnTo>
              </a:path>
            </a:pathLst>
          </a:custGeom>
          <a:noFill/>
          <a:ln w="25400">
            <a:solidFill>
              <a:srgbClr val="FFFFFF"/>
            </a:solidFill>
            <a:prstDash val="solid"/>
            <a:round/>
            <a:headEnd/>
            <a:tailEnd/>
          </a:ln>
        </p:spPr>
        <p:txBody>
          <a:bodyPr/>
          <a:lstStyle/>
          <a:p>
            <a:endParaRPr lang="en-US"/>
          </a:p>
        </p:txBody>
      </p:sp>
      <p:sp>
        <p:nvSpPr>
          <p:cNvPr id="62482" name="Freeform 18"/>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62483" name="Freeform 19"/>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62484" name="Freeform 20"/>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62485" name="Freeform 21"/>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62486" name="Line 22"/>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62487" name="Line 23"/>
          <p:cNvSpPr>
            <a:spLocks noChangeShapeType="1"/>
          </p:cNvSpPr>
          <p:nvPr/>
        </p:nvSpPr>
        <p:spPr bwMode="auto">
          <a:xfrm flipH="1">
            <a:off x="2436813" y="3152775"/>
            <a:ext cx="82550" cy="474663"/>
          </a:xfrm>
          <a:prstGeom prst="line">
            <a:avLst/>
          </a:prstGeom>
          <a:noFill/>
          <a:ln w="12700">
            <a:solidFill>
              <a:srgbClr val="000000"/>
            </a:solidFill>
            <a:round/>
            <a:headEnd/>
            <a:tailEnd/>
          </a:ln>
        </p:spPr>
        <p:txBody>
          <a:bodyPr/>
          <a:lstStyle/>
          <a:p>
            <a:endParaRPr lang="en-US"/>
          </a:p>
        </p:txBody>
      </p:sp>
      <p:sp>
        <p:nvSpPr>
          <p:cNvPr id="62488" name="Freeform 24"/>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12700">
            <a:solidFill>
              <a:srgbClr val="000000"/>
            </a:solidFill>
            <a:prstDash val="solid"/>
            <a:round/>
            <a:headEnd/>
            <a:tailEnd/>
          </a:ln>
        </p:spPr>
        <p:txBody>
          <a:bodyPr/>
          <a:lstStyle/>
          <a:p>
            <a:endParaRPr lang="en-US"/>
          </a:p>
        </p:txBody>
      </p:sp>
      <p:sp>
        <p:nvSpPr>
          <p:cNvPr id="62489" name="Freeform 25"/>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12700">
            <a:solidFill>
              <a:srgbClr val="000000"/>
            </a:solidFill>
            <a:prstDash val="solid"/>
            <a:round/>
            <a:headEnd/>
            <a:tailEnd/>
          </a:ln>
        </p:spPr>
        <p:txBody>
          <a:bodyPr/>
          <a:lstStyle/>
          <a:p>
            <a:endParaRPr lang="en-US"/>
          </a:p>
        </p:txBody>
      </p:sp>
      <p:sp>
        <p:nvSpPr>
          <p:cNvPr id="62490" name="Line 26"/>
          <p:cNvSpPr>
            <a:spLocks noChangeShapeType="1"/>
          </p:cNvSpPr>
          <p:nvPr/>
        </p:nvSpPr>
        <p:spPr bwMode="auto">
          <a:xfrm flipH="1">
            <a:off x="4208463" y="4506913"/>
            <a:ext cx="209550" cy="1587"/>
          </a:xfrm>
          <a:prstGeom prst="line">
            <a:avLst/>
          </a:prstGeom>
          <a:noFill/>
          <a:ln w="12700">
            <a:solidFill>
              <a:srgbClr val="000000"/>
            </a:solidFill>
            <a:round/>
            <a:headEnd/>
            <a:tailEnd/>
          </a:ln>
        </p:spPr>
        <p:txBody>
          <a:bodyPr/>
          <a:lstStyle/>
          <a:p>
            <a:endParaRPr lang="en-US"/>
          </a:p>
        </p:txBody>
      </p:sp>
      <p:sp>
        <p:nvSpPr>
          <p:cNvPr id="62491" name="Line 27"/>
          <p:cNvSpPr>
            <a:spLocks noChangeShapeType="1"/>
          </p:cNvSpPr>
          <p:nvPr/>
        </p:nvSpPr>
        <p:spPr bwMode="auto">
          <a:xfrm>
            <a:off x="5588000" y="5561013"/>
            <a:ext cx="1588" cy="384175"/>
          </a:xfrm>
          <a:prstGeom prst="line">
            <a:avLst/>
          </a:prstGeom>
          <a:noFill/>
          <a:ln w="12700">
            <a:solidFill>
              <a:srgbClr val="000000"/>
            </a:solidFill>
            <a:round/>
            <a:headEnd/>
            <a:tailEnd/>
          </a:ln>
        </p:spPr>
        <p:txBody>
          <a:bodyPr/>
          <a:lstStyle/>
          <a:p>
            <a:endParaRPr lang="en-US"/>
          </a:p>
        </p:txBody>
      </p:sp>
      <p:sp>
        <p:nvSpPr>
          <p:cNvPr id="62492" name="Freeform 28"/>
          <p:cNvSpPr>
            <a:spLocks/>
          </p:cNvSpPr>
          <p:nvPr/>
        </p:nvSpPr>
        <p:spPr bwMode="auto">
          <a:xfrm>
            <a:off x="7165975" y="5722938"/>
            <a:ext cx="196850" cy="206375"/>
          </a:xfrm>
          <a:custGeom>
            <a:avLst/>
            <a:gdLst/>
            <a:ahLst/>
            <a:cxnLst>
              <a:cxn ang="0">
                <a:pos x="0" y="0"/>
              </a:cxn>
              <a:cxn ang="0">
                <a:pos x="40" y="130"/>
              </a:cxn>
              <a:cxn ang="0">
                <a:pos x="124" y="130"/>
              </a:cxn>
            </a:cxnLst>
            <a:rect l="0" t="0" r="r" b="b"/>
            <a:pathLst>
              <a:path w="124" h="130">
                <a:moveTo>
                  <a:pt x="0" y="0"/>
                </a:moveTo>
                <a:lnTo>
                  <a:pt x="40" y="130"/>
                </a:lnTo>
                <a:lnTo>
                  <a:pt x="124" y="130"/>
                </a:lnTo>
              </a:path>
            </a:pathLst>
          </a:custGeom>
          <a:noFill/>
          <a:ln w="12700">
            <a:solidFill>
              <a:srgbClr val="000000"/>
            </a:solidFill>
            <a:prstDash val="solid"/>
            <a:round/>
            <a:headEnd/>
            <a:tailEnd/>
          </a:ln>
        </p:spPr>
        <p:txBody>
          <a:bodyPr/>
          <a:lstStyle/>
          <a:p>
            <a:endParaRPr lang="en-US"/>
          </a:p>
        </p:txBody>
      </p:sp>
      <p:sp>
        <p:nvSpPr>
          <p:cNvPr id="62493" name="Freeform 29"/>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62494" name="Freeform 30"/>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62495" name="Line 31"/>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62496" name="Line 32"/>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62497" name="Line 33"/>
          <p:cNvSpPr>
            <a:spLocks noChangeShapeType="1"/>
          </p:cNvSpPr>
          <p:nvPr/>
        </p:nvSpPr>
        <p:spPr bwMode="auto">
          <a:xfrm flipH="1">
            <a:off x="2646363" y="1609725"/>
            <a:ext cx="1517650" cy="1400175"/>
          </a:xfrm>
          <a:prstGeom prst="line">
            <a:avLst/>
          </a:prstGeom>
          <a:noFill/>
          <a:ln w="12700">
            <a:solidFill>
              <a:srgbClr val="0092C8"/>
            </a:solidFill>
            <a:round/>
            <a:headEnd/>
            <a:tailEnd/>
          </a:ln>
        </p:spPr>
        <p:txBody>
          <a:bodyPr/>
          <a:lstStyle/>
          <a:p>
            <a:endParaRPr lang="en-US"/>
          </a:p>
        </p:txBody>
      </p:sp>
      <p:sp>
        <p:nvSpPr>
          <p:cNvPr id="62498" name="Line 34"/>
          <p:cNvSpPr>
            <a:spLocks noChangeShapeType="1"/>
          </p:cNvSpPr>
          <p:nvPr/>
        </p:nvSpPr>
        <p:spPr bwMode="auto">
          <a:xfrm>
            <a:off x="4554538" y="2339975"/>
            <a:ext cx="3395662" cy="1588"/>
          </a:xfrm>
          <a:prstGeom prst="line">
            <a:avLst/>
          </a:prstGeom>
          <a:noFill/>
          <a:ln w="12700">
            <a:solidFill>
              <a:srgbClr val="0092C8"/>
            </a:solidFill>
            <a:round/>
            <a:headEnd/>
            <a:tailEnd/>
          </a:ln>
        </p:spPr>
        <p:txBody>
          <a:bodyPr/>
          <a:lstStyle/>
          <a:p>
            <a:endParaRPr lang="en-US"/>
          </a:p>
        </p:txBody>
      </p:sp>
      <p:sp>
        <p:nvSpPr>
          <p:cNvPr id="62499" name="Line 35"/>
          <p:cNvSpPr>
            <a:spLocks noChangeShapeType="1"/>
          </p:cNvSpPr>
          <p:nvPr/>
        </p:nvSpPr>
        <p:spPr bwMode="auto">
          <a:xfrm flipH="1">
            <a:off x="4116388" y="2339975"/>
            <a:ext cx="1128712" cy="746125"/>
          </a:xfrm>
          <a:prstGeom prst="line">
            <a:avLst/>
          </a:prstGeom>
          <a:noFill/>
          <a:ln w="12700">
            <a:solidFill>
              <a:srgbClr val="0092C8"/>
            </a:solidFill>
            <a:round/>
            <a:headEnd/>
            <a:tailEnd/>
          </a:ln>
        </p:spPr>
        <p:txBody>
          <a:bodyPr/>
          <a:lstStyle/>
          <a:p>
            <a:endParaRPr lang="en-US"/>
          </a:p>
        </p:txBody>
      </p:sp>
      <p:sp>
        <p:nvSpPr>
          <p:cNvPr id="62500" name="Freeform 36"/>
          <p:cNvSpPr>
            <a:spLocks/>
          </p:cNvSpPr>
          <p:nvPr/>
        </p:nvSpPr>
        <p:spPr bwMode="auto">
          <a:xfrm>
            <a:off x="5965825" y="4491038"/>
            <a:ext cx="1012825" cy="384175"/>
          </a:xfrm>
          <a:custGeom>
            <a:avLst/>
            <a:gdLst/>
            <a:ahLst/>
            <a:cxnLst>
              <a:cxn ang="0">
                <a:pos x="0" y="218"/>
              </a:cxn>
              <a:cxn ang="0">
                <a:pos x="386" y="0"/>
              </a:cxn>
              <a:cxn ang="0">
                <a:pos x="638" y="242"/>
              </a:cxn>
            </a:cxnLst>
            <a:rect l="0" t="0" r="r" b="b"/>
            <a:pathLst>
              <a:path w="638" h="242">
                <a:moveTo>
                  <a:pt x="0" y="218"/>
                </a:moveTo>
                <a:lnTo>
                  <a:pt x="386" y="0"/>
                </a:lnTo>
                <a:lnTo>
                  <a:pt x="638" y="242"/>
                </a:lnTo>
              </a:path>
            </a:pathLst>
          </a:custGeom>
          <a:noFill/>
          <a:ln w="12700">
            <a:solidFill>
              <a:srgbClr val="0092C8"/>
            </a:solidFill>
            <a:prstDash val="solid"/>
            <a:round/>
            <a:headEnd/>
            <a:tailEnd/>
          </a:ln>
        </p:spPr>
        <p:txBody>
          <a:bodyPr/>
          <a:lstStyle/>
          <a:p>
            <a:endParaRPr lang="en-US"/>
          </a:p>
        </p:txBody>
      </p:sp>
      <p:sp>
        <p:nvSpPr>
          <p:cNvPr id="62501" name="Line 37"/>
          <p:cNvSpPr>
            <a:spLocks noChangeShapeType="1"/>
          </p:cNvSpPr>
          <p:nvPr/>
        </p:nvSpPr>
        <p:spPr bwMode="auto">
          <a:xfrm>
            <a:off x="5457825" y="3235325"/>
            <a:ext cx="3051175" cy="1588"/>
          </a:xfrm>
          <a:prstGeom prst="line">
            <a:avLst/>
          </a:prstGeom>
          <a:noFill/>
          <a:ln w="12700">
            <a:solidFill>
              <a:srgbClr val="0092C8"/>
            </a:solidFill>
            <a:round/>
            <a:headEnd/>
            <a:tailEnd/>
          </a:ln>
        </p:spPr>
        <p:txBody>
          <a:bodyPr/>
          <a:lstStyle/>
          <a:p>
            <a:endParaRPr lang="en-US"/>
          </a:p>
        </p:txBody>
      </p:sp>
      <p:sp>
        <p:nvSpPr>
          <p:cNvPr id="62502" name="Line 38"/>
          <p:cNvSpPr>
            <a:spLocks noChangeShapeType="1"/>
          </p:cNvSpPr>
          <p:nvPr/>
        </p:nvSpPr>
        <p:spPr bwMode="auto">
          <a:xfrm flipH="1">
            <a:off x="4892675" y="3235325"/>
            <a:ext cx="955675" cy="785813"/>
          </a:xfrm>
          <a:prstGeom prst="line">
            <a:avLst/>
          </a:prstGeom>
          <a:noFill/>
          <a:ln w="12700">
            <a:solidFill>
              <a:srgbClr val="0092C8"/>
            </a:solidFill>
            <a:round/>
            <a:headEnd/>
            <a:tailEnd/>
          </a:ln>
        </p:spPr>
        <p:txBody>
          <a:bodyPr/>
          <a:lstStyle/>
          <a:p>
            <a:endParaRPr lang="en-US"/>
          </a:p>
        </p:txBody>
      </p:sp>
      <p:sp>
        <p:nvSpPr>
          <p:cNvPr id="62503" name="Line 39"/>
          <p:cNvSpPr>
            <a:spLocks noChangeShapeType="1"/>
          </p:cNvSpPr>
          <p:nvPr/>
        </p:nvSpPr>
        <p:spPr bwMode="auto">
          <a:xfrm>
            <a:off x="5889625" y="4491038"/>
            <a:ext cx="2613025" cy="1587"/>
          </a:xfrm>
          <a:prstGeom prst="line">
            <a:avLst/>
          </a:prstGeom>
          <a:noFill/>
          <a:ln w="12700">
            <a:solidFill>
              <a:srgbClr val="0092C8"/>
            </a:solidFill>
            <a:round/>
            <a:headEnd/>
            <a:tailEnd/>
          </a:ln>
        </p:spPr>
        <p:txBody>
          <a:bodyPr/>
          <a:lstStyle/>
          <a:p>
            <a:endParaRPr lang="en-US"/>
          </a:p>
        </p:txBody>
      </p:sp>
      <p:sp>
        <p:nvSpPr>
          <p:cNvPr id="62504" name="Line 40"/>
          <p:cNvSpPr>
            <a:spLocks noChangeShapeType="1"/>
          </p:cNvSpPr>
          <p:nvPr/>
        </p:nvSpPr>
        <p:spPr bwMode="auto">
          <a:xfrm>
            <a:off x="3662363" y="1609725"/>
            <a:ext cx="3554412" cy="1588"/>
          </a:xfrm>
          <a:prstGeom prst="line">
            <a:avLst/>
          </a:prstGeom>
          <a:noFill/>
          <a:ln w="12700">
            <a:solidFill>
              <a:srgbClr val="0092C8"/>
            </a:solidFill>
            <a:round/>
            <a:headEnd/>
            <a:tailEnd/>
          </a:ln>
        </p:spPr>
        <p:txBody>
          <a:bodyPr/>
          <a:lstStyle/>
          <a:p>
            <a:endParaRPr lang="en-US"/>
          </a:p>
        </p:txBody>
      </p:sp>
      <p:sp>
        <p:nvSpPr>
          <p:cNvPr id="62505" name="Freeform 41"/>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62506" name="Freeform 42"/>
          <p:cNvSpPr>
            <a:spLocks/>
          </p:cNvSpPr>
          <p:nvPr/>
        </p:nvSpPr>
        <p:spPr bwMode="auto">
          <a:xfrm>
            <a:off x="2624138" y="2987675"/>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8" y="8"/>
              </a:cxn>
              <a:cxn ang="0">
                <a:pos x="28" y="14"/>
              </a:cxn>
              <a:cxn ang="0">
                <a:pos x="28"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8" y="8"/>
                </a:lnTo>
                <a:lnTo>
                  <a:pt x="28" y="14"/>
                </a:lnTo>
                <a:lnTo>
                  <a:pt x="28"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62507" name="Freeform 43"/>
          <p:cNvSpPr>
            <a:spLocks/>
          </p:cNvSpPr>
          <p:nvPr/>
        </p:nvSpPr>
        <p:spPr bwMode="auto">
          <a:xfrm>
            <a:off x="4094163" y="306070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62508" name="Freeform 44"/>
          <p:cNvSpPr>
            <a:spLocks/>
          </p:cNvSpPr>
          <p:nvPr/>
        </p:nvSpPr>
        <p:spPr bwMode="auto">
          <a:xfrm>
            <a:off x="4870450" y="3998913"/>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6" y="8"/>
              </a:cxn>
              <a:cxn ang="0">
                <a:pos x="28" y="14"/>
              </a:cxn>
              <a:cxn ang="0">
                <a:pos x="26"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6" y="8"/>
                </a:lnTo>
                <a:lnTo>
                  <a:pt x="28" y="14"/>
                </a:lnTo>
                <a:lnTo>
                  <a:pt x="26"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62509" name="Freeform 45"/>
          <p:cNvSpPr>
            <a:spLocks/>
          </p:cNvSpPr>
          <p:nvPr/>
        </p:nvSpPr>
        <p:spPr bwMode="auto">
          <a:xfrm>
            <a:off x="5946775" y="4814888"/>
            <a:ext cx="44450" cy="47625"/>
          </a:xfrm>
          <a:custGeom>
            <a:avLst/>
            <a:gdLst/>
            <a:ahLst/>
            <a:cxnLst>
              <a:cxn ang="0">
                <a:pos x="14" y="30"/>
              </a:cxn>
              <a:cxn ang="0">
                <a:pos x="8" y="28"/>
              </a:cxn>
              <a:cxn ang="0">
                <a:pos x="4" y="24"/>
              </a:cxn>
              <a:cxn ang="0">
                <a:pos x="0" y="20"/>
              </a:cxn>
              <a:cxn ang="0">
                <a:pos x="0" y="14"/>
              </a:cxn>
              <a:cxn ang="0">
                <a:pos x="0" y="10"/>
              </a:cxn>
              <a:cxn ang="0">
                <a:pos x="4" y="4"/>
              </a:cxn>
              <a:cxn ang="0">
                <a:pos x="8" y="2"/>
              </a:cxn>
              <a:cxn ang="0">
                <a:pos x="14" y="0"/>
              </a:cxn>
              <a:cxn ang="0">
                <a:pos x="20" y="2"/>
              </a:cxn>
              <a:cxn ang="0">
                <a:pos x="24" y="4"/>
              </a:cxn>
              <a:cxn ang="0">
                <a:pos x="26" y="10"/>
              </a:cxn>
              <a:cxn ang="0">
                <a:pos x="28" y="14"/>
              </a:cxn>
              <a:cxn ang="0">
                <a:pos x="26" y="20"/>
              </a:cxn>
              <a:cxn ang="0">
                <a:pos x="24" y="24"/>
              </a:cxn>
              <a:cxn ang="0">
                <a:pos x="20" y="28"/>
              </a:cxn>
              <a:cxn ang="0">
                <a:pos x="16" y="30"/>
              </a:cxn>
              <a:cxn ang="0">
                <a:pos x="14" y="30"/>
              </a:cxn>
            </a:cxnLst>
            <a:rect l="0" t="0" r="r" b="b"/>
            <a:pathLst>
              <a:path w="28" h="30">
                <a:moveTo>
                  <a:pt x="14" y="30"/>
                </a:moveTo>
                <a:lnTo>
                  <a:pt x="8" y="28"/>
                </a:lnTo>
                <a:lnTo>
                  <a:pt x="4" y="24"/>
                </a:lnTo>
                <a:lnTo>
                  <a:pt x="0" y="20"/>
                </a:lnTo>
                <a:lnTo>
                  <a:pt x="0" y="14"/>
                </a:lnTo>
                <a:lnTo>
                  <a:pt x="0" y="10"/>
                </a:lnTo>
                <a:lnTo>
                  <a:pt x="4" y="4"/>
                </a:lnTo>
                <a:lnTo>
                  <a:pt x="8" y="2"/>
                </a:lnTo>
                <a:lnTo>
                  <a:pt x="14" y="0"/>
                </a:lnTo>
                <a:lnTo>
                  <a:pt x="20" y="2"/>
                </a:lnTo>
                <a:lnTo>
                  <a:pt x="24" y="4"/>
                </a:lnTo>
                <a:lnTo>
                  <a:pt x="26" y="10"/>
                </a:lnTo>
                <a:lnTo>
                  <a:pt x="28" y="14"/>
                </a:lnTo>
                <a:lnTo>
                  <a:pt x="26" y="20"/>
                </a:lnTo>
                <a:lnTo>
                  <a:pt x="24" y="24"/>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62510" name="Freeform 46"/>
          <p:cNvSpPr>
            <a:spLocks/>
          </p:cNvSpPr>
          <p:nvPr/>
        </p:nvSpPr>
        <p:spPr bwMode="auto">
          <a:xfrm>
            <a:off x="6953250" y="4852988"/>
            <a:ext cx="47625" cy="44450"/>
          </a:xfrm>
          <a:custGeom>
            <a:avLst/>
            <a:gdLst/>
            <a:ahLst/>
            <a:cxnLst>
              <a:cxn ang="0">
                <a:pos x="16" y="28"/>
              </a:cxn>
              <a:cxn ang="0">
                <a:pos x="10" y="28"/>
              </a:cxn>
              <a:cxn ang="0">
                <a:pos x="4" y="24"/>
              </a:cxn>
              <a:cxn ang="0">
                <a:pos x="2" y="20"/>
              </a:cxn>
              <a:cxn ang="0">
                <a:pos x="0" y="14"/>
              </a:cxn>
              <a:cxn ang="0">
                <a:pos x="2" y="8"/>
              </a:cxn>
              <a:cxn ang="0">
                <a:pos x="4" y="4"/>
              </a:cxn>
              <a:cxn ang="0">
                <a:pos x="10" y="0"/>
              </a:cxn>
              <a:cxn ang="0">
                <a:pos x="16" y="0"/>
              </a:cxn>
              <a:cxn ang="0">
                <a:pos x="20" y="0"/>
              </a:cxn>
              <a:cxn ang="0">
                <a:pos x="26" y="4"/>
              </a:cxn>
              <a:cxn ang="0">
                <a:pos x="28" y="8"/>
              </a:cxn>
              <a:cxn ang="0">
                <a:pos x="30" y="14"/>
              </a:cxn>
              <a:cxn ang="0">
                <a:pos x="28" y="20"/>
              </a:cxn>
              <a:cxn ang="0">
                <a:pos x="26" y="24"/>
              </a:cxn>
              <a:cxn ang="0">
                <a:pos x="20" y="28"/>
              </a:cxn>
              <a:cxn ang="0">
                <a:pos x="18" y="28"/>
              </a:cxn>
              <a:cxn ang="0">
                <a:pos x="16" y="28"/>
              </a:cxn>
            </a:cxnLst>
            <a:rect l="0" t="0" r="r" b="b"/>
            <a:pathLst>
              <a:path w="30" h="28">
                <a:moveTo>
                  <a:pt x="16" y="28"/>
                </a:moveTo>
                <a:lnTo>
                  <a:pt x="10" y="28"/>
                </a:lnTo>
                <a:lnTo>
                  <a:pt x="4" y="24"/>
                </a:lnTo>
                <a:lnTo>
                  <a:pt x="2" y="20"/>
                </a:lnTo>
                <a:lnTo>
                  <a:pt x="0" y="14"/>
                </a:lnTo>
                <a:lnTo>
                  <a:pt x="2" y="8"/>
                </a:lnTo>
                <a:lnTo>
                  <a:pt x="4" y="4"/>
                </a:lnTo>
                <a:lnTo>
                  <a:pt x="10" y="0"/>
                </a:lnTo>
                <a:lnTo>
                  <a:pt x="16" y="0"/>
                </a:lnTo>
                <a:lnTo>
                  <a:pt x="20" y="0"/>
                </a:lnTo>
                <a:lnTo>
                  <a:pt x="26" y="4"/>
                </a:lnTo>
                <a:lnTo>
                  <a:pt x="28" y="8"/>
                </a:lnTo>
                <a:lnTo>
                  <a:pt x="30" y="14"/>
                </a:lnTo>
                <a:lnTo>
                  <a:pt x="28" y="20"/>
                </a:lnTo>
                <a:lnTo>
                  <a:pt x="26" y="24"/>
                </a:lnTo>
                <a:lnTo>
                  <a:pt x="20" y="28"/>
                </a:lnTo>
                <a:lnTo>
                  <a:pt x="18" y="28"/>
                </a:lnTo>
                <a:lnTo>
                  <a:pt x="16" y="28"/>
                </a:lnTo>
                <a:close/>
              </a:path>
            </a:pathLst>
          </a:custGeom>
          <a:solidFill>
            <a:srgbClr val="0092C8"/>
          </a:solidFill>
          <a:ln w="9525">
            <a:noFill/>
            <a:round/>
            <a:headEnd/>
            <a:tailEnd/>
          </a:ln>
        </p:spPr>
        <p:txBody>
          <a:bodyPr/>
          <a:lstStyle/>
          <a:p>
            <a:endParaRPr lang="en-US"/>
          </a:p>
        </p:txBody>
      </p:sp>
      <p:sp>
        <p:nvSpPr>
          <p:cNvPr id="62511" name="Rectangle 47"/>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62512" name="Rectangle 48"/>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62513" name="Rectangle 49"/>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62514" name="Rectangle 50"/>
          <p:cNvSpPr>
            <a:spLocks noChangeArrowheads="1"/>
          </p:cNvSpPr>
          <p:nvPr/>
        </p:nvSpPr>
        <p:spPr bwMode="auto">
          <a:xfrm>
            <a:off x="3660775" y="1050925"/>
            <a:ext cx="35306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Once attached to the ER, the SRP is released</a:t>
            </a:r>
            <a:br>
              <a:rPr lang="en-US" sz="1200" b="1">
                <a:solidFill>
                  <a:srgbClr val="0092C8"/>
                </a:solidFill>
                <a:latin typeface="Arial" charset="0"/>
              </a:rPr>
            </a:br>
            <a:r>
              <a:rPr lang="en-US" sz="1200" b="1">
                <a:solidFill>
                  <a:srgbClr val="0092C8"/>
                </a:solidFill>
                <a:latin typeface="Arial" charset="0"/>
              </a:rPr>
              <a:t>and the growing polypeptide snakes through the</a:t>
            </a:r>
            <a:br>
              <a:rPr lang="en-US" sz="1200" b="1">
                <a:solidFill>
                  <a:srgbClr val="0092C8"/>
                </a:solidFill>
                <a:latin typeface="Arial" charset="0"/>
              </a:rPr>
            </a:br>
            <a:r>
              <a:rPr lang="en-US" sz="1200" b="1">
                <a:solidFill>
                  <a:srgbClr val="0092C8"/>
                </a:solidFill>
                <a:latin typeface="Arial" charset="0"/>
              </a:rPr>
              <a:t>ER membrane pore into the cisterna.</a:t>
            </a:r>
            <a:endParaRPr lang="en-US" sz="1800" b="1">
              <a:latin typeface="Arial" charset="0"/>
            </a:endParaRPr>
          </a:p>
        </p:txBody>
      </p:sp>
      <p:sp>
        <p:nvSpPr>
          <p:cNvPr id="62515" name="Rectangle 51"/>
          <p:cNvSpPr>
            <a:spLocks noChangeArrowheads="1"/>
          </p:cNvSpPr>
          <p:nvPr/>
        </p:nvSpPr>
        <p:spPr bwMode="auto">
          <a:xfrm>
            <a:off x="4556125" y="1781175"/>
            <a:ext cx="3405188"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signal sequence is clipped off by an</a:t>
            </a:r>
            <a:br>
              <a:rPr lang="en-US" sz="1200" b="1">
                <a:solidFill>
                  <a:srgbClr val="0092C8"/>
                </a:solidFill>
                <a:latin typeface="Arial" charset="0"/>
              </a:rPr>
            </a:br>
            <a:r>
              <a:rPr lang="en-US" sz="1200" b="1">
                <a:solidFill>
                  <a:srgbClr val="0092C8"/>
                </a:solidFill>
                <a:latin typeface="Arial" charset="0"/>
              </a:rPr>
              <a:t>enzyme. As protein synthesis continues, sugar</a:t>
            </a:r>
            <a:br>
              <a:rPr lang="en-US" sz="1200" b="1">
                <a:solidFill>
                  <a:srgbClr val="0092C8"/>
                </a:solidFill>
                <a:latin typeface="Arial" charset="0"/>
              </a:rPr>
            </a:br>
            <a:r>
              <a:rPr lang="en-US" sz="1200" b="1">
                <a:solidFill>
                  <a:srgbClr val="0092C8"/>
                </a:solidFill>
                <a:latin typeface="Arial" charset="0"/>
              </a:rPr>
              <a:t>groups may be added to the protein.</a:t>
            </a:r>
            <a:endParaRPr lang="en-US" sz="1800" b="1">
              <a:latin typeface="Arial" charset="0"/>
            </a:endParaRPr>
          </a:p>
        </p:txBody>
      </p:sp>
      <p:sp>
        <p:nvSpPr>
          <p:cNvPr id="62516" name="Rectangle 52"/>
          <p:cNvSpPr>
            <a:spLocks noChangeArrowheads="1"/>
          </p:cNvSpPr>
          <p:nvPr/>
        </p:nvSpPr>
        <p:spPr bwMode="auto">
          <a:xfrm>
            <a:off x="5451475" y="2516188"/>
            <a:ext cx="307340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In this example, the completed</a:t>
            </a:r>
            <a:br>
              <a:rPr lang="en-US" sz="1200" b="1">
                <a:solidFill>
                  <a:srgbClr val="0092C8"/>
                </a:solidFill>
                <a:latin typeface="Arial" charset="0"/>
              </a:rPr>
            </a:br>
            <a:r>
              <a:rPr lang="en-US" sz="1200" b="1">
                <a:solidFill>
                  <a:srgbClr val="0092C8"/>
                </a:solidFill>
                <a:latin typeface="Arial" charset="0"/>
              </a:rPr>
              <a:t>protein is released from the ribosome</a:t>
            </a:r>
            <a:br>
              <a:rPr lang="en-US" sz="1200" b="1">
                <a:solidFill>
                  <a:srgbClr val="0092C8"/>
                </a:solidFill>
                <a:latin typeface="Arial" charset="0"/>
              </a:rPr>
            </a:br>
            <a:r>
              <a:rPr lang="en-US" sz="1200" b="1">
                <a:solidFill>
                  <a:srgbClr val="0092C8"/>
                </a:solidFill>
                <a:latin typeface="Arial" charset="0"/>
              </a:rPr>
              <a:t>and folds into its 3-D conformation,</a:t>
            </a:r>
            <a:br>
              <a:rPr lang="en-US" sz="1200" b="1">
                <a:solidFill>
                  <a:srgbClr val="0092C8"/>
                </a:solidFill>
                <a:latin typeface="Arial" charset="0"/>
              </a:rPr>
            </a:br>
            <a:r>
              <a:rPr lang="en-US" sz="1200" b="1">
                <a:solidFill>
                  <a:srgbClr val="0092C8"/>
                </a:solidFill>
                <a:latin typeface="Arial" charset="0"/>
              </a:rPr>
              <a:t>a process aided by molecular chaperones.</a:t>
            </a:r>
            <a:endParaRPr lang="en-US" sz="1800" b="1">
              <a:latin typeface="Arial" charset="0"/>
            </a:endParaRPr>
          </a:p>
        </p:txBody>
      </p:sp>
      <p:sp>
        <p:nvSpPr>
          <p:cNvPr id="62517" name="Rectangle 53"/>
          <p:cNvSpPr>
            <a:spLocks noChangeArrowheads="1"/>
          </p:cNvSpPr>
          <p:nvPr/>
        </p:nvSpPr>
        <p:spPr bwMode="auto">
          <a:xfrm>
            <a:off x="5883275" y="3429000"/>
            <a:ext cx="2638425" cy="9906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protein is enclosed within a</a:t>
            </a:r>
            <a:br>
              <a:rPr lang="en-US" sz="1200" b="1">
                <a:solidFill>
                  <a:srgbClr val="0092C8"/>
                </a:solidFill>
                <a:latin typeface="Arial" charset="0"/>
              </a:rPr>
            </a:br>
            <a:r>
              <a:rPr lang="en-US" sz="1200" b="1">
                <a:solidFill>
                  <a:srgbClr val="0092C8"/>
                </a:solidFill>
                <a:latin typeface="Arial" charset="0"/>
              </a:rPr>
              <a:t>protein (coatomer)-coated transport</a:t>
            </a:r>
            <a:br>
              <a:rPr lang="en-US" sz="1200" b="1">
                <a:solidFill>
                  <a:srgbClr val="0092C8"/>
                </a:solidFill>
                <a:latin typeface="Arial" charset="0"/>
              </a:rPr>
            </a:br>
            <a:r>
              <a:rPr lang="en-US" sz="1200" b="1">
                <a:solidFill>
                  <a:srgbClr val="0092C8"/>
                </a:solidFill>
                <a:latin typeface="Arial" charset="0"/>
              </a:rPr>
              <a:t>vesicle. The transport vesicles make</a:t>
            </a:r>
            <a:br>
              <a:rPr lang="en-US" sz="1200" b="1">
                <a:solidFill>
                  <a:srgbClr val="0092C8"/>
                </a:solidFill>
                <a:latin typeface="Arial" charset="0"/>
              </a:rPr>
            </a:br>
            <a:r>
              <a:rPr lang="en-US" sz="1200" b="1">
                <a:solidFill>
                  <a:srgbClr val="0092C8"/>
                </a:solidFill>
                <a:latin typeface="Arial" charset="0"/>
              </a:rPr>
              <a:t>their way to the Golgi apparatus,</a:t>
            </a:r>
            <a:br>
              <a:rPr lang="en-US" sz="1200" b="1">
                <a:solidFill>
                  <a:srgbClr val="0092C8"/>
                </a:solidFill>
                <a:latin typeface="Arial" charset="0"/>
              </a:rPr>
            </a:br>
            <a:r>
              <a:rPr lang="en-US" sz="1200" b="1">
                <a:solidFill>
                  <a:srgbClr val="0092C8"/>
                </a:solidFill>
                <a:latin typeface="Arial" charset="0"/>
              </a:rPr>
              <a:t>where further processing of the</a:t>
            </a:r>
            <a:br>
              <a:rPr lang="en-US" sz="1200" b="1">
                <a:solidFill>
                  <a:srgbClr val="0092C8"/>
                </a:solidFill>
                <a:latin typeface="Arial" charset="0"/>
              </a:rPr>
            </a:br>
            <a:r>
              <a:rPr lang="en-US" sz="1200" b="1">
                <a:solidFill>
                  <a:srgbClr val="0092C8"/>
                </a:solidFill>
                <a:latin typeface="Arial" charset="0"/>
              </a:rPr>
              <a:t>proteins occurs (see Figure 3.19).</a:t>
            </a:r>
            <a:endParaRPr lang="en-US" sz="1800" b="1">
              <a:latin typeface="Arial" charset="0"/>
            </a:endParaRPr>
          </a:p>
        </p:txBody>
      </p:sp>
      <p:sp>
        <p:nvSpPr>
          <p:cNvPr id="62518" name="Rectangle 54"/>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62519" name="Rectangle 55"/>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62520" name="Rectangle 56"/>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62521" name="Rectangle 57"/>
          <p:cNvSpPr>
            <a:spLocks noChangeArrowheads="1"/>
          </p:cNvSpPr>
          <p:nvPr/>
        </p:nvSpPr>
        <p:spPr bwMode="auto">
          <a:xfrm>
            <a:off x="2120900" y="3636963"/>
            <a:ext cx="8572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Growing</a:t>
            </a:r>
            <a:br>
              <a:rPr lang="en-US" sz="1200" b="1">
                <a:solidFill>
                  <a:srgbClr val="FFFFFF"/>
                </a:solidFill>
                <a:latin typeface="Arial" charset="0"/>
              </a:rPr>
            </a:br>
            <a:r>
              <a:rPr lang="en-US" sz="1200" b="1">
                <a:solidFill>
                  <a:srgbClr val="FFFFFF"/>
                </a:solidFill>
                <a:latin typeface="Arial" charset="0"/>
              </a:rPr>
              <a:t>polypeptide</a:t>
            </a:r>
            <a:endParaRPr lang="en-US" sz="1800" b="1">
              <a:latin typeface="Arial" charset="0"/>
            </a:endParaRPr>
          </a:p>
        </p:txBody>
      </p:sp>
      <p:sp>
        <p:nvSpPr>
          <p:cNvPr id="62522" name="Rectangle 58"/>
          <p:cNvSpPr>
            <a:spLocks noChangeArrowheads="1"/>
          </p:cNvSpPr>
          <p:nvPr/>
        </p:nvSpPr>
        <p:spPr bwMode="auto">
          <a:xfrm>
            <a:off x="2876550" y="3182938"/>
            <a:ext cx="701675"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sequence</a:t>
            </a:r>
            <a:br>
              <a:rPr lang="en-US" sz="1200" b="1">
                <a:solidFill>
                  <a:srgbClr val="FFFFFF"/>
                </a:solidFill>
                <a:latin typeface="Arial" charset="0"/>
              </a:rPr>
            </a:br>
            <a:r>
              <a:rPr lang="en-US" sz="1200" b="1">
                <a:solidFill>
                  <a:srgbClr val="FFFFFF"/>
                </a:solidFill>
                <a:latin typeface="Arial" charset="0"/>
              </a:rPr>
              <a:t>removed</a:t>
            </a:r>
            <a:endParaRPr lang="en-US" sz="1800" b="1">
              <a:latin typeface="Arial" charset="0"/>
            </a:endParaRPr>
          </a:p>
        </p:txBody>
      </p:sp>
      <p:sp>
        <p:nvSpPr>
          <p:cNvPr id="62523" name="Rectangle 59"/>
          <p:cNvSpPr>
            <a:spLocks noChangeArrowheads="1"/>
          </p:cNvSpPr>
          <p:nvPr/>
        </p:nvSpPr>
        <p:spPr bwMode="auto">
          <a:xfrm>
            <a:off x="4124325" y="3713163"/>
            <a:ext cx="433388"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Sugar</a:t>
            </a:r>
            <a:br>
              <a:rPr lang="en-US" sz="1200" b="1">
                <a:solidFill>
                  <a:srgbClr val="FFFFFF"/>
                </a:solidFill>
                <a:latin typeface="Arial" charset="0"/>
              </a:rPr>
            </a:br>
            <a:r>
              <a:rPr lang="en-US" sz="1200" b="1">
                <a:solidFill>
                  <a:srgbClr val="FFFFFF"/>
                </a:solidFill>
                <a:latin typeface="Arial" charset="0"/>
              </a:rPr>
              <a:t>group</a:t>
            </a:r>
            <a:endParaRPr lang="en-US" sz="1800" b="1">
              <a:latin typeface="Arial" charset="0"/>
            </a:endParaRPr>
          </a:p>
        </p:txBody>
      </p:sp>
      <p:sp>
        <p:nvSpPr>
          <p:cNvPr id="62524" name="Rectangle 60"/>
          <p:cNvSpPr>
            <a:spLocks noChangeArrowheads="1"/>
          </p:cNvSpPr>
          <p:nvPr/>
        </p:nvSpPr>
        <p:spPr bwMode="auto">
          <a:xfrm>
            <a:off x="3521075" y="4430713"/>
            <a:ext cx="6667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Released</a:t>
            </a:r>
            <a:br>
              <a:rPr lang="en-US" sz="1200" b="1">
                <a:solidFill>
                  <a:srgbClr val="FFFFFF"/>
                </a:solidFill>
                <a:latin typeface="Arial" charset="0"/>
              </a:rPr>
            </a:br>
            <a:r>
              <a:rPr lang="en-US" sz="1200" b="1">
                <a:solidFill>
                  <a:srgbClr val="FFFFFF"/>
                </a:solidFill>
                <a:latin typeface="Arial" charset="0"/>
              </a:rPr>
              <a:t>protein</a:t>
            </a:r>
            <a:endParaRPr lang="en-US" sz="1800" b="1">
              <a:latin typeface="Arial" charset="0"/>
            </a:endParaRPr>
          </a:p>
        </p:txBody>
      </p:sp>
      <p:sp>
        <p:nvSpPr>
          <p:cNvPr id="62525" name="Rectangle 61"/>
          <p:cNvSpPr>
            <a:spLocks noChangeArrowheads="1"/>
          </p:cNvSpPr>
          <p:nvPr/>
        </p:nvSpPr>
        <p:spPr bwMode="auto">
          <a:xfrm>
            <a:off x="5006975" y="5978525"/>
            <a:ext cx="12604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Transport vesicle</a:t>
            </a:r>
            <a:br>
              <a:rPr lang="en-US" sz="1200" b="1">
                <a:solidFill>
                  <a:srgbClr val="000000"/>
                </a:solidFill>
                <a:latin typeface="Arial" charset="0"/>
              </a:rPr>
            </a:br>
            <a:r>
              <a:rPr lang="en-US" sz="1200" b="1">
                <a:solidFill>
                  <a:srgbClr val="000000"/>
                </a:solidFill>
                <a:latin typeface="Arial" charset="0"/>
              </a:rPr>
              <a:t>pinching off</a:t>
            </a:r>
            <a:endParaRPr lang="en-US" sz="1800" b="1">
              <a:latin typeface="Arial" charset="0"/>
            </a:endParaRPr>
          </a:p>
        </p:txBody>
      </p:sp>
      <p:sp>
        <p:nvSpPr>
          <p:cNvPr id="62526" name="Rectangle 62"/>
          <p:cNvSpPr>
            <a:spLocks noChangeArrowheads="1"/>
          </p:cNvSpPr>
          <p:nvPr/>
        </p:nvSpPr>
        <p:spPr bwMode="auto">
          <a:xfrm>
            <a:off x="7394575" y="5854700"/>
            <a:ext cx="12509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Coatomer-coated</a:t>
            </a:r>
            <a:br>
              <a:rPr lang="en-US" sz="1200" b="1">
                <a:solidFill>
                  <a:srgbClr val="000000"/>
                </a:solidFill>
                <a:latin typeface="Arial" charset="0"/>
              </a:rPr>
            </a:br>
            <a:r>
              <a:rPr lang="en-US" sz="1200" b="1">
                <a:solidFill>
                  <a:srgbClr val="000000"/>
                </a:solidFill>
                <a:latin typeface="Arial" charset="0"/>
              </a:rPr>
              <a:t>transport vesicle</a:t>
            </a:r>
            <a:endParaRPr lang="en-US" sz="1800" b="1">
              <a:latin typeface="Arial" charset="0"/>
            </a:endParaRPr>
          </a:p>
        </p:txBody>
      </p:sp>
      <p:sp>
        <p:nvSpPr>
          <p:cNvPr id="62527" name="Rectangle 63"/>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62528" name="Rectangle 64"/>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62529" name="Oval 65"/>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
        <p:nvSpPr>
          <p:cNvPr id="62530" name="Oval 66"/>
          <p:cNvSpPr>
            <a:spLocks noChangeAspect="1" noChangeArrowheads="1"/>
          </p:cNvSpPr>
          <p:nvPr/>
        </p:nvSpPr>
        <p:spPr bwMode="auto">
          <a:xfrm>
            <a:off x="36607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2</a:t>
            </a:r>
            <a:endParaRPr lang="en-US" sz="1300">
              <a:latin typeface="Arial Black" charset="0"/>
            </a:endParaRPr>
          </a:p>
        </p:txBody>
      </p:sp>
      <p:sp>
        <p:nvSpPr>
          <p:cNvPr id="62531" name="Oval 67"/>
          <p:cNvSpPr>
            <a:spLocks noChangeAspect="1" noChangeArrowheads="1"/>
          </p:cNvSpPr>
          <p:nvPr/>
        </p:nvSpPr>
        <p:spPr bwMode="auto">
          <a:xfrm>
            <a:off x="4556125" y="17589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3</a:t>
            </a:r>
            <a:endParaRPr lang="en-US" sz="1300">
              <a:latin typeface="Arial Black" charset="0"/>
            </a:endParaRPr>
          </a:p>
        </p:txBody>
      </p:sp>
      <p:sp>
        <p:nvSpPr>
          <p:cNvPr id="62532" name="Oval 68"/>
          <p:cNvSpPr>
            <a:spLocks noChangeAspect="1" noChangeArrowheads="1"/>
          </p:cNvSpPr>
          <p:nvPr/>
        </p:nvSpPr>
        <p:spPr bwMode="auto">
          <a:xfrm>
            <a:off x="5451475" y="24955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4</a:t>
            </a:r>
            <a:endParaRPr lang="en-US" sz="1300">
              <a:latin typeface="Arial Black" charset="0"/>
            </a:endParaRPr>
          </a:p>
        </p:txBody>
      </p:sp>
      <p:sp>
        <p:nvSpPr>
          <p:cNvPr id="62533" name="Oval 69"/>
          <p:cNvSpPr>
            <a:spLocks noChangeAspect="1" noChangeArrowheads="1"/>
          </p:cNvSpPr>
          <p:nvPr/>
        </p:nvSpPr>
        <p:spPr bwMode="auto">
          <a:xfrm>
            <a:off x="5883275" y="3408363"/>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5</a:t>
            </a:r>
            <a:endParaRPr lang="en-US" sz="1300">
              <a:latin typeface="Arial Black"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3.39 step 1</a:t>
            </a:r>
          </a:p>
        </p:txBody>
      </p:sp>
      <p:pic>
        <p:nvPicPr>
          <p:cNvPr id="89091" name="Picture 3" descr="figure_03_392"/>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89092" name="Freeform 4"/>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89093" name="Freeform 5"/>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89094" name="Freeform 6"/>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89095" name="Freeform 7"/>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89096" name="Line 8"/>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89097" name="Freeform 9"/>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89098" name="Freeform 10"/>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89099" name="Freeform 11"/>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89100" name="Freeform 12"/>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89101" name="Line 13"/>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89102" name="Freeform 14"/>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89103" name="Freeform 15"/>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89104" name="Line 16"/>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89105" name="Line 17"/>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89106" name="Freeform 18"/>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89107" name="Rectangle 19"/>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89108" name="Rectangle 20"/>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89109" name="Rectangle 21"/>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89110" name="Rectangle 22"/>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89111" name="Rectangle 23"/>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89112" name="Rectangle 24"/>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89113" name="Rectangle 25"/>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89114" name="Rectangle 26"/>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89115" name="Oval 27"/>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3.39 step 2</a:t>
            </a:r>
          </a:p>
        </p:txBody>
      </p:sp>
      <p:pic>
        <p:nvPicPr>
          <p:cNvPr id="90115" name="Picture 3" descr="figure_03_393"/>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90116" name="Freeform 4"/>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90117" name="Freeform 5"/>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90118" name="Freeform 6"/>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90119" name="Freeform 7"/>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90120" name="Line 8"/>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90121" name="Line 9"/>
          <p:cNvSpPr>
            <a:spLocks noChangeShapeType="1"/>
          </p:cNvSpPr>
          <p:nvPr/>
        </p:nvSpPr>
        <p:spPr bwMode="auto">
          <a:xfrm flipH="1">
            <a:off x="2436813" y="3152775"/>
            <a:ext cx="82550" cy="474663"/>
          </a:xfrm>
          <a:prstGeom prst="line">
            <a:avLst/>
          </a:prstGeom>
          <a:noFill/>
          <a:ln w="25400">
            <a:solidFill>
              <a:srgbClr val="FFFFFF"/>
            </a:solidFill>
            <a:round/>
            <a:headEnd/>
            <a:tailEnd/>
          </a:ln>
        </p:spPr>
        <p:txBody>
          <a:bodyPr/>
          <a:lstStyle/>
          <a:p>
            <a:endParaRPr lang="en-US"/>
          </a:p>
        </p:txBody>
      </p:sp>
      <p:sp>
        <p:nvSpPr>
          <p:cNvPr id="90122" name="Freeform 10"/>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90123" name="Freeform 11"/>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90124" name="Freeform 12"/>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90125" name="Freeform 13"/>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90126" name="Line 14"/>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90127" name="Line 15"/>
          <p:cNvSpPr>
            <a:spLocks noChangeShapeType="1"/>
          </p:cNvSpPr>
          <p:nvPr/>
        </p:nvSpPr>
        <p:spPr bwMode="auto">
          <a:xfrm flipH="1">
            <a:off x="2436813" y="3152775"/>
            <a:ext cx="82550" cy="474663"/>
          </a:xfrm>
          <a:prstGeom prst="line">
            <a:avLst/>
          </a:prstGeom>
          <a:noFill/>
          <a:ln w="12700">
            <a:solidFill>
              <a:srgbClr val="000000"/>
            </a:solidFill>
            <a:round/>
            <a:headEnd/>
            <a:tailEnd/>
          </a:ln>
        </p:spPr>
        <p:txBody>
          <a:bodyPr/>
          <a:lstStyle/>
          <a:p>
            <a:endParaRPr lang="en-US"/>
          </a:p>
        </p:txBody>
      </p:sp>
      <p:sp>
        <p:nvSpPr>
          <p:cNvPr id="90128" name="Freeform 16"/>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90129" name="Freeform 17"/>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90130" name="Line 18"/>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90131" name="Line 19"/>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90132" name="Line 20"/>
          <p:cNvSpPr>
            <a:spLocks noChangeShapeType="1"/>
          </p:cNvSpPr>
          <p:nvPr/>
        </p:nvSpPr>
        <p:spPr bwMode="auto">
          <a:xfrm flipH="1">
            <a:off x="2646363" y="1609725"/>
            <a:ext cx="1517650" cy="1400175"/>
          </a:xfrm>
          <a:prstGeom prst="line">
            <a:avLst/>
          </a:prstGeom>
          <a:noFill/>
          <a:ln w="12700">
            <a:solidFill>
              <a:srgbClr val="0092C8"/>
            </a:solidFill>
            <a:round/>
            <a:headEnd/>
            <a:tailEnd/>
          </a:ln>
        </p:spPr>
        <p:txBody>
          <a:bodyPr/>
          <a:lstStyle/>
          <a:p>
            <a:endParaRPr lang="en-US"/>
          </a:p>
        </p:txBody>
      </p:sp>
      <p:sp>
        <p:nvSpPr>
          <p:cNvPr id="90133" name="Line 21"/>
          <p:cNvSpPr>
            <a:spLocks noChangeShapeType="1"/>
          </p:cNvSpPr>
          <p:nvPr/>
        </p:nvSpPr>
        <p:spPr bwMode="auto">
          <a:xfrm>
            <a:off x="3662363" y="1609725"/>
            <a:ext cx="3554412" cy="1588"/>
          </a:xfrm>
          <a:prstGeom prst="line">
            <a:avLst/>
          </a:prstGeom>
          <a:noFill/>
          <a:ln w="12700">
            <a:solidFill>
              <a:srgbClr val="0092C8"/>
            </a:solidFill>
            <a:round/>
            <a:headEnd/>
            <a:tailEnd/>
          </a:ln>
        </p:spPr>
        <p:txBody>
          <a:bodyPr/>
          <a:lstStyle/>
          <a:p>
            <a:endParaRPr lang="en-US"/>
          </a:p>
        </p:txBody>
      </p:sp>
      <p:sp>
        <p:nvSpPr>
          <p:cNvPr id="90134" name="Freeform 22"/>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0135" name="Freeform 23"/>
          <p:cNvSpPr>
            <a:spLocks/>
          </p:cNvSpPr>
          <p:nvPr/>
        </p:nvSpPr>
        <p:spPr bwMode="auto">
          <a:xfrm>
            <a:off x="2624138" y="2987675"/>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8" y="8"/>
              </a:cxn>
              <a:cxn ang="0">
                <a:pos x="28" y="14"/>
              </a:cxn>
              <a:cxn ang="0">
                <a:pos x="28"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8" y="8"/>
                </a:lnTo>
                <a:lnTo>
                  <a:pt x="28" y="14"/>
                </a:lnTo>
                <a:lnTo>
                  <a:pt x="28"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0136" name="Rectangle 24"/>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90137" name="Rectangle 25"/>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90138" name="Rectangle 26"/>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90139" name="Rectangle 27"/>
          <p:cNvSpPr>
            <a:spLocks noChangeArrowheads="1"/>
          </p:cNvSpPr>
          <p:nvPr/>
        </p:nvSpPr>
        <p:spPr bwMode="auto">
          <a:xfrm>
            <a:off x="3660775" y="1050925"/>
            <a:ext cx="35306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Once attached to the ER, the SRP is released</a:t>
            </a:r>
            <a:br>
              <a:rPr lang="en-US" sz="1200" b="1">
                <a:solidFill>
                  <a:srgbClr val="0092C8"/>
                </a:solidFill>
                <a:latin typeface="Arial" charset="0"/>
              </a:rPr>
            </a:br>
            <a:r>
              <a:rPr lang="en-US" sz="1200" b="1">
                <a:solidFill>
                  <a:srgbClr val="0092C8"/>
                </a:solidFill>
                <a:latin typeface="Arial" charset="0"/>
              </a:rPr>
              <a:t>and the growing polypeptide snakes through the</a:t>
            </a:r>
            <a:br>
              <a:rPr lang="en-US" sz="1200" b="1">
                <a:solidFill>
                  <a:srgbClr val="0092C8"/>
                </a:solidFill>
                <a:latin typeface="Arial" charset="0"/>
              </a:rPr>
            </a:br>
            <a:r>
              <a:rPr lang="en-US" sz="1200" b="1">
                <a:solidFill>
                  <a:srgbClr val="0092C8"/>
                </a:solidFill>
                <a:latin typeface="Arial" charset="0"/>
              </a:rPr>
              <a:t>ER membrane pore into the cisterna.</a:t>
            </a:r>
            <a:endParaRPr lang="en-US" sz="1800" b="1">
              <a:latin typeface="Arial" charset="0"/>
            </a:endParaRPr>
          </a:p>
        </p:txBody>
      </p:sp>
      <p:sp>
        <p:nvSpPr>
          <p:cNvPr id="90140" name="Rectangle 28"/>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90141" name="Rectangle 29"/>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90142" name="Rectangle 30"/>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90143" name="Rectangle 31"/>
          <p:cNvSpPr>
            <a:spLocks noChangeArrowheads="1"/>
          </p:cNvSpPr>
          <p:nvPr/>
        </p:nvSpPr>
        <p:spPr bwMode="auto">
          <a:xfrm>
            <a:off x="2120900" y="3636963"/>
            <a:ext cx="8572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Growing</a:t>
            </a:r>
            <a:br>
              <a:rPr lang="en-US" sz="1200" b="1">
                <a:solidFill>
                  <a:srgbClr val="FFFFFF"/>
                </a:solidFill>
                <a:latin typeface="Arial" charset="0"/>
              </a:rPr>
            </a:br>
            <a:r>
              <a:rPr lang="en-US" sz="1200" b="1">
                <a:solidFill>
                  <a:srgbClr val="FFFFFF"/>
                </a:solidFill>
                <a:latin typeface="Arial" charset="0"/>
              </a:rPr>
              <a:t>polypeptide</a:t>
            </a:r>
            <a:endParaRPr lang="en-US" sz="1800" b="1">
              <a:latin typeface="Arial" charset="0"/>
            </a:endParaRPr>
          </a:p>
        </p:txBody>
      </p:sp>
      <p:sp>
        <p:nvSpPr>
          <p:cNvPr id="90144" name="Rectangle 32"/>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90145" name="Rectangle 33"/>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90146" name="Oval 34"/>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
        <p:nvSpPr>
          <p:cNvPr id="90147" name="Oval 35"/>
          <p:cNvSpPr>
            <a:spLocks noChangeAspect="1" noChangeArrowheads="1"/>
          </p:cNvSpPr>
          <p:nvPr/>
        </p:nvSpPr>
        <p:spPr bwMode="auto">
          <a:xfrm>
            <a:off x="36607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2</a:t>
            </a:r>
            <a:endParaRPr lang="en-US" sz="1300">
              <a:latin typeface="Arial Black"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3.39 step 3</a:t>
            </a:r>
          </a:p>
        </p:txBody>
      </p:sp>
      <p:pic>
        <p:nvPicPr>
          <p:cNvPr id="91139" name="Picture 3" descr="figure_03_394"/>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91140" name="Freeform 4"/>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91141" name="Freeform 5"/>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91142" name="Freeform 6"/>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91143" name="Freeform 7"/>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91144" name="Line 8"/>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91145" name="Line 9"/>
          <p:cNvSpPr>
            <a:spLocks noChangeShapeType="1"/>
          </p:cNvSpPr>
          <p:nvPr/>
        </p:nvSpPr>
        <p:spPr bwMode="auto">
          <a:xfrm flipH="1">
            <a:off x="2436813" y="3152775"/>
            <a:ext cx="82550" cy="474663"/>
          </a:xfrm>
          <a:prstGeom prst="line">
            <a:avLst/>
          </a:prstGeom>
          <a:noFill/>
          <a:ln w="25400">
            <a:solidFill>
              <a:srgbClr val="FFFFFF"/>
            </a:solidFill>
            <a:round/>
            <a:headEnd/>
            <a:tailEnd/>
          </a:ln>
        </p:spPr>
        <p:txBody>
          <a:bodyPr/>
          <a:lstStyle/>
          <a:p>
            <a:endParaRPr lang="en-US"/>
          </a:p>
        </p:txBody>
      </p:sp>
      <p:sp>
        <p:nvSpPr>
          <p:cNvPr id="91146" name="Freeform 10"/>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25400">
            <a:solidFill>
              <a:srgbClr val="FFFFFF"/>
            </a:solidFill>
            <a:prstDash val="solid"/>
            <a:round/>
            <a:headEnd/>
            <a:tailEnd/>
          </a:ln>
        </p:spPr>
        <p:txBody>
          <a:bodyPr/>
          <a:lstStyle/>
          <a:p>
            <a:endParaRPr lang="en-US"/>
          </a:p>
        </p:txBody>
      </p:sp>
      <p:sp>
        <p:nvSpPr>
          <p:cNvPr id="91147" name="Freeform 11"/>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25400">
            <a:solidFill>
              <a:srgbClr val="FFFFFF"/>
            </a:solidFill>
            <a:prstDash val="solid"/>
            <a:round/>
            <a:headEnd/>
            <a:tailEnd/>
          </a:ln>
        </p:spPr>
        <p:txBody>
          <a:bodyPr/>
          <a:lstStyle/>
          <a:p>
            <a:endParaRPr lang="en-US"/>
          </a:p>
        </p:txBody>
      </p:sp>
      <p:sp>
        <p:nvSpPr>
          <p:cNvPr id="91148" name="Freeform 12"/>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91149" name="Freeform 13"/>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91150" name="Freeform 14"/>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91151" name="Freeform 15"/>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91152" name="Line 16"/>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91153" name="Line 17"/>
          <p:cNvSpPr>
            <a:spLocks noChangeShapeType="1"/>
          </p:cNvSpPr>
          <p:nvPr/>
        </p:nvSpPr>
        <p:spPr bwMode="auto">
          <a:xfrm flipH="1">
            <a:off x="2436813" y="3152775"/>
            <a:ext cx="82550" cy="474663"/>
          </a:xfrm>
          <a:prstGeom prst="line">
            <a:avLst/>
          </a:prstGeom>
          <a:noFill/>
          <a:ln w="12700">
            <a:solidFill>
              <a:srgbClr val="000000"/>
            </a:solidFill>
            <a:round/>
            <a:headEnd/>
            <a:tailEnd/>
          </a:ln>
        </p:spPr>
        <p:txBody>
          <a:bodyPr/>
          <a:lstStyle/>
          <a:p>
            <a:endParaRPr lang="en-US"/>
          </a:p>
        </p:txBody>
      </p:sp>
      <p:sp>
        <p:nvSpPr>
          <p:cNvPr id="91154" name="Freeform 18"/>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12700">
            <a:solidFill>
              <a:srgbClr val="000000"/>
            </a:solidFill>
            <a:prstDash val="solid"/>
            <a:round/>
            <a:headEnd/>
            <a:tailEnd/>
          </a:ln>
        </p:spPr>
        <p:txBody>
          <a:bodyPr/>
          <a:lstStyle/>
          <a:p>
            <a:endParaRPr lang="en-US"/>
          </a:p>
        </p:txBody>
      </p:sp>
      <p:sp>
        <p:nvSpPr>
          <p:cNvPr id="91155" name="Freeform 19"/>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12700">
            <a:solidFill>
              <a:srgbClr val="000000"/>
            </a:solidFill>
            <a:prstDash val="solid"/>
            <a:round/>
            <a:headEnd/>
            <a:tailEnd/>
          </a:ln>
        </p:spPr>
        <p:txBody>
          <a:bodyPr/>
          <a:lstStyle/>
          <a:p>
            <a:endParaRPr lang="en-US"/>
          </a:p>
        </p:txBody>
      </p:sp>
      <p:sp>
        <p:nvSpPr>
          <p:cNvPr id="91156" name="Freeform 20"/>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91157" name="Freeform 21"/>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91158" name="Line 22"/>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91159" name="Line 23"/>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91160" name="Line 24"/>
          <p:cNvSpPr>
            <a:spLocks noChangeShapeType="1"/>
          </p:cNvSpPr>
          <p:nvPr/>
        </p:nvSpPr>
        <p:spPr bwMode="auto">
          <a:xfrm flipH="1">
            <a:off x="2646363" y="1609725"/>
            <a:ext cx="1517650" cy="1400175"/>
          </a:xfrm>
          <a:prstGeom prst="line">
            <a:avLst/>
          </a:prstGeom>
          <a:noFill/>
          <a:ln w="12700">
            <a:solidFill>
              <a:srgbClr val="0092C8"/>
            </a:solidFill>
            <a:round/>
            <a:headEnd/>
            <a:tailEnd/>
          </a:ln>
        </p:spPr>
        <p:txBody>
          <a:bodyPr/>
          <a:lstStyle/>
          <a:p>
            <a:endParaRPr lang="en-US"/>
          </a:p>
        </p:txBody>
      </p:sp>
      <p:sp>
        <p:nvSpPr>
          <p:cNvPr id="91161" name="Line 25"/>
          <p:cNvSpPr>
            <a:spLocks noChangeShapeType="1"/>
          </p:cNvSpPr>
          <p:nvPr/>
        </p:nvSpPr>
        <p:spPr bwMode="auto">
          <a:xfrm>
            <a:off x="4554538" y="2339975"/>
            <a:ext cx="3395662" cy="1588"/>
          </a:xfrm>
          <a:prstGeom prst="line">
            <a:avLst/>
          </a:prstGeom>
          <a:noFill/>
          <a:ln w="12700">
            <a:solidFill>
              <a:srgbClr val="0092C8"/>
            </a:solidFill>
            <a:round/>
            <a:headEnd/>
            <a:tailEnd/>
          </a:ln>
        </p:spPr>
        <p:txBody>
          <a:bodyPr/>
          <a:lstStyle/>
          <a:p>
            <a:endParaRPr lang="en-US"/>
          </a:p>
        </p:txBody>
      </p:sp>
      <p:sp>
        <p:nvSpPr>
          <p:cNvPr id="91162" name="Line 26"/>
          <p:cNvSpPr>
            <a:spLocks noChangeShapeType="1"/>
          </p:cNvSpPr>
          <p:nvPr/>
        </p:nvSpPr>
        <p:spPr bwMode="auto">
          <a:xfrm flipH="1">
            <a:off x="4116388" y="2339975"/>
            <a:ext cx="1128712" cy="746125"/>
          </a:xfrm>
          <a:prstGeom prst="line">
            <a:avLst/>
          </a:prstGeom>
          <a:noFill/>
          <a:ln w="12700">
            <a:solidFill>
              <a:srgbClr val="0092C8"/>
            </a:solidFill>
            <a:round/>
            <a:headEnd/>
            <a:tailEnd/>
          </a:ln>
        </p:spPr>
        <p:txBody>
          <a:bodyPr/>
          <a:lstStyle/>
          <a:p>
            <a:endParaRPr lang="en-US"/>
          </a:p>
        </p:txBody>
      </p:sp>
      <p:sp>
        <p:nvSpPr>
          <p:cNvPr id="91163" name="Line 27"/>
          <p:cNvSpPr>
            <a:spLocks noChangeShapeType="1"/>
          </p:cNvSpPr>
          <p:nvPr/>
        </p:nvSpPr>
        <p:spPr bwMode="auto">
          <a:xfrm>
            <a:off x="3662363" y="1609725"/>
            <a:ext cx="3554412" cy="1588"/>
          </a:xfrm>
          <a:prstGeom prst="line">
            <a:avLst/>
          </a:prstGeom>
          <a:noFill/>
          <a:ln w="12700">
            <a:solidFill>
              <a:srgbClr val="0092C8"/>
            </a:solidFill>
            <a:round/>
            <a:headEnd/>
            <a:tailEnd/>
          </a:ln>
        </p:spPr>
        <p:txBody>
          <a:bodyPr/>
          <a:lstStyle/>
          <a:p>
            <a:endParaRPr lang="en-US"/>
          </a:p>
        </p:txBody>
      </p:sp>
      <p:sp>
        <p:nvSpPr>
          <p:cNvPr id="91164" name="Freeform 28"/>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1165" name="Freeform 29"/>
          <p:cNvSpPr>
            <a:spLocks/>
          </p:cNvSpPr>
          <p:nvPr/>
        </p:nvSpPr>
        <p:spPr bwMode="auto">
          <a:xfrm>
            <a:off x="2624138" y="2987675"/>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8" y="8"/>
              </a:cxn>
              <a:cxn ang="0">
                <a:pos x="28" y="14"/>
              </a:cxn>
              <a:cxn ang="0">
                <a:pos x="28"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8" y="8"/>
                </a:lnTo>
                <a:lnTo>
                  <a:pt x="28" y="14"/>
                </a:lnTo>
                <a:lnTo>
                  <a:pt x="28"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1166" name="Freeform 30"/>
          <p:cNvSpPr>
            <a:spLocks/>
          </p:cNvSpPr>
          <p:nvPr/>
        </p:nvSpPr>
        <p:spPr bwMode="auto">
          <a:xfrm>
            <a:off x="4094163" y="306070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1167" name="Rectangle 31"/>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91168" name="Rectangle 32"/>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91169" name="Rectangle 33"/>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91170" name="Rectangle 34"/>
          <p:cNvSpPr>
            <a:spLocks noChangeArrowheads="1"/>
          </p:cNvSpPr>
          <p:nvPr/>
        </p:nvSpPr>
        <p:spPr bwMode="auto">
          <a:xfrm>
            <a:off x="3660775" y="1050925"/>
            <a:ext cx="35306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Once attached to the ER, the SRP is released</a:t>
            </a:r>
            <a:br>
              <a:rPr lang="en-US" sz="1200" b="1">
                <a:solidFill>
                  <a:srgbClr val="0092C8"/>
                </a:solidFill>
                <a:latin typeface="Arial" charset="0"/>
              </a:rPr>
            </a:br>
            <a:r>
              <a:rPr lang="en-US" sz="1200" b="1">
                <a:solidFill>
                  <a:srgbClr val="0092C8"/>
                </a:solidFill>
                <a:latin typeface="Arial" charset="0"/>
              </a:rPr>
              <a:t>and the growing polypeptide snakes through the</a:t>
            </a:r>
            <a:br>
              <a:rPr lang="en-US" sz="1200" b="1">
                <a:solidFill>
                  <a:srgbClr val="0092C8"/>
                </a:solidFill>
                <a:latin typeface="Arial" charset="0"/>
              </a:rPr>
            </a:br>
            <a:r>
              <a:rPr lang="en-US" sz="1200" b="1">
                <a:solidFill>
                  <a:srgbClr val="0092C8"/>
                </a:solidFill>
                <a:latin typeface="Arial" charset="0"/>
              </a:rPr>
              <a:t>ER membrane pore into the cisterna.</a:t>
            </a:r>
            <a:endParaRPr lang="en-US" sz="1800" b="1">
              <a:latin typeface="Arial" charset="0"/>
            </a:endParaRPr>
          </a:p>
        </p:txBody>
      </p:sp>
      <p:sp>
        <p:nvSpPr>
          <p:cNvPr id="91171" name="Rectangle 35"/>
          <p:cNvSpPr>
            <a:spLocks noChangeArrowheads="1"/>
          </p:cNvSpPr>
          <p:nvPr/>
        </p:nvSpPr>
        <p:spPr bwMode="auto">
          <a:xfrm>
            <a:off x="4556125" y="1781175"/>
            <a:ext cx="3405188"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signal sequence is clipped off by an</a:t>
            </a:r>
            <a:br>
              <a:rPr lang="en-US" sz="1200" b="1">
                <a:solidFill>
                  <a:srgbClr val="0092C8"/>
                </a:solidFill>
                <a:latin typeface="Arial" charset="0"/>
              </a:rPr>
            </a:br>
            <a:r>
              <a:rPr lang="en-US" sz="1200" b="1">
                <a:solidFill>
                  <a:srgbClr val="0092C8"/>
                </a:solidFill>
                <a:latin typeface="Arial" charset="0"/>
              </a:rPr>
              <a:t>enzyme. As protein synthesis continues, sugar</a:t>
            </a:r>
            <a:br>
              <a:rPr lang="en-US" sz="1200" b="1">
                <a:solidFill>
                  <a:srgbClr val="0092C8"/>
                </a:solidFill>
                <a:latin typeface="Arial" charset="0"/>
              </a:rPr>
            </a:br>
            <a:r>
              <a:rPr lang="en-US" sz="1200" b="1">
                <a:solidFill>
                  <a:srgbClr val="0092C8"/>
                </a:solidFill>
                <a:latin typeface="Arial" charset="0"/>
              </a:rPr>
              <a:t>groups may be added to the protein.</a:t>
            </a:r>
            <a:endParaRPr lang="en-US" sz="1800" b="1">
              <a:latin typeface="Arial" charset="0"/>
            </a:endParaRPr>
          </a:p>
        </p:txBody>
      </p:sp>
      <p:sp>
        <p:nvSpPr>
          <p:cNvPr id="91172" name="Rectangle 36"/>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91173" name="Rectangle 37"/>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91174" name="Rectangle 38"/>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91175" name="Rectangle 39"/>
          <p:cNvSpPr>
            <a:spLocks noChangeArrowheads="1"/>
          </p:cNvSpPr>
          <p:nvPr/>
        </p:nvSpPr>
        <p:spPr bwMode="auto">
          <a:xfrm>
            <a:off x="2120900" y="3636963"/>
            <a:ext cx="8572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Growing</a:t>
            </a:r>
            <a:br>
              <a:rPr lang="en-US" sz="1200" b="1">
                <a:solidFill>
                  <a:srgbClr val="FFFFFF"/>
                </a:solidFill>
                <a:latin typeface="Arial" charset="0"/>
              </a:rPr>
            </a:br>
            <a:r>
              <a:rPr lang="en-US" sz="1200" b="1">
                <a:solidFill>
                  <a:srgbClr val="FFFFFF"/>
                </a:solidFill>
                <a:latin typeface="Arial" charset="0"/>
              </a:rPr>
              <a:t>polypeptide</a:t>
            </a:r>
            <a:endParaRPr lang="en-US" sz="1800" b="1">
              <a:latin typeface="Arial" charset="0"/>
            </a:endParaRPr>
          </a:p>
        </p:txBody>
      </p:sp>
      <p:sp>
        <p:nvSpPr>
          <p:cNvPr id="91176" name="Rectangle 40"/>
          <p:cNvSpPr>
            <a:spLocks noChangeArrowheads="1"/>
          </p:cNvSpPr>
          <p:nvPr/>
        </p:nvSpPr>
        <p:spPr bwMode="auto">
          <a:xfrm>
            <a:off x="2876550" y="3182938"/>
            <a:ext cx="701675"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sequence</a:t>
            </a:r>
            <a:br>
              <a:rPr lang="en-US" sz="1200" b="1">
                <a:solidFill>
                  <a:srgbClr val="FFFFFF"/>
                </a:solidFill>
                <a:latin typeface="Arial" charset="0"/>
              </a:rPr>
            </a:br>
            <a:r>
              <a:rPr lang="en-US" sz="1200" b="1">
                <a:solidFill>
                  <a:srgbClr val="FFFFFF"/>
                </a:solidFill>
                <a:latin typeface="Arial" charset="0"/>
              </a:rPr>
              <a:t>removed</a:t>
            </a:r>
            <a:endParaRPr lang="en-US" sz="1800" b="1">
              <a:latin typeface="Arial" charset="0"/>
            </a:endParaRPr>
          </a:p>
        </p:txBody>
      </p:sp>
      <p:sp>
        <p:nvSpPr>
          <p:cNvPr id="91177" name="Rectangle 41"/>
          <p:cNvSpPr>
            <a:spLocks noChangeArrowheads="1"/>
          </p:cNvSpPr>
          <p:nvPr/>
        </p:nvSpPr>
        <p:spPr bwMode="auto">
          <a:xfrm>
            <a:off x="4124325" y="3713163"/>
            <a:ext cx="433388"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Sugar</a:t>
            </a:r>
            <a:br>
              <a:rPr lang="en-US" sz="1200" b="1">
                <a:solidFill>
                  <a:srgbClr val="FFFFFF"/>
                </a:solidFill>
                <a:latin typeface="Arial" charset="0"/>
              </a:rPr>
            </a:br>
            <a:r>
              <a:rPr lang="en-US" sz="1200" b="1">
                <a:solidFill>
                  <a:srgbClr val="FFFFFF"/>
                </a:solidFill>
                <a:latin typeface="Arial" charset="0"/>
              </a:rPr>
              <a:t>group</a:t>
            </a:r>
            <a:endParaRPr lang="en-US" sz="1800" b="1">
              <a:latin typeface="Arial" charset="0"/>
            </a:endParaRPr>
          </a:p>
        </p:txBody>
      </p:sp>
      <p:sp>
        <p:nvSpPr>
          <p:cNvPr id="91178" name="Rectangle 42"/>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91179" name="Rectangle 43"/>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91180" name="Oval 44"/>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
        <p:nvSpPr>
          <p:cNvPr id="91181" name="Oval 45"/>
          <p:cNvSpPr>
            <a:spLocks noChangeAspect="1" noChangeArrowheads="1"/>
          </p:cNvSpPr>
          <p:nvPr/>
        </p:nvSpPr>
        <p:spPr bwMode="auto">
          <a:xfrm>
            <a:off x="36607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2</a:t>
            </a:r>
            <a:endParaRPr lang="en-US" sz="1300">
              <a:latin typeface="Arial Black" charset="0"/>
            </a:endParaRPr>
          </a:p>
        </p:txBody>
      </p:sp>
      <p:sp>
        <p:nvSpPr>
          <p:cNvPr id="91182" name="Oval 46"/>
          <p:cNvSpPr>
            <a:spLocks noChangeAspect="1" noChangeArrowheads="1"/>
          </p:cNvSpPr>
          <p:nvPr/>
        </p:nvSpPr>
        <p:spPr bwMode="auto">
          <a:xfrm>
            <a:off x="4556125" y="17589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3</a:t>
            </a:r>
            <a:endParaRPr lang="en-US" sz="1300">
              <a:latin typeface="Arial Black"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3.39 step 4</a:t>
            </a:r>
          </a:p>
        </p:txBody>
      </p:sp>
      <p:pic>
        <p:nvPicPr>
          <p:cNvPr id="92163" name="Picture 3" descr="figure_03_395"/>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92164" name="Freeform 4"/>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92165" name="Freeform 5"/>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92166" name="Freeform 6"/>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92167" name="Freeform 7"/>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92168" name="Line 8"/>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92169" name="Line 9"/>
          <p:cNvSpPr>
            <a:spLocks noChangeShapeType="1"/>
          </p:cNvSpPr>
          <p:nvPr/>
        </p:nvSpPr>
        <p:spPr bwMode="auto">
          <a:xfrm flipH="1">
            <a:off x="2436813" y="3152775"/>
            <a:ext cx="82550" cy="474663"/>
          </a:xfrm>
          <a:prstGeom prst="line">
            <a:avLst/>
          </a:prstGeom>
          <a:noFill/>
          <a:ln w="25400">
            <a:solidFill>
              <a:srgbClr val="FFFFFF"/>
            </a:solidFill>
            <a:round/>
            <a:headEnd/>
            <a:tailEnd/>
          </a:ln>
        </p:spPr>
        <p:txBody>
          <a:bodyPr/>
          <a:lstStyle/>
          <a:p>
            <a:endParaRPr lang="en-US"/>
          </a:p>
        </p:txBody>
      </p:sp>
      <p:sp>
        <p:nvSpPr>
          <p:cNvPr id="92170" name="Freeform 10"/>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25400">
            <a:solidFill>
              <a:srgbClr val="FFFFFF"/>
            </a:solidFill>
            <a:prstDash val="solid"/>
            <a:round/>
            <a:headEnd/>
            <a:tailEnd/>
          </a:ln>
        </p:spPr>
        <p:txBody>
          <a:bodyPr/>
          <a:lstStyle/>
          <a:p>
            <a:endParaRPr lang="en-US"/>
          </a:p>
        </p:txBody>
      </p:sp>
      <p:sp>
        <p:nvSpPr>
          <p:cNvPr id="92171" name="Freeform 11"/>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25400">
            <a:solidFill>
              <a:srgbClr val="FFFFFF"/>
            </a:solidFill>
            <a:prstDash val="solid"/>
            <a:round/>
            <a:headEnd/>
            <a:tailEnd/>
          </a:ln>
        </p:spPr>
        <p:txBody>
          <a:bodyPr/>
          <a:lstStyle/>
          <a:p>
            <a:endParaRPr lang="en-US"/>
          </a:p>
        </p:txBody>
      </p:sp>
      <p:sp>
        <p:nvSpPr>
          <p:cNvPr id="92172" name="Line 12"/>
          <p:cNvSpPr>
            <a:spLocks noChangeShapeType="1"/>
          </p:cNvSpPr>
          <p:nvPr/>
        </p:nvSpPr>
        <p:spPr bwMode="auto">
          <a:xfrm flipH="1">
            <a:off x="4208463" y="4506913"/>
            <a:ext cx="209550" cy="1587"/>
          </a:xfrm>
          <a:prstGeom prst="line">
            <a:avLst/>
          </a:prstGeom>
          <a:noFill/>
          <a:ln w="25400">
            <a:solidFill>
              <a:srgbClr val="FFFFFF"/>
            </a:solidFill>
            <a:round/>
            <a:headEnd/>
            <a:tailEnd/>
          </a:ln>
        </p:spPr>
        <p:txBody>
          <a:bodyPr/>
          <a:lstStyle/>
          <a:p>
            <a:endParaRPr lang="en-US"/>
          </a:p>
        </p:txBody>
      </p:sp>
      <p:sp>
        <p:nvSpPr>
          <p:cNvPr id="92173" name="Freeform 13"/>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92174" name="Freeform 14"/>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92175" name="Freeform 15"/>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92176" name="Freeform 16"/>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92177" name="Line 17"/>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92178" name="Line 18"/>
          <p:cNvSpPr>
            <a:spLocks noChangeShapeType="1"/>
          </p:cNvSpPr>
          <p:nvPr/>
        </p:nvSpPr>
        <p:spPr bwMode="auto">
          <a:xfrm flipH="1">
            <a:off x="2436813" y="3152775"/>
            <a:ext cx="82550" cy="474663"/>
          </a:xfrm>
          <a:prstGeom prst="line">
            <a:avLst/>
          </a:prstGeom>
          <a:noFill/>
          <a:ln w="12700">
            <a:solidFill>
              <a:srgbClr val="000000"/>
            </a:solidFill>
            <a:round/>
            <a:headEnd/>
            <a:tailEnd/>
          </a:ln>
        </p:spPr>
        <p:txBody>
          <a:bodyPr/>
          <a:lstStyle/>
          <a:p>
            <a:endParaRPr lang="en-US"/>
          </a:p>
        </p:txBody>
      </p:sp>
      <p:sp>
        <p:nvSpPr>
          <p:cNvPr id="92179" name="Freeform 19"/>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12700">
            <a:solidFill>
              <a:srgbClr val="000000"/>
            </a:solidFill>
            <a:prstDash val="solid"/>
            <a:round/>
            <a:headEnd/>
            <a:tailEnd/>
          </a:ln>
        </p:spPr>
        <p:txBody>
          <a:bodyPr/>
          <a:lstStyle/>
          <a:p>
            <a:endParaRPr lang="en-US"/>
          </a:p>
        </p:txBody>
      </p:sp>
      <p:sp>
        <p:nvSpPr>
          <p:cNvPr id="92180" name="Freeform 20"/>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12700">
            <a:solidFill>
              <a:srgbClr val="000000"/>
            </a:solidFill>
            <a:prstDash val="solid"/>
            <a:round/>
            <a:headEnd/>
            <a:tailEnd/>
          </a:ln>
        </p:spPr>
        <p:txBody>
          <a:bodyPr/>
          <a:lstStyle/>
          <a:p>
            <a:endParaRPr lang="en-US"/>
          </a:p>
        </p:txBody>
      </p:sp>
      <p:sp>
        <p:nvSpPr>
          <p:cNvPr id="92181" name="Line 21"/>
          <p:cNvSpPr>
            <a:spLocks noChangeShapeType="1"/>
          </p:cNvSpPr>
          <p:nvPr/>
        </p:nvSpPr>
        <p:spPr bwMode="auto">
          <a:xfrm flipH="1">
            <a:off x="4208463" y="4506913"/>
            <a:ext cx="209550" cy="1587"/>
          </a:xfrm>
          <a:prstGeom prst="line">
            <a:avLst/>
          </a:prstGeom>
          <a:noFill/>
          <a:ln w="12700">
            <a:solidFill>
              <a:srgbClr val="000000"/>
            </a:solidFill>
            <a:round/>
            <a:headEnd/>
            <a:tailEnd/>
          </a:ln>
        </p:spPr>
        <p:txBody>
          <a:bodyPr/>
          <a:lstStyle/>
          <a:p>
            <a:endParaRPr lang="en-US"/>
          </a:p>
        </p:txBody>
      </p:sp>
      <p:sp>
        <p:nvSpPr>
          <p:cNvPr id="92182" name="Freeform 22"/>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92183" name="Freeform 23"/>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92184" name="Line 24"/>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92185" name="Line 25"/>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92186" name="Line 26"/>
          <p:cNvSpPr>
            <a:spLocks noChangeShapeType="1"/>
          </p:cNvSpPr>
          <p:nvPr/>
        </p:nvSpPr>
        <p:spPr bwMode="auto">
          <a:xfrm flipH="1">
            <a:off x="2646363" y="1609725"/>
            <a:ext cx="1517650" cy="1400175"/>
          </a:xfrm>
          <a:prstGeom prst="line">
            <a:avLst/>
          </a:prstGeom>
          <a:noFill/>
          <a:ln w="12700">
            <a:solidFill>
              <a:srgbClr val="0092C8"/>
            </a:solidFill>
            <a:round/>
            <a:headEnd/>
            <a:tailEnd/>
          </a:ln>
        </p:spPr>
        <p:txBody>
          <a:bodyPr/>
          <a:lstStyle/>
          <a:p>
            <a:endParaRPr lang="en-US"/>
          </a:p>
        </p:txBody>
      </p:sp>
      <p:sp>
        <p:nvSpPr>
          <p:cNvPr id="92187" name="Line 27"/>
          <p:cNvSpPr>
            <a:spLocks noChangeShapeType="1"/>
          </p:cNvSpPr>
          <p:nvPr/>
        </p:nvSpPr>
        <p:spPr bwMode="auto">
          <a:xfrm>
            <a:off x="4554538" y="2339975"/>
            <a:ext cx="3395662" cy="1588"/>
          </a:xfrm>
          <a:prstGeom prst="line">
            <a:avLst/>
          </a:prstGeom>
          <a:noFill/>
          <a:ln w="12700">
            <a:solidFill>
              <a:srgbClr val="0092C8"/>
            </a:solidFill>
            <a:round/>
            <a:headEnd/>
            <a:tailEnd/>
          </a:ln>
        </p:spPr>
        <p:txBody>
          <a:bodyPr/>
          <a:lstStyle/>
          <a:p>
            <a:endParaRPr lang="en-US"/>
          </a:p>
        </p:txBody>
      </p:sp>
      <p:sp>
        <p:nvSpPr>
          <p:cNvPr id="92188" name="Line 28"/>
          <p:cNvSpPr>
            <a:spLocks noChangeShapeType="1"/>
          </p:cNvSpPr>
          <p:nvPr/>
        </p:nvSpPr>
        <p:spPr bwMode="auto">
          <a:xfrm flipH="1">
            <a:off x="4116388" y="2339975"/>
            <a:ext cx="1128712" cy="746125"/>
          </a:xfrm>
          <a:prstGeom prst="line">
            <a:avLst/>
          </a:prstGeom>
          <a:noFill/>
          <a:ln w="12700">
            <a:solidFill>
              <a:srgbClr val="0092C8"/>
            </a:solidFill>
            <a:round/>
            <a:headEnd/>
            <a:tailEnd/>
          </a:ln>
        </p:spPr>
        <p:txBody>
          <a:bodyPr/>
          <a:lstStyle/>
          <a:p>
            <a:endParaRPr lang="en-US"/>
          </a:p>
        </p:txBody>
      </p:sp>
      <p:sp>
        <p:nvSpPr>
          <p:cNvPr id="92189" name="Line 29"/>
          <p:cNvSpPr>
            <a:spLocks noChangeShapeType="1"/>
          </p:cNvSpPr>
          <p:nvPr/>
        </p:nvSpPr>
        <p:spPr bwMode="auto">
          <a:xfrm>
            <a:off x="5457825" y="3235325"/>
            <a:ext cx="3051175" cy="1588"/>
          </a:xfrm>
          <a:prstGeom prst="line">
            <a:avLst/>
          </a:prstGeom>
          <a:noFill/>
          <a:ln w="12700">
            <a:solidFill>
              <a:srgbClr val="0092C8"/>
            </a:solidFill>
            <a:round/>
            <a:headEnd/>
            <a:tailEnd/>
          </a:ln>
        </p:spPr>
        <p:txBody>
          <a:bodyPr/>
          <a:lstStyle/>
          <a:p>
            <a:endParaRPr lang="en-US"/>
          </a:p>
        </p:txBody>
      </p:sp>
      <p:sp>
        <p:nvSpPr>
          <p:cNvPr id="92190" name="Line 30"/>
          <p:cNvSpPr>
            <a:spLocks noChangeShapeType="1"/>
          </p:cNvSpPr>
          <p:nvPr/>
        </p:nvSpPr>
        <p:spPr bwMode="auto">
          <a:xfrm flipH="1">
            <a:off x="4892675" y="3235325"/>
            <a:ext cx="955675" cy="785813"/>
          </a:xfrm>
          <a:prstGeom prst="line">
            <a:avLst/>
          </a:prstGeom>
          <a:noFill/>
          <a:ln w="12700">
            <a:solidFill>
              <a:srgbClr val="0092C8"/>
            </a:solidFill>
            <a:round/>
            <a:headEnd/>
            <a:tailEnd/>
          </a:ln>
        </p:spPr>
        <p:txBody>
          <a:bodyPr/>
          <a:lstStyle/>
          <a:p>
            <a:endParaRPr lang="en-US"/>
          </a:p>
        </p:txBody>
      </p:sp>
      <p:sp>
        <p:nvSpPr>
          <p:cNvPr id="92191" name="Line 31"/>
          <p:cNvSpPr>
            <a:spLocks noChangeShapeType="1"/>
          </p:cNvSpPr>
          <p:nvPr/>
        </p:nvSpPr>
        <p:spPr bwMode="auto">
          <a:xfrm>
            <a:off x="3662363" y="1609725"/>
            <a:ext cx="3554412" cy="1588"/>
          </a:xfrm>
          <a:prstGeom prst="line">
            <a:avLst/>
          </a:prstGeom>
          <a:noFill/>
          <a:ln w="12700">
            <a:solidFill>
              <a:srgbClr val="0092C8"/>
            </a:solidFill>
            <a:round/>
            <a:headEnd/>
            <a:tailEnd/>
          </a:ln>
        </p:spPr>
        <p:txBody>
          <a:bodyPr/>
          <a:lstStyle/>
          <a:p>
            <a:endParaRPr lang="en-US"/>
          </a:p>
        </p:txBody>
      </p:sp>
      <p:sp>
        <p:nvSpPr>
          <p:cNvPr id="92192" name="Freeform 32"/>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2193" name="Freeform 33"/>
          <p:cNvSpPr>
            <a:spLocks/>
          </p:cNvSpPr>
          <p:nvPr/>
        </p:nvSpPr>
        <p:spPr bwMode="auto">
          <a:xfrm>
            <a:off x="2624138" y="2987675"/>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8" y="8"/>
              </a:cxn>
              <a:cxn ang="0">
                <a:pos x="28" y="14"/>
              </a:cxn>
              <a:cxn ang="0">
                <a:pos x="28"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8" y="8"/>
                </a:lnTo>
                <a:lnTo>
                  <a:pt x="28" y="14"/>
                </a:lnTo>
                <a:lnTo>
                  <a:pt x="28"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2194" name="Freeform 34"/>
          <p:cNvSpPr>
            <a:spLocks/>
          </p:cNvSpPr>
          <p:nvPr/>
        </p:nvSpPr>
        <p:spPr bwMode="auto">
          <a:xfrm>
            <a:off x="4094163" y="306070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2195" name="Freeform 35"/>
          <p:cNvSpPr>
            <a:spLocks/>
          </p:cNvSpPr>
          <p:nvPr/>
        </p:nvSpPr>
        <p:spPr bwMode="auto">
          <a:xfrm>
            <a:off x="4870450" y="3998913"/>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6" y="8"/>
              </a:cxn>
              <a:cxn ang="0">
                <a:pos x="28" y="14"/>
              </a:cxn>
              <a:cxn ang="0">
                <a:pos x="26"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6" y="8"/>
                </a:lnTo>
                <a:lnTo>
                  <a:pt x="28" y="14"/>
                </a:lnTo>
                <a:lnTo>
                  <a:pt x="26"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2196" name="Rectangle 36"/>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92197" name="Rectangle 37"/>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92198" name="Rectangle 38"/>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92199" name="Rectangle 39"/>
          <p:cNvSpPr>
            <a:spLocks noChangeArrowheads="1"/>
          </p:cNvSpPr>
          <p:nvPr/>
        </p:nvSpPr>
        <p:spPr bwMode="auto">
          <a:xfrm>
            <a:off x="3660775" y="1050925"/>
            <a:ext cx="35306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Once attached to the ER, the SRP is released</a:t>
            </a:r>
            <a:br>
              <a:rPr lang="en-US" sz="1200" b="1">
                <a:solidFill>
                  <a:srgbClr val="0092C8"/>
                </a:solidFill>
                <a:latin typeface="Arial" charset="0"/>
              </a:rPr>
            </a:br>
            <a:r>
              <a:rPr lang="en-US" sz="1200" b="1">
                <a:solidFill>
                  <a:srgbClr val="0092C8"/>
                </a:solidFill>
                <a:latin typeface="Arial" charset="0"/>
              </a:rPr>
              <a:t>and the growing polypeptide snakes through the</a:t>
            </a:r>
            <a:br>
              <a:rPr lang="en-US" sz="1200" b="1">
                <a:solidFill>
                  <a:srgbClr val="0092C8"/>
                </a:solidFill>
                <a:latin typeface="Arial" charset="0"/>
              </a:rPr>
            </a:br>
            <a:r>
              <a:rPr lang="en-US" sz="1200" b="1">
                <a:solidFill>
                  <a:srgbClr val="0092C8"/>
                </a:solidFill>
                <a:latin typeface="Arial" charset="0"/>
              </a:rPr>
              <a:t>ER membrane pore into the cisterna.</a:t>
            </a:r>
            <a:endParaRPr lang="en-US" sz="1800" b="1">
              <a:latin typeface="Arial" charset="0"/>
            </a:endParaRPr>
          </a:p>
        </p:txBody>
      </p:sp>
      <p:sp>
        <p:nvSpPr>
          <p:cNvPr id="92200" name="Rectangle 40"/>
          <p:cNvSpPr>
            <a:spLocks noChangeArrowheads="1"/>
          </p:cNvSpPr>
          <p:nvPr/>
        </p:nvSpPr>
        <p:spPr bwMode="auto">
          <a:xfrm>
            <a:off x="4556125" y="1781175"/>
            <a:ext cx="3405188"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signal sequence is clipped off by an</a:t>
            </a:r>
            <a:br>
              <a:rPr lang="en-US" sz="1200" b="1">
                <a:solidFill>
                  <a:srgbClr val="0092C8"/>
                </a:solidFill>
                <a:latin typeface="Arial" charset="0"/>
              </a:rPr>
            </a:br>
            <a:r>
              <a:rPr lang="en-US" sz="1200" b="1">
                <a:solidFill>
                  <a:srgbClr val="0092C8"/>
                </a:solidFill>
                <a:latin typeface="Arial" charset="0"/>
              </a:rPr>
              <a:t>enzyme. As protein synthesis continues, sugar</a:t>
            </a:r>
            <a:br>
              <a:rPr lang="en-US" sz="1200" b="1">
                <a:solidFill>
                  <a:srgbClr val="0092C8"/>
                </a:solidFill>
                <a:latin typeface="Arial" charset="0"/>
              </a:rPr>
            </a:br>
            <a:r>
              <a:rPr lang="en-US" sz="1200" b="1">
                <a:solidFill>
                  <a:srgbClr val="0092C8"/>
                </a:solidFill>
                <a:latin typeface="Arial" charset="0"/>
              </a:rPr>
              <a:t>groups may be added to the protein.</a:t>
            </a:r>
            <a:endParaRPr lang="en-US" sz="1800" b="1">
              <a:latin typeface="Arial" charset="0"/>
            </a:endParaRPr>
          </a:p>
        </p:txBody>
      </p:sp>
      <p:sp>
        <p:nvSpPr>
          <p:cNvPr id="92201" name="Rectangle 41"/>
          <p:cNvSpPr>
            <a:spLocks noChangeArrowheads="1"/>
          </p:cNvSpPr>
          <p:nvPr/>
        </p:nvSpPr>
        <p:spPr bwMode="auto">
          <a:xfrm>
            <a:off x="5451475" y="2516188"/>
            <a:ext cx="307340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In this example, the completed</a:t>
            </a:r>
            <a:br>
              <a:rPr lang="en-US" sz="1200" b="1">
                <a:solidFill>
                  <a:srgbClr val="0092C8"/>
                </a:solidFill>
                <a:latin typeface="Arial" charset="0"/>
              </a:rPr>
            </a:br>
            <a:r>
              <a:rPr lang="en-US" sz="1200" b="1">
                <a:solidFill>
                  <a:srgbClr val="0092C8"/>
                </a:solidFill>
                <a:latin typeface="Arial" charset="0"/>
              </a:rPr>
              <a:t>protein is released from the ribosome</a:t>
            </a:r>
            <a:br>
              <a:rPr lang="en-US" sz="1200" b="1">
                <a:solidFill>
                  <a:srgbClr val="0092C8"/>
                </a:solidFill>
                <a:latin typeface="Arial" charset="0"/>
              </a:rPr>
            </a:br>
            <a:r>
              <a:rPr lang="en-US" sz="1200" b="1">
                <a:solidFill>
                  <a:srgbClr val="0092C8"/>
                </a:solidFill>
                <a:latin typeface="Arial" charset="0"/>
              </a:rPr>
              <a:t>and folds into its 3-D conformation,</a:t>
            </a:r>
            <a:br>
              <a:rPr lang="en-US" sz="1200" b="1">
                <a:solidFill>
                  <a:srgbClr val="0092C8"/>
                </a:solidFill>
                <a:latin typeface="Arial" charset="0"/>
              </a:rPr>
            </a:br>
            <a:r>
              <a:rPr lang="en-US" sz="1200" b="1">
                <a:solidFill>
                  <a:srgbClr val="0092C8"/>
                </a:solidFill>
                <a:latin typeface="Arial" charset="0"/>
              </a:rPr>
              <a:t>a process aided by molecular chaperones.</a:t>
            </a:r>
            <a:endParaRPr lang="en-US" sz="1800" b="1">
              <a:latin typeface="Arial" charset="0"/>
            </a:endParaRPr>
          </a:p>
        </p:txBody>
      </p:sp>
      <p:sp>
        <p:nvSpPr>
          <p:cNvPr id="92202" name="Rectangle 42"/>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92203" name="Rectangle 43"/>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92204" name="Rectangle 44"/>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92205" name="Rectangle 45"/>
          <p:cNvSpPr>
            <a:spLocks noChangeArrowheads="1"/>
          </p:cNvSpPr>
          <p:nvPr/>
        </p:nvSpPr>
        <p:spPr bwMode="auto">
          <a:xfrm>
            <a:off x="2120900" y="3636963"/>
            <a:ext cx="8572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Growing</a:t>
            </a:r>
            <a:br>
              <a:rPr lang="en-US" sz="1200" b="1">
                <a:solidFill>
                  <a:srgbClr val="FFFFFF"/>
                </a:solidFill>
                <a:latin typeface="Arial" charset="0"/>
              </a:rPr>
            </a:br>
            <a:r>
              <a:rPr lang="en-US" sz="1200" b="1">
                <a:solidFill>
                  <a:srgbClr val="FFFFFF"/>
                </a:solidFill>
                <a:latin typeface="Arial" charset="0"/>
              </a:rPr>
              <a:t>polypeptide</a:t>
            </a:r>
            <a:endParaRPr lang="en-US" sz="1800" b="1">
              <a:latin typeface="Arial" charset="0"/>
            </a:endParaRPr>
          </a:p>
        </p:txBody>
      </p:sp>
      <p:sp>
        <p:nvSpPr>
          <p:cNvPr id="92206" name="Rectangle 46"/>
          <p:cNvSpPr>
            <a:spLocks noChangeArrowheads="1"/>
          </p:cNvSpPr>
          <p:nvPr/>
        </p:nvSpPr>
        <p:spPr bwMode="auto">
          <a:xfrm>
            <a:off x="2876550" y="3182938"/>
            <a:ext cx="701675"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sequence</a:t>
            </a:r>
            <a:br>
              <a:rPr lang="en-US" sz="1200" b="1">
                <a:solidFill>
                  <a:srgbClr val="FFFFFF"/>
                </a:solidFill>
                <a:latin typeface="Arial" charset="0"/>
              </a:rPr>
            </a:br>
            <a:r>
              <a:rPr lang="en-US" sz="1200" b="1">
                <a:solidFill>
                  <a:srgbClr val="FFFFFF"/>
                </a:solidFill>
                <a:latin typeface="Arial" charset="0"/>
              </a:rPr>
              <a:t>removed</a:t>
            </a:r>
            <a:endParaRPr lang="en-US" sz="1800" b="1">
              <a:latin typeface="Arial" charset="0"/>
            </a:endParaRPr>
          </a:p>
        </p:txBody>
      </p:sp>
      <p:sp>
        <p:nvSpPr>
          <p:cNvPr id="92207" name="Rectangle 47"/>
          <p:cNvSpPr>
            <a:spLocks noChangeArrowheads="1"/>
          </p:cNvSpPr>
          <p:nvPr/>
        </p:nvSpPr>
        <p:spPr bwMode="auto">
          <a:xfrm>
            <a:off x="4124325" y="3713163"/>
            <a:ext cx="433388"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Sugar</a:t>
            </a:r>
            <a:br>
              <a:rPr lang="en-US" sz="1200" b="1">
                <a:solidFill>
                  <a:srgbClr val="FFFFFF"/>
                </a:solidFill>
                <a:latin typeface="Arial" charset="0"/>
              </a:rPr>
            </a:br>
            <a:r>
              <a:rPr lang="en-US" sz="1200" b="1">
                <a:solidFill>
                  <a:srgbClr val="FFFFFF"/>
                </a:solidFill>
                <a:latin typeface="Arial" charset="0"/>
              </a:rPr>
              <a:t>group</a:t>
            </a:r>
            <a:endParaRPr lang="en-US" sz="1800" b="1">
              <a:latin typeface="Arial" charset="0"/>
            </a:endParaRPr>
          </a:p>
        </p:txBody>
      </p:sp>
      <p:sp>
        <p:nvSpPr>
          <p:cNvPr id="92208" name="Rectangle 48"/>
          <p:cNvSpPr>
            <a:spLocks noChangeArrowheads="1"/>
          </p:cNvSpPr>
          <p:nvPr/>
        </p:nvSpPr>
        <p:spPr bwMode="auto">
          <a:xfrm>
            <a:off x="3521075" y="4430713"/>
            <a:ext cx="6667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Released</a:t>
            </a:r>
            <a:br>
              <a:rPr lang="en-US" sz="1200" b="1">
                <a:solidFill>
                  <a:srgbClr val="FFFFFF"/>
                </a:solidFill>
                <a:latin typeface="Arial" charset="0"/>
              </a:rPr>
            </a:br>
            <a:r>
              <a:rPr lang="en-US" sz="1200" b="1">
                <a:solidFill>
                  <a:srgbClr val="FFFFFF"/>
                </a:solidFill>
                <a:latin typeface="Arial" charset="0"/>
              </a:rPr>
              <a:t>protein</a:t>
            </a:r>
            <a:endParaRPr lang="en-US" sz="1800" b="1">
              <a:latin typeface="Arial" charset="0"/>
            </a:endParaRPr>
          </a:p>
        </p:txBody>
      </p:sp>
      <p:sp>
        <p:nvSpPr>
          <p:cNvPr id="92209" name="Rectangle 49"/>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92210" name="Rectangle 50"/>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92211" name="Oval 51"/>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
        <p:nvSpPr>
          <p:cNvPr id="92212" name="Oval 52"/>
          <p:cNvSpPr>
            <a:spLocks noChangeAspect="1" noChangeArrowheads="1"/>
          </p:cNvSpPr>
          <p:nvPr/>
        </p:nvSpPr>
        <p:spPr bwMode="auto">
          <a:xfrm>
            <a:off x="36607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2</a:t>
            </a:r>
            <a:endParaRPr lang="en-US" sz="1300">
              <a:latin typeface="Arial Black" charset="0"/>
            </a:endParaRPr>
          </a:p>
        </p:txBody>
      </p:sp>
      <p:sp>
        <p:nvSpPr>
          <p:cNvPr id="92213" name="Oval 53"/>
          <p:cNvSpPr>
            <a:spLocks noChangeAspect="1" noChangeArrowheads="1"/>
          </p:cNvSpPr>
          <p:nvPr/>
        </p:nvSpPr>
        <p:spPr bwMode="auto">
          <a:xfrm>
            <a:off x="4556125" y="17589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3</a:t>
            </a:r>
            <a:endParaRPr lang="en-US" sz="1300">
              <a:latin typeface="Arial Black" charset="0"/>
            </a:endParaRPr>
          </a:p>
        </p:txBody>
      </p:sp>
      <p:sp>
        <p:nvSpPr>
          <p:cNvPr id="92214" name="Oval 54"/>
          <p:cNvSpPr>
            <a:spLocks noChangeAspect="1" noChangeArrowheads="1"/>
          </p:cNvSpPr>
          <p:nvPr/>
        </p:nvSpPr>
        <p:spPr bwMode="auto">
          <a:xfrm>
            <a:off x="5451475" y="24955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4</a:t>
            </a:r>
            <a:endParaRPr lang="en-US" sz="1300">
              <a:latin typeface="Arial Black"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7672388" y="6581775"/>
            <a:ext cx="1471612" cy="274638"/>
          </a:xfrm>
          <a:prstGeom prst="rect">
            <a:avLst/>
          </a:prstGeom>
          <a:noFill/>
          <a:ln w="9525">
            <a:noFill/>
            <a:miter lim="800000"/>
            <a:headEnd/>
            <a:tailEnd/>
          </a:ln>
          <a:effectLst/>
        </p:spPr>
        <p:txBody>
          <a:bodyPr wrap="none">
            <a:spAutoFit/>
          </a:bodyPr>
          <a:lstStyle/>
          <a:p>
            <a:pPr algn="r"/>
            <a:r>
              <a:rPr lang="en-US" sz="1200" b="1">
                <a:latin typeface="Arial" charset="0"/>
              </a:rPr>
              <a:t>Figure 3.39 step 5</a:t>
            </a:r>
          </a:p>
        </p:txBody>
      </p:sp>
      <p:pic>
        <p:nvPicPr>
          <p:cNvPr id="93187" name="Picture 3" descr="figure_03_391&amp;6"/>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93188" name="Freeform 4"/>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25400">
            <a:solidFill>
              <a:srgbClr val="FFFFFF"/>
            </a:solidFill>
            <a:prstDash val="solid"/>
            <a:round/>
            <a:headEnd/>
            <a:tailEnd/>
          </a:ln>
        </p:spPr>
        <p:txBody>
          <a:bodyPr/>
          <a:lstStyle/>
          <a:p>
            <a:endParaRPr lang="en-US"/>
          </a:p>
        </p:txBody>
      </p:sp>
      <p:sp>
        <p:nvSpPr>
          <p:cNvPr id="93189" name="Freeform 5"/>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25400">
            <a:solidFill>
              <a:srgbClr val="FFFFFF"/>
            </a:solidFill>
            <a:prstDash val="solid"/>
            <a:round/>
            <a:headEnd/>
            <a:tailEnd/>
          </a:ln>
        </p:spPr>
        <p:txBody>
          <a:bodyPr/>
          <a:lstStyle/>
          <a:p>
            <a:endParaRPr lang="en-US"/>
          </a:p>
        </p:txBody>
      </p:sp>
      <p:sp>
        <p:nvSpPr>
          <p:cNvPr id="93190" name="Freeform 6"/>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25400">
            <a:solidFill>
              <a:srgbClr val="FFFFFF"/>
            </a:solidFill>
            <a:prstDash val="solid"/>
            <a:round/>
            <a:headEnd/>
            <a:tailEnd/>
          </a:ln>
        </p:spPr>
        <p:txBody>
          <a:bodyPr/>
          <a:lstStyle/>
          <a:p>
            <a:endParaRPr lang="en-US"/>
          </a:p>
        </p:txBody>
      </p:sp>
      <p:sp>
        <p:nvSpPr>
          <p:cNvPr id="93191" name="Freeform 7"/>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25400">
            <a:solidFill>
              <a:srgbClr val="FFFFFF"/>
            </a:solidFill>
            <a:prstDash val="solid"/>
            <a:round/>
            <a:headEnd/>
            <a:tailEnd/>
          </a:ln>
        </p:spPr>
        <p:txBody>
          <a:bodyPr/>
          <a:lstStyle/>
          <a:p>
            <a:endParaRPr lang="en-US"/>
          </a:p>
        </p:txBody>
      </p:sp>
      <p:sp>
        <p:nvSpPr>
          <p:cNvPr id="93192" name="Line 8"/>
          <p:cNvSpPr>
            <a:spLocks noChangeShapeType="1"/>
          </p:cNvSpPr>
          <p:nvPr/>
        </p:nvSpPr>
        <p:spPr bwMode="auto">
          <a:xfrm flipV="1">
            <a:off x="2005013" y="2422525"/>
            <a:ext cx="1587" cy="177800"/>
          </a:xfrm>
          <a:prstGeom prst="line">
            <a:avLst/>
          </a:prstGeom>
          <a:noFill/>
          <a:ln w="25400">
            <a:solidFill>
              <a:srgbClr val="FFFFFF"/>
            </a:solidFill>
            <a:round/>
            <a:headEnd/>
            <a:tailEnd/>
          </a:ln>
        </p:spPr>
        <p:txBody>
          <a:bodyPr/>
          <a:lstStyle/>
          <a:p>
            <a:endParaRPr lang="en-US"/>
          </a:p>
        </p:txBody>
      </p:sp>
      <p:sp>
        <p:nvSpPr>
          <p:cNvPr id="93193" name="Line 9"/>
          <p:cNvSpPr>
            <a:spLocks noChangeShapeType="1"/>
          </p:cNvSpPr>
          <p:nvPr/>
        </p:nvSpPr>
        <p:spPr bwMode="auto">
          <a:xfrm flipH="1">
            <a:off x="2436813" y="3152775"/>
            <a:ext cx="82550" cy="474663"/>
          </a:xfrm>
          <a:prstGeom prst="line">
            <a:avLst/>
          </a:prstGeom>
          <a:noFill/>
          <a:ln w="25400">
            <a:solidFill>
              <a:srgbClr val="FFFFFF"/>
            </a:solidFill>
            <a:round/>
            <a:headEnd/>
            <a:tailEnd/>
          </a:ln>
        </p:spPr>
        <p:txBody>
          <a:bodyPr/>
          <a:lstStyle/>
          <a:p>
            <a:endParaRPr lang="en-US"/>
          </a:p>
        </p:txBody>
      </p:sp>
      <p:sp>
        <p:nvSpPr>
          <p:cNvPr id="93194" name="Freeform 10"/>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25400">
            <a:solidFill>
              <a:srgbClr val="FFFFFF"/>
            </a:solidFill>
            <a:prstDash val="solid"/>
            <a:round/>
            <a:headEnd/>
            <a:tailEnd/>
          </a:ln>
        </p:spPr>
        <p:txBody>
          <a:bodyPr/>
          <a:lstStyle/>
          <a:p>
            <a:endParaRPr lang="en-US"/>
          </a:p>
        </p:txBody>
      </p:sp>
      <p:sp>
        <p:nvSpPr>
          <p:cNvPr id="93195" name="Freeform 11"/>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25400">
            <a:solidFill>
              <a:srgbClr val="FFFFFF"/>
            </a:solidFill>
            <a:prstDash val="solid"/>
            <a:round/>
            <a:headEnd/>
            <a:tailEnd/>
          </a:ln>
        </p:spPr>
        <p:txBody>
          <a:bodyPr/>
          <a:lstStyle/>
          <a:p>
            <a:endParaRPr lang="en-US"/>
          </a:p>
        </p:txBody>
      </p:sp>
      <p:sp>
        <p:nvSpPr>
          <p:cNvPr id="93196" name="Line 12"/>
          <p:cNvSpPr>
            <a:spLocks noChangeShapeType="1"/>
          </p:cNvSpPr>
          <p:nvPr/>
        </p:nvSpPr>
        <p:spPr bwMode="auto">
          <a:xfrm flipH="1">
            <a:off x="4208463" y="4506913"/>
            <a:ext cx="209550" cy="1587"/>
          </a:xfrm>
          <a:prstGeom prst="line">
            <a:avLst/>
          </a:prstGeom>
          <a:noFill/>
          <a:ln w="25400">
            <a:solidFill>
              <a:srgbClr val="FFFFFF"/>
            </a:solidFill>
            <a:round/>
            <a:headEnd/>
            <a:tailEnd/>
          </a:ln>
        </p:spPr>
        <p:txBody>
          <a:bodyPr/>
          <a:lstStyle/>
          <a:p>
            <a:endParaRPr lang="en-US"/>
          </a:p>
        </p:txBody>
      </p:sp>
      <p:sp>
        <p:nvSpPr>
          <p:cNvPr id="93197" name="Line 13"/>
          <p:cNvSpPr>
            <a:spLocks noChangeShapeType="1"/>
          </p:cNvSpPr>
          <p:nvPr/>
        </p:nvSpPr>
        <p:spPr bwMode="auto">
          <a:xfrm>
            <a:off x="5588000" y="5561013"/>
            <a:ext cx="1588" cy="384175"/>
          </a:xfrm>
          <a:prstGeom prst="line">
            <a:avLst/>
          </a:prstGeom>
          <a:noFill/>
          <a:ln w="25400">
            <a:solidFill>
              <a:srgbClr val="FFFFFF"/>
            </a:solidFill>
            <a:round/>
            <a:headEnd/>
            <a:tailEnd/>
          </a:ln>
        </p:spPr>
        <p:txBody>
          <a:bodyPr/>
          <a:lstStyle/>
          <a:p>
            <a:endParaRPr lang="en-US"/>
          </a:p>
        </p:txBody>
      </p:sp>
      <p:sp>
        <p:nvSpPr>
          <p:cNvPr id="93198" name="Freeform 14"/>
          <p:cNvSpPr>
            <a:spLocks/>
          </p:cNvSpPr>
          <p:nvPr/>
        </p:nvSpPr>
        <p:spPr bwMode="auto">
          <a:xfrm>
            <a:off x="7165975" y="5722938"/>
            <a:ext cx="196850" cy="206375"/>
          </a:xfrm>
          <a:custGeom>
            <a:avLst/>
            <a:gdLst/>
            <a:ahLst/>
            <a:cxnLst>
              <a:cxn ang="0">
                <a:pos x="0" y="0"/>
              </a:cxn>
              <a:cxn ang="0">
                <a:pos x="40" y="130"/>
              </a:cxn>
              <a:cxn ang="0">
                <a:pos x="124" y="130"/>
              </a:cxn>
            </a:cxnLst>
            <a:rect l="0" t="0" r="r" b="b"/>
            <a:pathLst>
              <a:path w="124" h="130">
                <a:moveTo>
                  <a:pt x="0" y="0"/>
                </a:moveTo>
                <a:lnTo>
                  <a:pt x="40" y="130"/>
                </a:lnTo>
                <a:lnTo>
                  <a:pt x="124" y="130"/>
                </a:lnTo>
              </a:path>
            </a:pathLst>
          </a:custGeom>
          <a:noFill/>
          <a:ln w="25400">
            <a:solidFill>
              <a:srgbClr val="FFFFFF"/>
            </a:solidFill>
            <a:prstDash val="solid"/>
            <a:round/>
            <a:headEnd/>
            <a:tailEnd/>
          </a:ln>
        </p:spPr>
        <p:txBody>
          <a:bodyPr/>
          <a:lstStyle/>
          <a:p>
            <a:endParaRPr lang="en-US"/>
          </a:p>
        </p:txBody>
      </p:sp>
      <p:sp>
        <p:nvSpPr>
          <p:cNvPr id="93199" name="Freeform 15"/>
          <p:cNvSpPr>
            <a:spLocks/>
          </p:cNvSpPr>
          <p:nvPr/>
        </p:nvSpPr>
        <p:spPr bwMode="auto">
          <a:xfrm>
            <a:off x="1055688" y="2587625"/>
            <a:ext cx="222250" cy="187325"/>
          </a:xfrm>
          <a:custGeom>
            <a:avLst/>
            <a:gdLst/>
            <a:ahLst/>
            <a:cxnLst>
              <a:cxn ang="0">
                <a:pos x="140" y="46"/>
              </a:cxn>
              <a:cxn ang="0">
                <a:pos x="46" y="0"/>
              </a:cxn>
              <a:cxn ang="0">
                <a:pos x="0" y="94"/>
              </a:cxn>
              <a:cxn ang="0">
                <a:pos x="52" y="118"/>
              </a:cxn>
            </a:cxnLst>
            <a:rect l="0" t="0" r="r" b="b"/>
            <a:pathLst>
              <a:path w="140" h="118">
                <a:moveTo>
                  <a:pt x="140" y="46"/>
                </a:moveTo>
                <a:lnTo>
                  <a:pt x="46" y="0"/>
                </a:lnTo>
                <a:lnTo>
                  <a:pt x="0" y="94"/>
                </a:lnTo>
                <a:lnTo>
                  <a:pt x="52" y="118"/>
                </a:lnTo>
              </a:path>
            </a:pathLst>
          </a:custGeom>
          <a:noFill/>
          <a:ln w="12700">
            <a:solidFill>
              <a:srgbClr val="000000"/>
            </a:solidFill>
            <a:prstDash val="solid"/>
            <a:round/>
            <a:headEnd/>
            <a:tailEnd/>
          </a:ln>
        </p:spPr>
        <p:txBody>
          <a:bodyPr/>
          <a:lstStyle/>
          <a:p>
            <a:endParaRPr lang="en-US"/>
          </a:p>
        </p:txBody>
      </p:sp>
      <p:sp>
        <p:nvSpPr>
          <p:cNvPr id="93200" name="Freeform 16"/>
          <p:cNvSpPr>
            <a:spLocks/>
          </p:cNvSpPr>
          <p:nvPr/>
        </p:nvSpPr>
        <p:spPr bwMode="auto">
          <a:xfrm>
            <a:off x="757238" y="2063750"/>
            <a:ext cx="333375" cy="596900"/>
          </a:xfrm>
          <a:custGeom>
            <a:avLst/>
            <a:gdLst/>
            <a:ahLst/>
            <a:cxnLst>
              <a:cxn ang="0">
                <a:pos x="210" y="376"/>
              </a:cxn>
              <a:cxn ang="0">
                <a:pos x="28" y="280"/>
              </a:cxn>
              <a:cxn ang="0">
                <a:pos x="0" y="0"/>
              </a:cxn>
            </a:cxnLst>
            <a:rect l="0" t="0" r="r" b="b"/>
            <a:pathLst>
              <a:path w="210" h="376">
                <a:moveTo>
                  <a:pt x="210" y="376"/>
                </a:moveTo>
                <a:lnTo>
                  <a:pt x="28" y="280"/>
                </a:lnTo>
                <a:lnTo>
                  <a:pt x="0" y="0"/>
                </a:lnTo>
              </a:path>
            </a:pathLst>
          </a:custGeom>
          <a:noFill/>
          <a:ln w="12700">
            <a:solidFill>
              <a:srgbClr val="000000"/>
            </a:solidFill>
            <a:prstDash val="solid"/>
            <a:round/>
            <a:headEnd/>
            <a:tailEnd/>
          </a:ln>
        </p:spPr>
        <p:txBody>
          <a:bodyPr/>
          <a:lstStyle/>
          <a:p>
            <a:endParaRPr lang="en-US"/>
          </a:p>
        </p:txBody>
      </p:sp>
      <p:sp>
        <p:nvSpPr>
          <p:cNvPr id="93201" name="Freeform 17"/>
          <p:cNvSpPr>
            <a:spLocks/>
          </p:cNvSpPr>
          <p:nvPr/>
        </p:nvSpPr>
        <p:spPr bwMode="auto">
          <a:xfrm>
            <a:off x="1001713" y="2838450"/>
            <a:ext cx="139700" cy="276225"/>
          </a:xfrm>
          <a:custGeom>
            <a:avLst/>
            <a:gdLst/>
            <a:ahLst/>
            <a:cxnLst>
              <a:cxn ang="0">
                <a:pos x="88" y="0"/>
              </a:cxn>
              <a:cxn ang="0">
                <a:pos x="54" y="174"/>
              </a:cxn>
              <a:cxn ang="0">
                <a:pos x="0" y="174"/>
              </a:cxn>
            </a:cxnLst>
            <a:rect l="0" t="0" r="r" b="b"/>
            <a:pathLst>
              <a:path w="88" h="174">
                <a:moveTo>
                  <a:pt x="88" y="0"/>
                </a:moveTo>
                <a:lnTo>
                  <a:pt x="54" y="174"/>
                </a:lnTo>
                <a:lnTo>
                  <a:pt x="0" y="174"/>
                </a:lnTo>
              </a:path>
            </a:pathLst>
          </a:custGeom>
          <a:noFill/>
          <a:ln w="12700">
            <a:solidFill>
              <a:srgbClr val="000000"/>
            </a:solidFill>
            <a:prstDash val="solid"/>
            <a:round/>
            <a:headEnd/>
            <a:tailEnd/>
          </a:ln>
        </p:spPr>
        <p:txBody>
          <a:bodyPr/>
          <a:lstStyle/>
          <a:p>
            <a:endParaRPr lang="en-US"/>
          </a:p>
        </p:txBody>
      </p:sp>
      <p:sp>
        <p:nvSpPr>
          <p:cNvPr id="93202" name="Freeform 18"/>
          <p:cNvSpPr>
            <a:spLocks/>
          </p:cNvSpPr>
          <p:nvPr/>
        </p:nvSpPr>
        <p:spPr bwMode="auto">
          <a:xfrm>
            <a:off x="1497013" y="2047875"/>
            <a:ext cx="254000" cy="327025"/>
          </a:xfrm>
          <a:custGeom>
            <a:avLst/>
            <a:gdLst/>
            <a:ahLst/>
            <a:cxnLst>
              <a:cxn ang="0">
                <a:pos x="0" y="206"/>
              </a:cxn>
              <a:cxn ang="0">
                <a:pos x="116" y="0"/>
              </a:cxn>
              <a:cxn ang="0">
                <a:pos x="160" y="0"/>
              </a:cxn>
            </a:cxnLst>
            <a:rect l="0" t="0" r="r" b="b"/>
            <a:pathLst>
              <a:path w="160" h="206">
                <a:moveTo>
                  <a:pt x="0" y="206"/>
                </a:moveTo>
                <a:lnTo>
                  <a:pt x="116" y="0"/>
                </a:lnTo>
                <a:lnTo>
                  <a:pt x="160" y="0"/>
                </a:lnTo>
              </a:path>
            </a:pathLst>
          </a:custGeom>
          <a:noFill/>
          <a:ln w="12700">
            <a:solidFill>
              <a:srgbClr val="000000"/>
            </a:solidFill>
            <a:prstDash val="solid"/>
            <a:round/>
            <a:headEnd/>
            <a:tailEnd/>
          </a:ln>
        </p:spPr>
        <p:txBody>
          <a:bodyPr/>
          <a:lstStyle/>
          <a:p>
            <a:endParaRPr lang="en-US"/>
          </a:p>
        </p:txBody>
      </p:sp>
      <p:sp>
        <p:nvSpPr>
          <p:cNvPr id="93203" name="Line 19"/>
          <p:cNvSpPr>
            <a:spLocks noChangeShapeType="1"/>
          </p:cNvSpPr>
          <p:nvPr/>
        </p:nvSpPr>
        <p:spPr bwMode="auto">
          <a:xfrm flipV="1">
            <a:off x="2005013" y="2422525"/>
            <a:ext cx="1587" cy="177800"/>
          </a:xfrm>
          <a:prstGeom prst="line">
            <a:avLst/>
          </a:prstGeom>
          <a:noFill/>
          <a:ln w="12700">
            <a:solidFill>
              <a:srgbClr val="000000"/>
            </a:solidFill>
            <a:round/>
            <a:headEnd/>
            <a:tailEnd/>
          </a:ln>
        </p:spPr>
        <p:txBody>
          <a:bodyPr/>
          <a:lstStyle/>
          <a:p>
            <a:endParaRPr lang="en-US"/>
          </a:p>
        </p:txBody>
      </p:sp>
      <p:sp>
        <p:nvSpPr>
          <p:cNvPr id="93204" name="Line 20"/>
          <p:cNvSpPr>
            <a:spLocks noChangeShapeType="1"/>
          </p:cNvSpPr>
          <p:nvPr/>
        </p:nvSpPr>
        <p:spPr bwMode="auto">
          <a:xfrm flipH="1">
            <a:off x="2436813" y="3152775"/>
            <a:ext cx="82550" cy="474663"/>
          </a:xfrm>
          <a:prstGeom prst="line">
            <a:avLst/>
          </a:prstGeom>
          <a:noFill/>
          <a:ln w="12700">
            <a:solidFill>
              <a:srgbClr val="000000"/>
            </a:solidFill>
            <a:round/>
            <a:headEnd/>
            <a:tailEnd/>
          </a:ln>
        </p:spPr>
        <p:txBody>
          <a:bodyPr/>
          <a:lstStyle/>
          <a:p>
            <a:endParaRPr lang="en-US"/>
          </a:p>
        </p:txBody>
      </p:sp>
      <p:sp>
        <p:nvSpPr>
          <p:cNvPr id="93205" name="Freeform 21"/>
          <p:cNvSpPr>
            <a:spLocks/>
          </p:cNvSpPr>
          <p:nvPr/>
        </p:nvSpPr>
        <p:spPr bwMode="auto">
          <a:xfrm>
            <a:off x="3360738" y="3181350"/>
            <a:ext cx="342900" cy="76200"/>
          </a:xfrm>
          <a:custGeom>
            <a:avLst/>
            <a:gdLst/>
            <a:ahLst/>
            <a:cxnLst>
              <a:cxn ang="0">
                <a:pos x="216" y="0"/>
              </a:cxn>
              <a:cxn ang="0">
                <a:pos x="30" y="48"/>
              </a:cxn>
              <a:cxn ang="0">
                <a:pos x="0" y="48"/>
              </a:cxn>
            </a:cxnLst>
            <a:rect l="0" t="0" r="r" b="b"/>
            <a:pathLst>
              <a:path w="216" h="48">
                <a:moveTo>
                  <a:pt x="216" y="0"/>
                </a:moveTo>
                <a:lnTo>
                  <a:pt x="30" y="48"/>
                </a:lnTo>
                <a:lnTo>
                  <a:pt x="0" y="48"/>
                </a:lnTo>
              </a:path>
            </a:pathLst>
          </a:custGeom>
          <a:noFill/>
          <a:ln w="12700">
            <a:solidFill>
              <a:srgbClr val="000000"/>
            </a:solidFill>
            <a:prstDash val="solid"/>
            <a:round/>
            <a:headEnd/>
            <a:tailEnd/>
          </a:ln>
        </p:spPr>
        <p:txBody>
          <a:bodyPr/>
          <a:lstStyle/>
          <a:p>
            <a:endParaRPr lang="en-US"/>
          </a:p>
        </p:txBody>
      </p:sp>
      <p:sp>
        <p:nvSpPr>
          <p:cNvPr id="93206" name="Freeform 22"/>
          <p:cNvSpPr>
            <a:spLocks/>
          </p:cNvSpPr>
          <p:nvPr/>
        </p:nvSpPr>
        <p:spPr bwMode="auto">
          <a:xfrm>
            <a:off x="3868738" y="3792538"/>
            <a:ext cx="222250" cy="101600"/>
          </a:xfrm>
          <a:custGeom>
            <a:avLst/>
            <a:gdLst/>
            <a:ahLst/>
            <a:cxnLst>
              <a:cxn ang="0">
                <a:pos x="0" y="64"/>
              </a:cxn>
              <a:cxn ang="0">
                <a:pos x="108" y="0"/>
              </a:cxn>
              <a:cxn ang="0">
                <a:pos x="140" y="0"/>
              </a:cxn>
            </a:cxnLst>
            <a:rect l="0" t="0" r="r" b="b"/>
            <a:pathLst>
              <a:path w="140" h="64">
                <a:moveTo>
                  <a:pt x="0" y="64"/>
                </a:moveTo>
                <a:lnTo>
                  <a:pt x="108" y="0"/>
                </a:lnTo>
                <a:lnTo>
                  <a:pt x="140" y="0"/>
                </a:lnTo>
              </a:path>
            </a:pathLst>
          </a:custGeom>
          <a:noFill/>
          <a:ln w="12700">
            <a:solidFill>
              <a:srgbClr val="000000"/>
            </a:solidFill>
            <a:prstDash val="solid"/>
            <a:round/>
            <a:headEnd/>
            <a:tailEnd/>
          </a:ln>
        </p:spPr>
        <p:txBody>
          <a:bodyPr/>
          <a:lstStyle/>
          <a:p>
            <a:endParaRPr lang="en-US"/>
          </a:p>
        </p:txBody>
      </p:sp>
      <p:sp>
        <p:nvSpPr>
          <p:cNvPr id="93207" name="Line 23"/>
          <p:cNvSpPr>
            <a:spLocks noChangeShapeType="1"/>
          </p:cNvSpPr>
          <p:nvPr/>
        </p:nvSpPr>
        <p:spPr bwMode="auto">
          <a:xfrm flipH="1">
            <a:off x="4208463" y="4506913"/>
            <a:ext cx="209550" cy="1587"/>
          </a:xfrm>
          <a:prstGeom prst="line">
            <a:avLst/>
          </a:prstGeom>
          <a:noFill/>
          <a:ln w="12700">
            <a:solidFill>
              <a:srgbClr val="000000"/>
            </a:solidFill>
            <a:round/>
            <a:headEnd/>
            <a:tailEnd/>
          </a:ln>
        </p:spPr>
        <p:txBody>
          <a:bodyPr/>
          <a:lstStyle/>
          <a:p>
            <a:endParaRPr lang="en-US"/>
          </a:p>
        </p:txBody>
      </p:sp>
      <p:sp>
        <p:nvSpPr>
          <p:cNvPr id="93208" name="Line 24"/>
          <p:cNvSpPr>
            <a:spLocks noChangeShapeType="1"/>
          </p:cNvSpPr>
          <p:nvPr/>
        </p:nvSpPr>
        <p:spPr bwMode="auto">
          <a:xfrm>
            <a:off x="5588000" y="5561013"/>
            <a:ext cx="1588" cy="384175"/>
          </a:xfrm>
          <a:prstGeom prst="line">
            <a:avLst/>
          </a:prstGeom>
          <a:noFill/>
          <a:ln w="12700">
            <a:solidFill>
              <a:srgbClr val="000000"/>
            </a:solidFill>
            <a:round/>
            <a:headEnd/>
            <a:tailEnd/>
          </a:ln>
        </p:spPr>
        <p:txBody>
          <a:bodyPr/>
          <a:lstStyle/>
          <a:p>
            <a:endParaRPr lang="en-US"/>
          </a:p>
        </p:txBody>
      </p:sp>
      <p:sp>
        <p:nvSpPr>
          <p:cNvPr id="93209" name="Freeform 25"/>
          <p:cNvSpPr>
            <a:spLocks/>
          </p:cNvSpPr>
          <p:nvPr/>
        </p:nvSpPr>
        <p:spPr bwMode="auto">
          <a:xfrm>
            <a:off x="7165975" y="5722938"/>
            <a:ext cx="196850" cy="206375"/>
          </a:xfrm>
          <a:custGeom>
            <a:avLst/>
            <a:gdLst/>
            <a:ahLst/>
            <a:cxnLst>
              <a:cxn ang="0">
                <a:pos x="0" y="0"/>
              </a:cxn>
              <a:cxn ang="0">
                <a:pos x="40" y="130"/>
              </a:cxn>
              <a:cxn ang="0">
                <a:pos x="124" y="130"/>
              </a:cxn>
            </a:cxnLst>
            <a:rect l="0" t="0" r="r" b="b"/>
            <a:pathLst>
              <a:path w="124" h="130">
                <a:moveTo>
                  <a:pt x="0" y="0"/>
                </a:moveTo>
                <a:lnTo>
                  <a:pt x="40" y="130"/>
                </a:lnTo>
                <a:lnTo>
                  <a:pt x="124" y="130"/>
                </a:lnTo>
              </a:path>
            </a:pathLst>
          </a:custGeom>
          <a:noFill/>
          <a:ln w="12700">
            <a:solidFill>
              <a:srgbClr val="000000"/>
            </a:solidFill>
            <a:prstDash val="solid"/>
            <a:round/>
            <a:headEnd/>
            <a:tailEnd/>
          </a:ln>
        </p:spPr>
        <p:txBody>
          <a:bodyPr/>
          <a:lstStyle/>
          <a:p>
            <a:endParaRPr lang="en-US"/>
          </a:p>
        </p:txBody>
      </p:sp>
      <p:sp>
        <p:nvSpPr>
          <p:cNvPr id="93210" name="Freeform 26"/>
          <p:cNvSpPr>
            <a:spLocks/>
          </p:cNvSpPr>
          <p:nvPr/>
        </p:nvSpPr>
        <p:spPr bwMode="auto">
          <a:xfrm>
            <a:off x="1265238" y="2955925"/>
            <a:ext cx="415925" cy="441325"/>
          </a:xfrm>
          <a:custGeom>
            <a:avLst/>
            <a:gdLst/>
            <a:ahLst/>
            <a:cxnLst>
              <a:cxn ang="0">
                <a:pos x="0" y="0"/>
              </a:cxn>
              <a:cxn ang="0">
                <a:pos x="262" y="242"/>
              </a:cxn>
              <a:cxn ang="0">
                <a:pos x="262" y="278"/>
              </a:cxn>
            </a:cxnLst>
            <a:rect l="0" t="0" r="r" b="b"/>
            <a:pathLst>
              <a:path w="262" h="278">
                <a:moveTo>
                  <a:pt x="0" y="0"/>
                </a:moveTo>
                <a:lnTo>
                  <a:pt x="262" y="242"/>
                </a:lnTo>
                <a:lnTo>
                  <a:pt x="262" y="278"/>
                </a:lnTo>
              </a:path>
            </a:pathLst>
          </a:custGeom>
          <a:noFill/>
          <a:ln w="25400">
            <a:solidFill>
              <a:srgbClr val="FFFFFF"/>
            </a:solidFill>
            <a:prstDash val="solid"/>
            <a:round/>
            <a:headEnd/>
            <a:tailEnd/>
          </a:ln>
        </p:spPr>
        <p:txBody>
          <a:bodyPr/>
          <a:lstStyle/>
          <a:p>
            <a:endParaRPr lang="en-US"/>
          </a:p>
        </p:txBody>
      </p:sp>
      <p:sp>
        <p:nvSpPr>
          <p:cNvPr id="93211" name="Freeform 27"/>
          <p:cNvSpPr>
            <a:spLocks/>
          </p:cNvSpPr>
          <p:nvPr/>
        </p:nvSpPr>
        <p:spPr bwMode="auto">
          <a:xfrm>
            <a:off x="1268413" y="2955925"/>
            <a:ext cx="412750" cy="441325"/>
          </a:xfrm>
          <a:custGeom>
            <a:avLst/>
            <a:gdLst/>
            <a:ahLst/>
            <a:cxnLst>
              <a:cxn ang="0">
                <a:pos x="0" y="0"/>
              </a:cxn>
              <a:cxn ang="0">
                <a:pos x="260" y="242"/>
              </a:cxn>
              <a:cxn ang="0">
                <a:pos x="260" y="278"/>
              </a:cxn>
            </a:cxnLst>
            <a:rect l="0" t="0" r="r" b="b"/>
            <a:pathLst>
              <a:path w="260" h="278">
                <a:moveTo>
                  <a:pt x="0" y="0"/>
                </a:moveTo>
                <a:lnTo>
                  <a:pt x="260" y="242"/>
                </a:lnTo>
                <a:lnTo>
                  <a:pt x="260" y="278"/>
                </a:lnTo>
              </a:path>
            </a:pathLst>
          </a:custGeom>
          <a:noFill/>
          <a:ln w="12700">
            <a:solidFill>
              <a:srgbClr val="000000"/>
            </a:solidFill>
            <a:prstDash val="solid"/>
            <a:round/>
            <a:headEnd/>
            <a:tailEnd/>
          </a:ln>
        </p:spPr>
        <p:txBody>
          <a:bodyPr/>
          <a:lstStyle/>
          <a:p>
            <a:endParaRPr lang="en-US"/>
          </a:p>
        </p:txBody>
      </p:sp>
      <p:sp>
        <p:nvSpPr>
          <p:cNvPr id="93212" name="Line 28"/>
          <p:cNvSpPr>
            <a:spLocks noChangeShapeType="1"/>
          </p:cNvSpPr>
          <p:nvPr/>
        </p:nvSpPr>
        <p:spPr bwMode="auto">
          <a:xfrm>
            <a:off x="642938" y="1609725"/>
            <a:ext cx="2771775" cy="1588"/>
          </a:xfrm>
          <a:prstGeom prst="line">
            <a:avLst/>
          </a:prstGeom>
          <a:noFill/>
          <a:ln w="12700">
            <a:solidFill>
              <a:srgbClr val="0092C8"/>
            </a:solidFill>
            <a:round/>
            <a:headEnd/>
            <a:tailEnd/>
          </a:ln>
        </p:spPr>
        <p:txBody>
          <a:bodyPr/>
          <a:lstStyle/>
          <a:p>
            <a:endParaRPr lang="en-US"/>
          </a:p>
        </p:txBody>
      </p:sp>
      <p:sp>
        <p:nvSpPr>
          <p:cNvPr id="93213" name="Line 29"/>
          <p:cNvSpPr>
            <a:spLocks noChangeShapeType="1"/>
          </p:cNvSpPr>
          <p:nvPr/>
        </p:nvSpPr>
        <p:spPr bwMode="auto">
          <a:xfrm flipH="1">
            <a:off x="1150938" y="1609725"/>
            <a:ext cx="314325" cy="812800"/>
          </a:xfrm>
          <a:prstGeom prst="line">
            <a:avLst/>
          </a:prstGeom>
          <a:noFill/>
          <a:ln w="12700">
            <a:solidFill>
              <a:srgbClr val="0092C8"/>
            </a:solidFill>
            <a:round/>
            <a:headEnd/>
            <a:tailEnd/>
          </a:ln>
        </p:spPr>
        <p:txBody>
          <a:bodyPr/>
          <a:lstStyle/>
          <a:p>
            <a:endParaRPr lang="en-US"/>
          </a:p>
        </p:txBody>
      </p:sp>
      <p:sp>
        <p:nvSpPr>
          <p:cNvPr id="93214" name="Line 30"/>
          <p:cNvSpPr>
            <a:spLocks noChangeShapeType="1"/>
          </p:cNvSpPr>
          <p:nvPr/>
        </p:nvSpPr>
        <p:spPr bwMode="auto">
          <a:xfrm flipH="1">
            <a:off x="2646363" y="1609725"/>
            <a:ext cx="1517650" cy="1400175"/>
          </a:xfrm>
          <a:prstGeom prst="line">
            <a:avLst/>
          </a:prstGeom>
          <a:noFill/>
          <a:ln w="12700">
            <a:solidFill>
              <a:srgbClr val="0092C8"/>
            </a:solidFill>
            <a:round/>
            <a:headEnd/>
            <a:tailEnd/>
          </a:ln>
        </p:spPr>
        <p:txBody>
          <a:bodyPr/>
          <a:lstStyle/>
          <a:p>
            <a:endParaRPr lang="en-US"/>
          </a:p>
        </p:txBody>
      </p:sp>
      <p:sp>
        <p:nvSpPr>
          <p:cNvPr id="93215" name="Line 31"/>
          <p:cNvSpPr>
            <a:spLocks noChangeShapeType="1"/>
          </p:cNvSpPr>
          <p:nvPr/>
        </p:nvSpPr>
        <p:spPr bwMode="auto">
          <a:xfrm>
            <a:off x="4554538" y="2339975"/>
            <a:ext cx="3395662" cy="1588"/>
          </a:xfrm>
          <a:prstGeom prst="line">
            <a:avLst/>
          </a:prstGeom>
          <a:noFill/>
          <a:ln w="12700">
            <a:solidFill>
              <a:srgbClr val="0092C8"/>
            </a:solidFill>
            <a:round/>
            <a:headEnd/>
            <a:tailEnd/>
          </a:ln>
        </p:spPr>
        <p:txBody>
          <a:bodyPr/>
          <a:lstStyle/>
          <a:p>
            <a:endParaRPr lang="en-US"/>
          </a:p>
        </p:txBody>
      </p:sp>
      <p:sp>
        <p:nvSpPr>
          <p:cNvPr id="93216" name="Line 32"/>
          <p:cNvSpPr>
            <a:spLocks noChangeShapeType="1"/>
          </p:cNvSpPr>
          <p:nvPr/>
        </p:nvSpPr>
        <p:spPr bwMode="auto">
          <a:xfrm flipH="1">
            <a:off x="4116388" y="2339975"/>
            <a:ext cx="1128712" cy="746125"/>
          </a:xfrm>
          <a:prstGeom prst="line">
            <a:avLst/>
          </a:prstGeom>
          <a:noFill/>
          <a:ln w="12700">
            <a:solidFill>
              <a:srgbClr val="0092C8"/>
            </a:solidFill>
            <a:round/>
            <a:headEnd/>
            <a:tailEnd/>
          </a:ln>
        </p:spPr>
        <p:txBody>
          <a:bodyPr/>
          <a:lstStyle/>
          <a:p>
            <a:endParaRPr lang="en-US"/>
          </a:p>
        </p:txBody>
      </p:sp>
      <p:sp>
        <p:nvSpPr>
          <p:cNvPr id="93217" name="Freeform 33"/>
          <p:cNvSpPr>
            <a:spLocks/>
          </p:cNvSpPr>
          <p:nvPr/>
        </p:nvSpPr>
        <p:spPr bwMode="auto">
          <a:xfrm>
            <a:off x="5965825" y="4491038"/>
            <a:ext cx="1012825" cy="384175"/>
          </a:xfrm>
          <a:custGeom>
            <a:avLst/>
            <a:gdLst/>
            <a:ahLst/>
            <a:cxnLst>
              <a:cxn ang="0">
                <a:pos x="0" y="218"/>
              </a:cxn>
              <a:cxn ang="0">
                <a:pos x="386" y="0"/>
              </a:cxn>
              <a:cxn ang="0">
                <a:pos x="638" y="242"/>
              </a:cxn>
            </a:cxnLst>
            <a:rect l="0" t="0" r="r" b="b"/>
            <a:pathLst>
              <a:path w="638" h="242">
                <a:moveTo>
                  <a:pt x="0" y="218"/>
                </a:moveTo>
                <a:lnTo>
                  <a:pt x="386" y="0"/>
                </a:lnTo>
                <a:lnTo>
                  <a:pt x="638" y="242"/>
                </a:lnTo>
              </a:path>
            </a:pathLst>
          </a:custGeom>
          <a:noFill/>
          <a:ln w="12700">
            <a:solidFill>
              <a:srgbClr val="0092C8"/>
            </a:solidFill>
            <a:prstDash val="solid"/>
            <a:round/>
            <a:headEnd/>
            <a:tailEnd/>
          </a:ln>
        </p:spPr>
        <p:txBody>
          <a:bodyPr/>
          <a:lstStyle/>
          <a:p>
            <a:endParaRPr lang="en-US"/>
          </a:p>
        </p:txBody>
      </p:sp>
      <p:sp>
        <p:nvSpPr>
          <p:cNvPr id="93218" name="Line 34"/>
          <p:cNvSpPr>
            <a:spLocks noChangeShapeType="1"/>
          </p:cNvSpPr>
          <p:nvPr/>
        </p:nvSpPr>
        <p:spPr bwMode="auto">
          <a:xfrm>
            <a:off x="5457825" y="3235325"/>
            <a:ext cx="3051175" cy="1588"/>
          </a:xfrm>
          <a:prstGeom prst="line">
            <a:avLst/>
          </a:prstGeom>
          <a:noFill/>
          <a:ln w="12700">
            <a:solidFill>
              <a:srgbClr val="0092C8"/>
            </a:solidFill>
            <a:round/>
            <a:headEnd/>
            <a:tailEnd/>
          </a:ln>
        </p:spPr>
        <p:txBody>
          <a:bodyPr/>
          <a:lstStyle/>
          <a:p>
            <a:endParaRPr lang="en-US"/>
          </a:p>
        </p:txBody>
      </p:sp>
      <p:sp>
        <p:nvSpPr>
          <p:cNvPr id="93219" name="Line 35"/>
          <p:cNvSpPr>
            <a:spLocks noChangeShapeType="1"/>
          </p:cNvSpPr>
          <p:nvPr/>
        </p:nvSpPr>
        <p:spPr bwMode="auto">
          <a:xfrm flipH="1">
            <a:off x="4892675" y="3235325"/>
            <a:ext cx="955675" cy="785813"/>
          </a:xfrm>
          <a:prstGeom prst="line">
            <a:avLst/>
          </a:prstGeom>
          <a:noFill/>
          <a:ln w="12700">
            <a:solidFill>
              <a:srgbClr val="0092C8"/>
            </a:solidFill>
            <a:round/>
            <a:headEnd/>
            <a:tailEnd/>
          </a:ln>
        </p:spPr>
        <p:txBody>
          <a:bodyPr/>
          <a:lstStyle/>
          <a:p>
            <a:endParaRPr lang="en-US"/>
          </a:p>
        </p:txBody>
      </p:sp>
      <p:sp>
        <p:nvSpPr>
          <p:cNvPr id="93220" name="Line 36"/>
          <p:cNvSpPr>
            <a:spLocks noChangeShapeType="1"/>
          </p:cNvSpPr>
          <p:nvPr/>
        </p:nvSpPr>
        <p:spPr bwMode="auto">
          <a:xfrm>
            <a:off x="5889625" y="4491038"/>
            <a:ext cx="2613025" cy="1587"/>
          </a:xfrm>
          <a:prstGeom prst="line">
            <a:avLst/>
          </a:prstGeom>
          <a:noFill/>
          <a:ln w="12700">
            <a:solidFill>
              <a:srgbClr val="0092C8"/>
            </a:solidFill>
            <a:round/>
            <a:headEnd/>
            <a:tailEnd/>
          </a:ln>
        </p:spPr>
        <p:txBody>
          <a:bodyPr/>
          <a:lstStyle/>
          <a:p>
            <a:endParaRPr lang="en-US"/>
          </a:p>
        </p:txBody>
      </p:sp>
      <p:sp>
        <p:nvSpPr>
          <p:cNvPr id="93221" name="Line 37"/>
          <p:cNvSpPr>
            <a:spLocks noChangeShapeType="1"/>
          </p:cNvSpPr>
          <p:nvPr/>
        </p:nvSpPr>
        <p:spPr bwMode="auto">
          <a:xfrm>
            <a:off x="3662363" y="1609725"/>
            <a:ext cx="3554412" cy="1588"/>
          </a:xfrm>
          <a:prstGeom prst="line">
            <a:avLst/>
          </a:prstGeom>
          <a:noFill/>
          <a:ln w="12700">
            <a:solidFill>
              <a:srgbClr val="0092C8"/>
            </a:solidFill>
            <a:round/>
            <a:headEnd/>
            <a:tailEnd/>
          </a:ln>
        </p:spPr>
        <p:txBody>
          <a:bodyPr/>
          <a:lstStyle/>
          <a:p>
            <a:endParaRPr lang="en-US"/>
          </a:p>
        </p:txBody>
      </p:sp>
      <p:sp>
        <p:nvSpPr>
          <p:cNvPr id="93222" name="Freeform 38"/>
          <p:cNvSpPr>
            <a:spLocks/>
          </p:cNvSpPr>
          <p:nvPr/>
        </p:nvSpPr>
        <p:spPr bwMode="auto">
          <a:xfrm>
            <a:off x="1128713" y="239395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3223" name="Freeform 39"/>
          <p:cNvSpPr>
            <a:spLocks/>
          </p:cNvSpPr>
          <p:nvPr/>
        </p:nvSpPr>
        <p:spPr bwMode="auto">
          <a:xfrm>
            <a:off x="2624138" y="2987675"/>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8" y="8"/>
              </a:cxn>
              <a:cxn ang="0">
                <a:pos x="28" y="14"/>
              </a:cxn>
              <a:cxn ang="0">
                <a:pos x="28"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8" y="8"/>
                </a:lnTo>
                <a:lnTo>
                  <a:pt x="28" y="14"/>
                </a:lnTo>
                <a:lnTo>
                  <a:pt x="28"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3224" name="Freeform 40"/>
          <p:cNvSpPr>
            <a:spLocks/>
          </p:cNvSpPr>
          <p:nvPr/>
        </p:nvSpPr>
        <p:spPr bwMode="auto">
          <a:xfrm>
            <a:off x="4094163" y="3060700"/>
            <a:ext cx="44450" cy="47625"/>
          </a:xfrm>
          <a:custGeom>
            <a:avLst/>
            <a:gdLst/>
            <a:ahLst/>
            <a:cxnLst>
              <a:cxn ang="0">
                <a:pos x="14" y="30"/>
              </a:cxn>
              <a:cxn ang="0">
                <a:pos x="8" y="28"/>
              </a:cxn>
              <a:cxn ang="0">
                <a:pos x="4" y="26"/>
              </a:cxn>
              <a:cxn ang="0">
                <a:pos x="0" y="20"/>
              </a:cxn>
              <a:cxn ang="0">
                <a:pos x="0" y="16"/>
              </a:cxn>
              <a:cxn ang="0">
                <a:pos x="0" y="10"/>
              </a:cxn>
              <a:cxn ang="0">
                <a:pos x="4" y="4"/>
              </a:cxn>
              <a:cxn ang="0">
                <a:pos x="8" y="2"/>
              </a:cxn>
              <a:cxn ang="0">
                <a:pos x="14" y="0"/>
              </a:cxn>
              <a:cxn ang="0">
                <a:pos x="20" y="2"/>
              </a:cxn>
              <a:cxn ang="0">
                <a:pos x="24" y="4"/>
              </a:cxn>
              <a:cxn ang="0">
                <a:pos x="28" y="10"/>
              </a:cxn>
              <a:cxn ang="0">
                <a:pos x="28" y="16"/>
              </a:cxn>
              <a:cxn ang="0">
                <a:pos x="28" y="20"/>
              </a:cxn>
              <a:cxn ang="0">
                <a:pos x="24" y="26"/>
              </a:cxn>
              <a:cxn ang="0">
                <a:pos x="20" y="28"/>
              </a:cxn>
              <a:cxn ang="0">
                <a:pos x="16" y="30"/>
              </a:cxn>
              <a:cxn ang="0">
                <a:pos x="14" y="30"/>
              </a:cxn>
            </a:cxnLst>
            <a:rect l="0" t="0" r="r" b="b"/>
            <a:pathLst>
              <a:path w="28" h="30">
                <a:moveTo>
                  <a:pt x="14" y="30"/>
                </a:moveTo>
                <a:lnTo>
                  <a:pt x="8" y="28"/>
                </a:lnTo>
                <a:lnTo>
                  <a:pt x="4" y="26"/>
                </a:lnTo>
                <a:lnTo>
                  <a:pt x="0" y="20"/>
                </a:lnTo>
                <a:lnTo>
                  <a:pt x="0" y="16"/>
                </a:lnTo>
                <a:lnTo>
                  <a:pt x="0" y="10"/>
                </a:lnTo>
                <a:lnTo>
                  <a:pt x="4" y="4"/>
                </a:lnTo>
                <a:lnTo>
                  <a:pt x="8" y="2"/>
                </a:lnTo>
                <a:lnTo>
                  <a:pt x="14" y="0"/>
                </a:lnTo>
                <a:lnTo>
                  <a:pt x="20" y="2"/>
                </a:lnTo>
                <a:lnTo>
                  <a:pt x="24" y="4"/>
                </a:lnTo>
                <a:lnTo>
                  <a:pt x="28" y="10"/>
                </a:lnTo>
                <a:lnTo>
                  <a:pt x="28" y="16"/>
                </a:lnTo>
                <a:lnTo>
                  <a:pt x="28" y="20"/>
                </a:lnTo>
                <a:lnTo>
                  <a:pt x="24" y="26"/>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3225" name="Freeform 41"/>
          <p:cNvSpPr>
            <a:spLocks/>
          </p:cNvSpPr>
          <p:nvPr/>
        </p:nvSpPr>
        <p:spPr bwMode="auto">
          <a:xfrm>
            <a:off x="4870450" y="3998913"/>
            <a:ext cx="44450" cy="44450"/>
          </a:xfrm>
          <a:custGeom>
            <a:avLst/>
            <a:gdLst/>
            <a:ahLst/>
            <a:cxnLst>
              <a:cxn ang="0">
                <a:pos x="14" y="28"/>
              </a:cxn>
              <a:cxn ang="0">
                <a:pos x="8" y="28"/>
              </a:cxn>
              <a:cxn ang="0">
                <a:pos x="4" y="24"/>
              </a:cxn>
              <a:cxn ang="0">
                <a:pos x="0" y="20"/>
              </a:cxn>
              <a:cxn ang="0">
                <a:pos x="0" y="14"/>
              </a:cxn>
              <a:cxn ang="0">
                <a:pos x="0" y="8"/>
              </a:cxn>
              <a:cxn ang="0">
                <a:pos x="4" y="4"/>
              </a:cxn>
              <a:cxn ang="0">
                <a:pos x="8" y="2"/>
              </a:cxn>
              <a:cxn ang="0">
                <a:pos x="14" y="0"/>
              </a:cxn>
              <a:cxn ang="0">
                <a:pos x="20" y="2"/>
              </a:cxn>
              <a:cxn ang="0">
                <a:pos x="24" y="4"/>
              </a:cxn>
              <a:cxn ang="0">
                <a:pos x="26" y="8"/>
              </a:cxn>
              <a:cxn ang="0">
                <a:pos x="28" y="14"/>
              </a:cxn>
              <a:cxn ang="0">
                <a:pos x="26" y="20"/>
              </a:cxn>
              <a:cxn ang="0">
                <a:pos x="24" y="24"/>
              </a:cxn>
              <a:cxn ang="0">
                <a:pos x="20" y="28"/>
              </a:cxn>
              <a:cxn ang="0">
                <a:pos x="16" y="28"/>
              </a:cxn>
              <a:cxn ang="0">
                <a:pos x="14" y="28"/>
              </a:cxn>
            </a:cxnLst>
            <a:rect l="0" t="0" r="r" b="b"/>
            <a:pathLst>
              <a:path w="28" h="28">
                <a:moveTo>
                  <a:pt x="14" y="28"/>
                </a:moveTo>
                <a:lnTo>
                  <a:pt x="8" y="28"/>
                </a:lnTo>
                <a:lnTo>
                  <a:pt x="4" y="24"/>
                </a:lnTo>
                <a:lnTo>
                  <a:pt x="0" y="20"/>
                </a:lnTo>
                <a:lnTo>
                  <a:pt x="0" y="14"/>
                </a:lnTo>
                <a:lnTo>
                  <a:pt x="0" y="8"/>
                </a:lnTo>
                <a:lnTo>
                  <a:pt x="4" y="4"/>
                </a:lnTo>
                <a:lnTo>
                  <a:pt x="8" y="2"/>
                </a:lnTo>
                <a:lnTo>
                  <a:pt x="14" y="0"/>
                </a:lnTo>
                <a:lnTo>
                  <a:pt x="20" y="2"/>
                </a:lnTo>
                <a:lnTo>
                  <a:pt x="24" y="4"/>
                </a:lnTo>
                <a:lnTo>
                  <a:pt x="26" y="8"/>
                </a:lnTo>
                <a:lnTo>
                  <a:pt x="28" y="14"/>
                </a:lnTo>
                <a:lnTo>
                  <a:pt x="26" y="20"/>
                </a:lnTo>
                <a:lnTo>
                  <a:pt x="24" y="24"/>
                </a:lnTo>
                <a:lnTo>
                  <a:pt x="20" y="28"/>
                </a:lnTo>
                <a:lnTo>
                  <a:pt x="16" y="28"/>
                </a:lnTo>
                <a:lnTo>
                  <a:pt x="14" y="28"/>
                </a:lnTo>
                <a:close/>
              </a:path>
            </a:pathLst>
          </a:custGeom>
          <a:solidFill>
            <a:srgbClr val="0092C8"/>
          </a:solidFill>
          <a:ln w="9525">
            <a:noFill/>
            <a:round/>
            <a:headEnd/>
            <a:tailEnd/>
          </a:ln>
        </p:spPr>
        <p:txBody>
          <a:bodyPr/>
          <a:lstStyle/>
          <a:p>
            <a:endParaRPr lang="en-US"/>
          </a:p>
        </p:txBody>
      </p:sp>
      <p:sp>
        <p:nvSpPr>
          <p:cNvPr id="93226" name="Freeform 42"/>
          <p:cNvSpPr>
            <a:spLocks/>
          </p:cNvSpPr>
          <p:nvPr/>
        </p:nvSpPr>
        <p:spPr bwMode="auto">
          <a:xfrm>
            <a:off x="5946775" y="4814888"/>
            <a:ext cx="44450" cy="47625"/>
          </a:xfrm>
          <a:custGeom>
            <a:avLst/>
            <a:gdLst/>
            <a:ahLst/>
            <a:cxnLst>
              <a:cxn ang="0">
                <a:pos x="14" y="30"/>
              </a:cxn>
              <a:cxn ang="0">
                <a:pos x="8" y="28"/>
              </a:cxn>
              <a:cxn ang="0">
                <a:pos x="4" y="24"/>
              </a:cxn>
              <a:cxn ang="0">
                <a:pos x="0" y="20"/>
              </a:cxn>
              <a:cxn ang="0">
                <a:pos x="0" y="14"/>
              </a:cxn>
              <a:cxn ang="0">
                <a:pos x="0" y="10"/>
              </a:cxn>
              <a:cxn ang="0">
                <a:pos x="4" y="4"/>
              </a:cxn>
              <a:cxn ang="0">
                <a:pos x="8" y="2"/>
              </a:cxn>
              <a:cxn ang="0">
                <a:pos x="14" y="0"/>
              </a:cxn>
              <a:cxn ang="0">
                <a:pos x="20" y="2"/>
              </a:cxn>
              <a:cxn ang="0">
                <a:pos x="24" y="4"/>
              </a:cxn>
              <a:cxn ang="0">
                <a:pos x="26" y="10"/>
              </a:cxn>
              <a:cxn ang="0">
                <a:pos x="28" y="14"/>
              </a:cxn>
              <a:cxn ang="0">
                <a:pos x="26" y="20"/>
              </a:cxn>
              <a:cxn ang="0">
                <a:pos x="24" y="24"/>
              </a:cxn>
              <a:cxn ang="0">
                <a:pos x="20" y="28"/>
              </a:cxn>
              <a:cxn ang="0">
                <a:pos x="16" y="30"/>
              </a:cxn>
              <a:cxn ang="0">
                <a:pos x="14" y="30"/>
              </a:cxn>
            </a:cxnLst>
            <a:rect l="0" t="0" r="r" b="b"/>
            <a:pathLst>
              <a:path w="28" h="30">
                <a:moveTo>
                  <a:pt x="14" y="30"/>
                </a:moveTo>
                <a:lnTo>
                  <a:pt x="8" y="28"/>
                </a:lnTo>
                <a:lnTo>
                  <a:pt x="4" y="24"/>
                </a:lnTo>
                <a:lnTo>
                  <a:pt x="0" y="20"/>
                </a:lnTo>
                <a:lnTo>
                  <a:pt x="0" y="14"/>
                </a:lnTo>
                <a:lnTo>
                  <a:pt x="0" y="10"/>
                </a:lnTo>
                <a:lnTo>
                  <a:pt x="4" y="4"/>
                </a:lnTo>
                <a:lnTo>
                  <a:pt x="8" y="2"/>
                </a:lnTo>
                <a:lnTo>
                  <a:pt x="14" y="0"/>
                </a:lnTo>
                <a:lnTo>
                  <a:pt x="20" y="2"/>
                </a:lnTo>
                <a:lnTo>
                  <a:pt x="24" y="4"/>
                </a:lnTo>
                <a:lnTo>
                  <a:pt x="26" y="10"/>
                </a:lnTo>
                <a:lnTo>
                  <a:pt x="28" y="14"/>
                </a:lnTo>
                <a:lnTo>
                  <a:pt x="26" y="20"/>
                </a:lnTo>
                <a:lnTo>
                  <a:pt x="24" y="24"/>
                </a:lnTo>
                <a:lnTo>
                  <a:pt x="20" y="28"/>
                </a:lnTo>
                <a:lnTo>
                  <a:pt x="16" y="30"/>
                </a:lnTo>
                <a:lnTo>
                  <a:pt x="14" y="30"/>
                </a:lnTo>
                <a:close/>
              </a:path>
            </a:pathLst>
          </a:custGeom>
          <a:solidFill>
            <a:srgbClr val="0092C8"/>
          </a:solidFill>
          <a:ln w="9525">
            <a:noFill/>
            <a:round/>
            <a:headEnd/>
            <a:tailEnd/>
          </a:ln>
        </p:spPr>
        <p:txBody>
          <a:bodyPr/>
          <a:lstStyle/>
          <a:p>
            <a:endParaRPr lang="en-US"/>
          </a:p>
        </p:txBody>
      </p:sp>
      <p:sp>
        <p:nvSpPr>
          <p:cNvPr id="93227" name="Freeform 43"/>
          <p:cNvSpPr>
            <a:spLocks/>
          </p:cNvSpPr>
          <p:nvPr/>
        </p:nvSpPr>
        <p:spPr bwMode="auto">
          <a:xfrm>
            <a:off x="6953250" y="4852988"/>
            <a:ext cx="47625" cy="44450"/>
          </a:xfrm>
          <a:custGeom>
            <a:avLst/>
            <a:gdLst/>
            <a:ahLst/>
            <a:cxnLst>
              <a:cxn ang="0">
                <a:pos x="16" y="28"/>
              </a:cxn>
              <a:cxn ang="0">
                <a:pos x="10" y="28"/>
              </a:cxn>
              <a:cxn ang="0">
                <a:pos x="4" y="24"/>
              </a:cxn>
              <a:cxn ang="0">
                <a:pos x="2" y="20"/>
              </a:cxn>
              <a:cxn ang="0">
                <a:pos x="0" y="14"/>
              </a:cxn>
              <a:cxn ang="0">
                <a:pos x="2" y="8"/>
              </a:cxn>
              <a:cxn ang="0">
                <a:pos x="4" y="4"/>
              </a:cxn>
              <a:cxn ang="0">
                <a:pos x="10" y="0"/>
              </a:cxn>
              <a:cxn ang="0">
                <a:pos x="16" y="0"/>
              </a:cxn>
              <a:cxn ang="0">
                <a:pos x="20" y="0"/>
              </a:cxn>
              <a:cxn ang="0">
                <a:pos x="26" y="4"/>
              </a:cxn>
              <a:cxn ang="0">
                <a:pos x="28" y="8"/>
              </a:cxn>
              <a:cxn ang="0">
                <a:pos x="30" y="14"/>
              </a:cxn>
              <a:cxn ang="0">
                <a:pos x="28" y="20"/>
              </a:cxn>
              <a:cxn ang="0">
                <a:pos x="26" y="24"/>
              </a:cxn>
              <a:cxn ang="0">
                <a:pos x="20" y="28"/>
              </a:cxn>
              <a:cxn ang="0">
                <a:pos x="18" y="28"/>
              </a:cxn>
              <a:cxn ang="0">
                <a:pos x="16" y="28"/>
              </a:cxn>
            </a:cxnLst>
            <a:rect l="0" t="0" r="r" b="b"/>
            <a:pathLst>
              <a:path w="30" h="28">
                <a:moveTo>
                  <a:pt x="16" y="28"/>
                </a:moveTo>
                <a:lnTo>
                  <a:pt x="10" y="28"/>
                </a:lnTo>
                <a:lnTo>
                  <a:pt x="4" y="24"/>
                </a:lnTo>
                <a:lnTo>
                  <a:pt x="2" y="20"/>
                </a:lnTo>
                <a:lnTo>
                  <a:pt x="0" y="14"/>
                </a:lnTo>
                <a:lnTo>
                  <a:pt x="2" y="8"/>
                </a:lnTo>
                <a:lnTo>
                  <a:pt x="4" y="4"/>
                </a:lnTo>
                <a:lnTo>
                  <a:pt x="10" y="0"/>
                </a:lnTo>
                <a:lnTo>
                  <a:pt x="16" y="0"/>
                </a:lnTo>
                <a:lnTo>
                  <a:pt x="20" y="0"/>
                </a:lnTo>
                <a:lnTo>
                  <a:pt x="26" y="4"/>
                </a:lnTo>
                <a:lnTo>
                  <a:pt x="28" y="8"/>
                </a:lnTo>
                <a:lnTo>
                  <a:pt x="30" y="14"/>
                </a:lnTo>
                <a:lnTo>
                  <a:pt x="28" y="20"/>
                </a:lnTo>
                <a:lnTo>
                  <a:pt x="26" y="24"/>
                </a:lnTo>
                <a:lnTo>
                  <a:pt x="20" y="28"/>
                </a:lnTo>
                <a:lnTo>
                  <a:pt x="18" y="28"/>
                </a:lnTo>
                <a:lnTo>
                  <a:pt x="16" y="28"/>
                </a:lnTo>
                <a:close/>
              </a:path>
            </a:pathLst>
          </a:custGeom>
          <a:solidFill>
            <a:srgbClr val="0092C8"/>
          </a:solidFill>
          <a:ln w="9525">
            <a:noFill/>
            <a:round/>
            <a:headEnd/>
            <a:tailEnd/>
          </a:ln>
        </p:spPr>
        <p:txBody>
          <a:bodyPr/>
          <a:lstStyle/>
          <a:p>
            <a:endParaRPr lang="en-US"/>
          </a:p>
        </p:txBody>
      </p:sp>
      <p:sp>
        <p:nvSpPr>
          <p:cNvPr id="93228" name="Rectangle 44"/>
          <p:cNvSpPr>
            <a:spLocks noChangeArrowheads="1"/>
          </p:cNvSpPr>
          <p:nvPr/>
        </p:nvSpPr>
        <p:spPr bwMode="auto">
          <a:xfrm>
            <a:off x="1784350" y="1960563"/>
            <a:ext cx="73660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Ribosome</a:t>
            </a:r>
            <a:endParaRPr lang="en-US" sz="1800" b="1">
              <a:latin typeface="Arial" charset="0"/>
            </a:endParaRPr>
          </a:p>
        </p:txBody>
      </p:sp>
      <p:sp>
        <p:nvSpPr>
          <p:cNvPr id="93229" name="Rectangle 45"/>
          <p:cNvSpPr>
            <a:spLocks noChangeArrowheads="1"/>
          </p:cNvSpPr>
          <p:nvPr/>
        </p:nvSpPr>
        <p:spPr bwMode="auto">
          <a:xfrm>
            <a:off x="511175" y="1711325"/>
            <a:ext cx="7016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ER signal</a:t>
            </a:r>
            <a:br>
              <a:rPr lang="en-US" sz="1200" b="1">
                <a:solidFill>
                  <a:srgbClr val="000000"/>
                </a:solidFill>
                <a:latin typeface="Arial" charset="0"/>
              </a:rPr>
            </a:br>
            <a:r>
              <a:rPr lang="en-US" sz="1200" b="1">
                <a:solidFill>
                  <a:srgbClr val="000000"/>
                </a:solidFill>
                <a:latin typeface="Arial" charset="0"/>
              </a:rPr>
              <a:t>sequence</a:t>
            </a:r>
            <a:endParaRPr lang="en-US" sz="1800" b="1">
              <a:latin typeface="Arial" charset="0"/>
            </a:endParaRPr>
          </a:p>
        </p:txBody>
      </p:sp>
      <p:sp>
        <p:nvSpPr>
          <p:cNvPr id="93230" name="Rectangle 46"/>
          <p:cNvSpPr>
            <a:spLocks noChangeArrowheads="1"/>
          </p:cNvSpPr>
          <p:nvPr/>
        </p:nvSpPr>
        <p:spPr bwMode="auto">
          <a:xfrm>
            <a:off x="638175" y="1050925"/>
            <a:ext cx="2805113"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mRNA-ribosome complex is</a:t>
            </a:r>
            <a:br>
              <a:rPr lang="en-US" sz="1200" b="1">
                <a:solidFill>
                  <a:srgbClr val="0092C8"/>
                </a:solidFill>
                <a:latin typeface="Arial" charset="0"/>
              </a:rPr>
            </a:br>
            <a:r>
              <a:rPr lang="en-US" sz="1200" b="1">
                <a:solidFill>
                  <a:srgbClr val="0092C8"/>
                </a:solidFill>
                <a:latin typeface="Arial" charset="0"/>
              </a:rPr>
              <a:t>directed to the rough ER by the SRP.</a:t>
            </a:r>
            <a:br>
              <a:rPr lang="en-US" sz="1200" b="1">
                <a:solidFill>
                  <a:srgbClr val="0092C8"/>
                </a:solidFill>
                <a:latin typeface="Arial" charset="0"/>
              </a:rPr>
            </a:br>
            <a:r>
              <a:rPr lang="en-US" sz="1200" b="1">
                <a:solidFill>
                  <a:srgbClr val="0092C8"/>
                </a:solidFill>
                <a:latin typeface="Arial" charset="0"/>
              </a:rPr>
              <a:t>There the SRP binds to a receptor site.</a:t>
            </a:r>
            <a:endParaRPr lang="en-US" sz="1800" b="1">
              <a:latin typeface="Arial" charset="0"/>
            </a:endParaRPr>
          </a:p>
        </p:txBody>
      </p:sp>
      <p:sp>
        <p:nvSpPr>
          <p:cNvPr id="93231" name="Rectangle 47"/>
          <p:cNvSpPr>
            <a:spLocks noChangeArrowheads="1"/>
          </p:cNvSpPr>
          <p:nvPr/>
        </p:nvSpPr>
        <p:spPr bwMode="auto">
          <a:xfrm>
            <a:off x="3660775" y="1050925"/>
            <a:ext cx="3530600"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Once attached to the ER, the SRP is released</a:t>
            </a:r>
            <a:br>
              <a:rPr lang="en-US" sz="1200" b="1">
                <a:solidFill>
                  <a:srgbClr val="0092C8"/>
                </a:solidFill>
                <a:latin typeface="Arial" charset="0"/>
              </a:rPr>
            </a:br>
            <a:r>
              <a:rPr lang="en-US" sz="1200" b="1">
                <a:solidFill>
                  <a:srgbClr val="0092C8"/>
                </a:solidFill>
                <a:latin typeface="Arial" charset="0"/>
              </a:rPr>
              <a:t>and the growing polypeptide snakes through the</a:t>
            </a:r>
            <a:br>
              <a:rPr lang="en-US" sz="1200" b="1">
                <a:solidFill>
                  <a:srgbClr val="0092C8"/>
                </a:solidFill>
                <a:latin typeface="Arial" charset="0"/>
              </a:rPr>
            </a:br>
            <a:r>
              <a:rPr lang="en-US" sz="1200" b="1">
                <a:solidFill>
                  <a:srgbClr val="0092C8"/>
                </a:solidFill>
                <a:latin typeface="Arial" charset="0"/>
              </a:rPr>
              <a:t>ER membrane pore into the cisterna.</a:t>
            </a:r>
            <a:endParaRPr lang="en-US" sz="1800" b="1">
              <a:latin typeface="Arial" charset="0"/>
            </a:endParaRPr>
          </a:p>
        </p:txBody>
      </p:sp>
      <p:sp>
        <p:nvSpPr>
          <p:cNvPr id="93232" name="Rectangle 48"/>
          <p:cNvSpPr>
            <a:spLocks noChangeArrowheads="1"/>
          </p:cNvSpPr>
          <p:nvPr/>
        </p:nvSpPr>
        <p:spPr bwMode="auto">
          <a:xfrm>
            <a:off x="4556125" y="1781175"/>
            <a:ext cx="3405188"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signal sequence is clipped off by an</a:t>
            </a:r>
            <a:br>
              <a:rPr lang="en-US" sz="1200" b="1">
                <a:solidFill>
                  <a:srgbClr val="0092C8"/>
                </a:solidFill>
                <a:latin typeface="Arial" charset="0"/>
              </a:rPr>
            </a:br>
            <a:r>
              <a:rPr lang="en-US" sz="1200" b="1">
                <a:solidFill>
                  <a:srgbClr val="0092C8"/>
                </a:solidFill>
                <a:latin typeface="Arial" charset="0"/>
              </a:rPr>
              <a:t>enzyme. As protein synthesis continues, sugar</a:t>
            </a:r>
            <a:br>
              <a:rPr lang="en-US" sz="1200" b="1">
                <a:solidFill>
                  <a:srgbClr val="0092C8"/>
                </a:solidFill>
                <a:latin typeface="Arial" charset="0"/>
              </a:rPr>
            </a:br>
            <a:r>
              <a:rPr lang="en-US" sz="1200" b="1">
                <a:solidFill>
                  <a:srgbClr val="0092C8"/>
                </a:solidFill>
                <a:latin typeface="Arial" charset="0"/>
              </a:rPr>
              <a:t>groups may be added to the protein.</a:t>
            </a:r>
            <a:endParaRPr lang="en-US" sz="1800" b="1">
              <a:latin typeface="Arial" charset="0"/>
            </a:endParaRPr>
          </a:p>
        </p:txBody>
      </p:sp>
      <p:sp>
        <p:nvSpPr>
          <p:cNvPr id="93233" name="Rectangle 49"/>
          <p:cNvSpPr>
            <a:spLocks noChangeArrowheads="1"/>
          </p:cNvSpPr>
          <p:nvPr/>
        </p:nvSpPr>
        <p:spPr bwMode="auto">
          <a:xfrm>
            <a:off x="5451475" y="2516188"/>
            <a:ext cx="307340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In this example, the completed</a:t>
            </a:r>
            <a:br>
              <a:rPr lang="en-US" sz="1200" b="1">
                <a:solidFill>
                  <a:srgbClr val="0092C8"/>
                </a:solidFill>
                <a:latin typeface="Arial" charset="0"/>
              </a:rPr>
            </a:br>
            <a:r>
              <a:rPr lang="en-US" sz="1200" b="1">
                <a:solidFill>
                  <a:srgbClr val="0092C8"/>
                </a:solidFill>
                <a:latin typeface="Arial" charset="0"/>
              </a:rPr>
              <a:t>protein is released from the ribosome</a:t>
            </a:r>
            <a:br>
              <a:rPr lang="en-US" sz="1200" b="1">
                <a:solidFill>
                  <a:srgbClr val="0092C8"/>
                </a:solidFill>
                <a:latin typeface="Arial" charset="0"/>
              </a:rPr>
            </a:br>
            <a:r>
              <a:rPr lang="en-US" sz="1200" b="1">
                <a:solidFill>
                  <a:srgbClr val="0092C8"/>
                </a:solidFill>
                <a:latin typeface="Arial" charset="0"/>
              </a:rPr>
              <a:t>and folds into its 3-D conformation,</a:t>
            </a:r>
            <a:br>
              <a:rPr lang="en-US" sz="1200" b="1">
                <a:solidFill>
                  <a:srgbClr val="0092C8"/>
                </a:solidFill>
                <a:latin typeface="Arial" charset="0"/>
              </a:rPr>
            </a:br>
            <a:r>
              <a:rPr lang="en-US" sz="1200" b="1">
                <a:solidFill>
                  <a:srgbClr val="0092C8"/>
                </a:solidFill>
                <a:latin typeface="Arial" charset="0"/>
              </a:rPr>
              <a:t>a process aided by molecular chaperones.</a:t>
            </a:r>
            <a:endParaRPr lang="en-US" sz="1800" b="1">
              <a:latin typeface="Arial" charset="0"/>
            </a:endParaRPr>
          </a:p>
        </p:txBody>
      </p:sp>
      <p:sp>
        <p:nvSpPr>
          <p:cNvPr id="93234" name="Rectangle 50"/>
          <p:cNvSpPr>
            <a:spLocks noChangeArrowheads="1"/>
          </p:cNvSpPr>
          <p:nvPr/>
        </p:nvSpPr>
        <p:spPr bwMode="auto">
          <a:xfrm>
            <a:off x="5883275" y="3429000"/>
            <a:ext cx="2638425" cy="9906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92C8"/>
                </a:solidFill>
                <a:latin typeface="Arial" charset="0"/>
              </a:rPr>
              <a:t>      The protein is enclosed within a</a:t>
            </a:r>
            <a:br>
              <a:rPr lang="en-US" sz="1200" b="1">
                <a:solidFill>
                  <a:srgbClr val="0092C8"/>
                </a:solidFill>
                <a:latin typeface="Arial" charset="0"/>
              </a:rPr>
            </a:br>
            <a:r>
              <a:rPr lang="en-US" sz="1200" b="1">
                <a:solidFill>
                  <a:srgbClr val="0092C8"/>
                </a:solidFill>
                <a:latin typeface="Arial" charset="0"/>
              </a:rPr>
              <a:t>protein (coatomer)-coated transport</a:t>
            </a:r>
            <a:br>
              <a:rPr lang="en-US" sz="1200" b="1">
                <a:solidFill>
                  <a:srgbClr val="0092C8"/>
                </a:solidFill>
                <a:latin typeface="Arial" charset="0"/>
              </a:rPr>
            </a:br>
            <a:r>
              <a:rPr lang="en-US" sz="1200" b="1">
                <a:solidFill>
                  <a:srgbClr val="0092C8"/>
                </a:solidFill>
                <a:latin typeface="Arial" charset="0"/>
              </a:rPr>
              <a:t>vesicle. The transport vesicles make</a:t>
            </a:r>
            <a:br>
              <a:rPr lang="en-US" sz="1200" b="1">
                <a:solidFill>
                  <a:srgbClr val="0092C8"/>
                </a:solidFill>
                <a:latin typeface="Arial" charset="0"/>
              </a:rPr>
            </a:br>
            <a:r>
              <a:rPr lang="en-US" sz="1200" b="1">
                <a:solidFill>
                  <a:srgbClr val="0092C8"/>
                </a:solidFill>
                <a:latin typeface="Arial" charset="0"/>
              </a:rPr>
              <a:t>their way to the Golgi apparatus,</a:t>
            </a:r>
            <a:br>
              <a:rPr lang="en-US" sz="1200" b="1">
                <a:solidFill>
                  <a:srgbClr val="0092C8"/>
                </a:solidFill>
                <a:latin typeface="Arial" charset="0"/>
              </a:rPr>
            </a:br>
            <a:r>
              <a:rPr lang="en-US" sz="1200" b="1">
                <a:solidFill>
                  <a:srgbClr val="0092C8"/>
                </a:solidFill>
                <a:latin typeface="Arial" charset="0"/>
              </a:rPr>
              <a:t>where further processing of the</a:t>
            </a:r>
            <a:br>
              <a:rPr lang="en-US" sz="1200" b="1">
                <a:solidFill>
                  <a:srgbClr val="0092C8"/>
                </a:solidFill>
                <a:latin typeface="Arial" charset="0"/>
              </a:rPr>
            </a:br>
            <a:r>
              <a:rPr lang="en-US" sz="1200" b="1">
                <a:solidFill>
                  <a:srgbClr val="0092C8"/>
                </a:solidFill>
                <a:latin typeface="Arial" charset="0"/>
              </a:rPr>
              <a:t>proteins occurs (see Figure 3.19).</a:t>
            </a:r>
            <a:endParaRPr lang="en-US" sz="1800" b="1">
              <a:latin typeface="Arial" charset="0"/>
            </a:endParaRPr>
          </a:p>
        </p:txBody>
      </p:sp>
      <p:sp>
        <p:nvSpPr>
          <p:cNvPr id="93235" name="Rectangle 51"/>
          <p:cNvSpPr>
            <a:spLocks noChangeArrowheads="1"/>
          </p:cNvSpPr>
          <p:nvPr/>
        </p:nvSpPr>
        <p:spPr bwMode="auto">
          <a:xfrm>
            <a:off x="523875" y="3040063"/>
            <a:ext cx="831850" cy="6604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recognition</a:t>
            </a:r>
            <a:br>
              <a:rPr lang="en-US" sz="1200" b="1">
                <a:solidFill>
                  <a:srgbClr val="FFFFFF"/>
                </a:solidFill>
                <a:latin typeface="Arial" charset="0"/>
              </a:rPr>
            </a:br>
            <a:r>
              <a:rPr lang="en-US" sz="1200" b="1">
                <a:solidFill>
                  <a:srgbClr val="FFFFFF"/>
                </a:solidFill>
                <a:latin typeface="Arial" charset="0"/>
              </a:rPr>
              <a:t>particle</a:t>
            </a:r>
            <a:br>
              <a:rPr lang="en-US" sz="1200" b="1">
                <a:solidFill>
                  <a:srgbClr val="FFFFFF"/>
                </a:solidFill>
                <a:latin typeface="Arial" charset="0"/>
              </a:rPr>
            </a:br>
            <a:r>
              <a:rPr lang="en-US" sz="1200" b="1">
                <a:solidFill>
                  <a:srgbClr val="FFFFFF"/>
                </a:solidFill>
                <a:latin typeface="Arial" charset="0"/>
              </a:rPr>
              <a:t>(SRP)</a:t>
            </a:r>
            <a:endParaRPr lang="en-US" sz="1800" b="1">
              <a:latin typeface="Arial" charset="0"/>
            </a:endParaRPr>
          </a:p>
        </p:txBody>
      </p:sp>
      <p:sp>
        <p:nvSpPr>
          <p:cNvPr id="93236" name="Rectangle 52"/>
          <p:cNvSpPr>
            <a:spLocks noChangeArrowheads="1"/>
          </p:cNvSpPr>
          <p:nvPr/>
        </p:nvSpPr>
        <p:spPr bwMode="auto">
          <a:xfrm>
            <a:off x="1263650" y="3408363"/>
            <a:ext cx="963613"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FFFFFF"/>
                </a:solidFill>
                <a:latin typeface="Arial" charset="0"/>
              </a:rPr>
              <a:t>Receptor site</a:t>
            </a:r>
            <a:endParaRPr lang="en-US" sz="1800" b="1">
              <a:latin typeface="Arial" charset="0"/>
            </a:endParaRPr>
          </a:p>
        </p:txBody>
      </p:sp>
      <p:sp>
        <p:nvSpPr>
          <p:cNvPr id="93237" name="Rectangle 53"/>
          <p:cNvSpPr>
            <a:spLocks noChangeArrowheads="1"/>
          </p:cNvSpPr>
          <p:nvPr/>
        </p:nvSpPr>
        <p:spPr bwMode="auto">
          <a:xfrm>
            <a:off x="1768475" y="2246313"/>
            <a:ext cx="463550" cy="182562"/>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mRNA</a:t>
            </a:r>
            <a:endParaRPr lang="en-US" sz="1800" b="1">
              <a:latin typeface="Arial" charset="0"/>
            </a:endParaRPr>
          </a:p>
        </p:txBody>
      </p:sp>
      <p:sp>
        <p:nvSpPr>
          <p:cNvPr id="93238" name="Rectangle 54"/>
          <p:cNvSpPr>
            <a:spLocks noChangeArrowheads="1"/>
          </p:cNvSpPr>
          <p:nvPr/>
        </p:nvSpPr>
        <p:spPr bwMode="auto">
          <a:xfrm>
            <a:off x="2120900" y="3636963"/>
            <a:ext cx="8572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Growing</a:t>
            </a:r>
            <a:br>
              <a:rPr lang="en-US" sz="1200" b="1">
                <a:solidFill>
                  <a:srgbClr val="FFFFFF"/>
                </a:solidFill>
                <a:latin typeface="Arial" charset="0"/>
              </a:rPr>
            </a:br>
            <a:r>
              <a:rPr lang="en-US" sz="1200" b="1">
                <a:solidFill>
                  <a:srgbClr val="FFFFFF"/>
                </a:solidFill>
                <a:latin typeface="Arial" charset="0"/>
              </a:rPr>
              <a:t>polypeptide</a:t>
            </a:r>
            <a:endParaRPr lang="en-US" sz="1800" b="1">
              <a:latin typeface="Arial" charset="0"/>
            </a:endParaRPr>
          </a:p>
        </p:txBody>
      </p:sp>
      <p:sp>
        <p:nvSpPr>
          <p:cNvPr id="93239" name="Rectangle 55"/>
          <p:cNvSpPr>
            <a:spLocks noChangeArrowheads="1"/>
          </p:cNvSpPr>
          <p:nvPr/>
        </p:nvSpPr>
        <p:spPr bwMode="auto">
          <a:xfrm>
            <a:off x="2876550" y="3182938"/>
            <a:ext cx="701675" cy="4953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Signal</a:t>
            </a:r>
            <a:br>
              <a:rPr lang="en-US" sz="1200" b="1">
                <a:solidFill>
                  <a:srgbClr val="FFFFFF"/>
                </a:solidFill>
                <a:latin typeface="Arial" charset="0"/>
              </a:rPr>
            </a:br>
            <a:r>
              <a:rPr lang="en-US" sz="1200" b="1">
                <a:solidFill>
                  <a:srgbClr val="FFFFFF"/>
                </a:solidFill>
                <a:latin typeface="Arial" charset="0"/>
              </a:rPr>
              <a:t>sequence</a:t>
            </a:r>
            <a:br>
              <a:rPr lang="en-US" sz="1200" b="1">
                <a:solidFill>
                  <a:srgbClr val="FFFFFF"/>
                </a:solidFill>
                <a:latin typeface="Arial" charset="0"/>
              </a:rPr>
            </a:br>
            <a:r>
              <a:rPr lang="en-US" sz="1200" b="1">
                <a:solidFill>
                  <a:srgbClr val="FFFFFF"/>
                </a:solidFill>
                <a:latin typeface="Arial" charset="0"/>
              </a:rPr>
              <a:t>removed</a:t>
            </a:r>
            <a:endParaRPr lang="en-US" sz="1800" b="1">
              <a:latin typeface="Arial" charset="0"/>
            </a:endParaRPr>
          </a:p>
        </p:txBody>
      </p:sp>
      <p:sp>
        <p:nvSpPr>
          <p:cNvPr id="93240" name="Rectangle 56"/>
          <p:cNvSpPr>
            <a:spLocks noChangeArrowheads="1"/>
          </p:cNvSpPr>
          <p:nvPr/>
        </p:nvSpPr>
        <p:spPr bwMode="auto">
          <a:xfrm>
            <a:off x="4124325" y="3713163"/>
            <a:ext cx="433388"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Sugar</a:t>
            </a:r>
            <a:br>
              <a:rPr lang="en-US" sz="1200" b="1">
                <a:solidFill>
                  <a:srgbClr val="FFFFFF"/>
                </a:solidFill>
                <a:latin typeface="Arial" charset="0"/>
              </a:rPr>
            </a:br>
            <a:r>
              <a:rPr lang="en-US" sz="1200" b="1">
                <a:solidFill>
                  <a:srgbClr val="FFFFFF"/>
                </a:solidFill>
                <a:latin typeface="Arial" charset="0"/>
              </a:rPr>
              <a:t>group</a:t>
            </a:r>
            <a:endParaRPr lang="en-US" sz="1800" b="1">
              <a:latin typeface="Arial" charset="0"/>
            </a:endParaRPr>
          </a:p>
        </p:txBody>
      </p:sp>
      <p:sp>
        <p:nvSpPr>
          <p:cNvPr id="93241" name="Rectangle 57"/>
          <p:cNvSpPr>
            <a:spLocks noChangeArrowheads="1"/>
          </p:cNvSpPr>
          <p:nvPr/>
        </p:nvSpPr>
        <p:spPr bwMode="auto">
          <a:xfrm>
            <a:off x="3521075" y="4430713"/>
            <a:ext cx="6667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FFFFFF"/>
                </a:solidFill>
                <a:latin typeface="Arial" charset="0"/>
              </a:rPr>
              <a:t>Released</a:t>
            </a:r>
            <a:br>
              <a:rPr lang="en-US" sz="1200" b="1">
                <a:solidFill>
                  <a:srgbClr val="FFFFFF"/>
                </a:solidFill>
                <a:latin typeface="Arial" charset="0"/>
              </a:rPr>
            </a:br>
            <a:r>
              <a:rPr lang="en-US" sz="1200" b="1">
                <a:solidFill>
                  <a:srgbClr val="FFFFFF"/>
                </a:solidFill>
                <a:latin typeface="Arial" charset="0"/>
              </a:rPr>
              <a:t>protein</a:t>
            </a:r>
            <a:endParaRPr lang="en-US" sz="1800" b="1">
              <a:latin typeface="Arial" charset="0"/>
            </a:endParaRPr>
          </a:p>
        </p:txBody>
      </p:sp>
      <p:sp>
        <p:nvSpPr>
          <p:cNvPr id="93242" name="Rectangle 58"/>
          <p:cNvSpPr>
            <a:spLocks noChangeArrowheads="1"/>
          </p:cNvSpPr>
          <p:nvPr/>
        </p:nvSpPr>
        <p:spPr bwMode="auto">
          <a:xfrm>
            <a:off x="5006975" y="5978525"/>
            <a:ext cx="1260475"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Transport vesicle</a:t>
            </a:r>
            <a:br>
              <a:rPr lang="en-US" sz="1200" b="1">
                <a:solidFill>
                  <a:srgbClr val="000000"/>
                </a:solidFill>
                <a:latin typeface="Arial" charset="0"/>
              </a:rPr>
            </a:br>
            <a:r>
              <a:rPr lang="en-US" sz="1200" b="1">
                <a:solidFill>
                  <a:srgbClr val="000000"/>
                </a:solidFill>
                <a:latin typeface="Arial" charset="0"/>
              </a:rPr>
              <a:t>pinching off</a:t>
            </a:r>
            <a:endParaRPr lang="en-US" sz="1800" b="1">
              <a:latin typeface="Arial" charset="0"/>
            </a:endParaRPr>
          </a:p>
        </p:txBody>
      </p:sp>
      <p:sp>
        <p:nvSpPr>
          <p:cNvPr id="93243" name="Rectangle 59"/>
          <p:cNvSpPr>
            <a:spLocks noChangeArrowheads="1"/>
          </p:cNvSpPr>
          <p:nvPr/>
        </p:nvSpPr>
        <p:spPr bwMode="auto">
          <a:xfrm>
            <a:off x="7394575" y="5854700"/>
            <a:ext cx="1250950" cy="3302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1200" b="1">
                <a:solidFill>
                  <a:srgbClr val="000000"/>
                </a:solidFill>
                <a:latin typeface="Arial" charset="0"/>
              </a:rPr>
              <a:t>Coatomer-coated</a:t>
            </a:r>
            <a:br>
              <a:rPr lang="en-US" sz="1200" b="1">
                <a:solidFill>
                  <a:srgbClr val="000000"/>
                </a:solidFill>
                <a:latin typeface="Arial" charset="0"/>
              </a:rPr>
            </a:br>
            <a:r>
              <a:rPr lang="en-US" sz="1200" b="1">
                <a:solidFill>
                  <a:srgbClr val="000000"/>
                </a:solidFill>
                <a:latin typeface="Arial" charset="0"/>
              </a:rPr>
              <a:t>transport vesicle</a:t>
            </a:r>
            <a:endParaRPr lang="en-US" sz="1800" b="1">
              <a:latin typeface="Arial" charset="0"/>
            </a:endParaRPr>
          </a:p>
        </p:txBody>
      </p:sp>
      <p:sp>
        <p:nvSpPr>
          <p:cNvPr id="93244" name="Rectangle 60"/>
          <p:cNvSpPr>
            <a:spLocks noChangeArrowheads="1"/>
          </p:cNvSpPr>
          <p:nvPr/>
        </p:nvSpPr>
        <p:spPr bwMode="auto">
          <a:xfrm>
            <a:off x="635000" y="4945063"/>
            <a:ext cx="1363663"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FFFFFF"/>
                </a:solidFill>
                <a:latin typeface="Arial" charset="0"/>
              </a:rPr>
              <a:t>Rough ER cisterna</a:t>
            </a:r>
            <a:endParaRPr lang="en-US" sz="1800" b="1" i="1">
              <a:latin typeface="Arial" charset="0"/>
            </a:endParaRPr>
          </a:p>
        </p:txBody>
      </p:sp>
      <p:sp>
        <p:nvSpPr>
          <p:cNvPr id="93245" name="Rectangle 61"/>
          <p:cNvSpPr>
            <a:spLocks noChangeArrowheads="1"/>
          </p:cNvSpPr>
          <p:nvPr/>
        </p:nvSpPr>
        <p:spPr bwMode="auto">
          <a:xfrm>
            <a:off x="635000" y="6043613"/>
            <a:ext cx="777875" cy="182562"/>
          </a:xfrm>
          <a:prstGeom prst="rect">
            <a:avLst/>
          </a:prstGeom>
          <a:noFill/>
          <a:ln w="9525">
            <a:noFill/>
            <a:miter lim="800000"/>
            <a:headEnd/>
            <a:tailEnd/>
          </a:ln>
        </p:spPr>
        <p:txBody>
          <a:bodyPr wrap="none" lIns="0" tIns="0" rIns="0" bIns="0">
            <a:spAutoFit/>
          </a:bodyPr>
          <a:lstStyle/>
          <a:p>
            <a:pPr eaLnBrk="1" hangingPunct="1"/>
            <a:r>
              <a:rPr lang="en-US" sz="1200" b="1" i="1">
                <a:solidFill>
                  <a:srgbClr val="000000"/>
                </a:solidFill>
                <a:latin typeface="Arial" charset="0"/>
              </a:rPr>
              <a:t>Cytoplasm</a:t>
            </a:r>
            <a:endParaRPr lang="en-US" sz="1800" b="1" i="1">
              <a:latin typeface="Arial" charset="0"/>
            </a:endParaRPr>
          </a:p>
        </p:txBody>
      </p:sp>
      <p:sp>
        <p:nvSpPr>
          <p:cNvPr id="93246" name="Oval 62"/>
          <p:cNvSpPr>
            <a:spLocks noChangeAspect="1" noChangeArrowheads="1"/>
          </p:cNvSpPr>
          <p:nvPr/>
        </p:nvSpPr>
        <p:spPr bwMode="auto">
          <a:xfrm>
            <a:off x="6381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1</a:t>
            </a:r>
            <a:endParaRPr lang="en-US" sz="1300">
              <a:latin typeface="Arial Black" charset="0"/>
            </a:endParaRPr>
          </a:p>
        </p:txBody>
      </p:sp>
      <p:sp>
        <p:nvSpPr>
          <p:cNvPr id="93247" name="Oval 63"/>
          <p:cNvSpPr>
            <a:spLocks noChangeAspect="1" noChangeArrowheads="1"/>
          </p:cNvSpPr>
          <p:nvPr/>
        </p:nvSpPr>
        <p:spPr bwMode="auto">
          <a:xfrm>
            <a:off x="3660775" y="102870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2</a:t>
            </a:r>
            <a:endParaRPr lang="en-US" sz="1300">
              <a:latin typeface="Arial Black" charset="0"/>
            </a:endParaRPr>
          </a:p>
        </p:txBody>
      </p:sp>
      <p:sp>
        <p:nvSpPr>
          <p:cNvPr id="93248" name="Oval 64"/>
          <p:cNvSpPr>
            <a:spLocks noChangeAspect="1" noChangeArrowheads="1"/>
          </p:cNvSpPr>
          <p:nvPr/>
        </p:nvSpPr>
        <p:spPr bwMode="auto">
          <a:xfrm>
            <a:off x="4556125" y="17589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3</a:t>
            </a:r>
            <a:endParaRPr lang="en-US" sz="1300">
              <a:latin typeface="Arial Black" charset="0"/>
            </a:endParaRPr>
          </a:p>
        </p:txBody>
      </p:sp>
      <p:sp>
        <p:nvSpPr>
          <p:cNvPr id="93249" name="Oval 65"/>
          <p:cNvSpPr>
            <a:spLocks noChangeAspect="1" noChangeArrowheads="1"/>
          </p:cNvSpPr>
          <p:nvPr/>
        </p:nvSpPr>
        <p:spPr bwMode="auto">
          <a:xfrm>
            <a:off x="5451475" y="2495550"/>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4</a:t>
            </a:r>
            <a:endParaRPr lang="en-US" sz="1300">
              <a:latin typeface="Arial Black" charset="0"/>
            </a:endParaRPr>
          </a:p>
        </p:txBody>
      </p:sp>
      <p:sp>
        <p:nvSpPr>
          <p:cNvPr id="93250" name="Oval 66"/>
          <p:cNvSpPr>
            <a:spLocks noChangeAspect="1" noChangeArrowheads="1"/>
          </p:cNvSpPr>
          <p:nvPr/>
        </p:nvSpPr>
        <p:spPr bwMode="auto">
          <a:xfrm>
            <a:off x="5883275" y="3408363"/>
            <a:ext cx="193675" cy="193675"/>
          </a:xfrm>
          <a:prstGeom prst="ellipse">
            <a:avLst/>
          </a:prstGeom>
          <a:solidFill>
            <a:schemeClr val="bg1"/>
          </a:solidFill>
          <a:ln w="12700">
            <a:solidFill>
              <a:srgbClr val="0092C8"/>
            </a:solidFill>
            <a:round/>
            <a:headEnd/>
            <a:tailEnd/>
          </a:ln>
          <a:effectLst/>
        </p:spPr>
        <p:txBody>
          <a:bodyPr wrap="none" anchor="ctr"/>
          <a:lstStyle/>
          <a:p>
            <a:pPr algn="ctr"/>
            <a:r>
              <a:rPr lang="en-US" sz="1300" b="1">
                <a:solidFill>
                  <a:srgbClr val="0092C8"/>
                </a:solidFill>
                <a:latin typeface="Arial Black" charset="0"/>
              </a:rPr>
              <a:t>5</a:t>
            </a:r>
            <a:endParaRPr lang="en-US" sz="1300">
              <a:latin typeface="Arial Black"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r>
              <a:rPr lang="en-US"/>
              <a:t>Other Roles of DNA</a:t>
            </a:r>
          </a:p>
        </p:txBody>
      </p:sp>
      <p:sp>
        <p:nvSpPr>
          <p:cNvPr id="63493" name="Rectangle 5"/>
          <p:cNvSpPr>
            <a:spLocks noGrp="1" noChangeArrowheads="1"/>
          </p:cNvSpPr>
          <p:nvPr>
            <p:ph type="body" idx="1"/>
          </p:nvPr>
        </p:nvSpPr>
        <p:spPr/>
        <p:txBody>
          <a:bodyPr/>
          <a:lstStyle/>
          <a:p>
            <a:pPr>
              <a:lnSpc>
                <a:spcPct val="90000"/>
              </a:lnSpc>
            </a:pPr>
            <a:r>
              <a:rPr lang="en-US" sz="2600"/>
              <a:t>Intron (“junk”) regions of DNA code for other types of RNA:</a:t>
            </a:r>
          </a:p>
          <a:p>
            <a:pPr lvl="1">
              <a:lnSpc>
                <a:spcPct val="90000"/>
              </a:lnSpc>
            </a:pPr>
            <a:r>
              <a:rPr lang="en-US" sz="2400"/>
              <a:t>Antisense RNA</a:t>
            </a:r>
          </a:p>
          <a:p>
            <a:pPr lvl="2">
              <a:lnSpc>
                <a:spcPct val="90000"/>
              </a:lnSpc>
            </a:pPr>
            <a:r>
              <a:rPr lang="en-US" sz="2400"/>
              <a:t>Prevents protein-coding RNA from being translated</a:t>
            </a:r>
          </a:p>
          <a:p>
            <a:pPr lvl="1">
              <a:lnSpc>
                <a:spcPct val="90000"/>
              </a:lnSpc>
            </a:pPr>
            <a:r>
              <a:rPr lang="en-US" sz="2400"/>
              <a:t>MicroRNA</a:t>
            </a:r>
          </a:p>
          <a:p>
            <a:pPr lvl="2">
              <a:lnSpc>
                <a:spcPct val="90000"/>
              </a:lnSpc>
            </a:pPr>
            <a:r>
              <a:rPr lang="en-US" sz="2400"/>
              <a:t>Small RNAs that interfere with mRNAs made by certain exons</a:t>
            </a:r>
          </a:p>
          <a:p>
            <a:pPr lvl="1">
              <a:lnSpc>
                <a:spcPct val="90000"/>
              </a:lnSpc>
            </a:pPr>
            <a:r>
              <a:rPr lang="en-US" sz="2400"/>
              <a:t>Riboswitches</a:t>
            </a:r>
          </a:p>
          <a:p>
            <a:pPr lvl="2">
              <a:lnSpc>
                <a:spcPct val="90000"/>
              </a:lnSpc>
            </a:pPr>
            <a:r>
              <a:rPr lang="en-US" sz="2400"/>
              <a:t>Folded RNAs that act as switches regulating protein synthesis in response to environmental conditions</a:t>
            </a:r>
          </a:p>
        </p:txBody>
      </p:sp>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ServDisk_02:Marieb8_MM_TA_HAP8:Marieb8_IRDVD:Marieb8_PPT:Marieb8_Lects:Marieb_Lect_Des_App-blank.pot</Template>
  <TotalTime>606</TotalTime>
  <Words>5524</Words>
  <Application>Microsoft Office PowerPoint</Application>
  <PresentationFormat>On-screen Show (4:3)</PresentationFormat>
  <Paragraphs>1325</Paragraphs>
  <Slides>86</Slides>
  <Notes>22</Notes>
  <HiddenSlides>0</HiddenSlides>
  <MMClips>0</MMClips>
  <ScaleCrop>false</ScaleCrop>
  <HeadingPairs>
    <vt:vector size="4" baseType="variant">
      <vt:variant>
        <vt:lpstr>Theme</vt:lpstr>
      </vt:variant>
      <vt:variant>
        <vt:i4>2</vt:i4>
      </vt:variant>
      <vt:variant>
        <vt:lpstr>Slide Titles</vt:lpstr>
      </vt:variant>
      <vt:variant>
        <vt:i4>86</vt:i4>
      </vt:variant>
    </vt:vector>
  </HeadingPairs>
  <TitlesOfParts>
    <vt:vector size="88" baseType="lpstr">
      <vt:lpstr>Marieb_Lect_Design_Approved</vt:lpstr>
      <vt:lpstr>Marieb_Lect_Des_App-blank</vt:lpstr>
      <vt:lpstr>Slide 1</vt:lpstr>
      <vt:lpstr>Protein Synthesis</vt:lpstr>
      <vt:lpstr>DNA</vt:lpstr>
      <vt:lpstr>Human Genome</vt:lpstr>
      <vt:lpstr>Human Genome</vt:lpstr>
      <vt:lpstr>Definitions and Terms in Protein Synthesis</vt:lpstr>
      <vt:lpstr>Human Karyotype</vt:lpstr>
      <vt:lpstr>Ribosome Review</vt:lpstr>
      <vt:lpstr>More Terms</vt:lpstr>
      <vt:lpstr>RNA codes</vt:lpstr>
      <vt:lpstr>Genetic Code</vt:lpstr>
      <vt:lpstr>Slide 12</vt:lpstr>
      <vt:lpstr>Main Steps of Protein Synthesis</vt:lpstr>
      <vt:lpstr>Main Steps of Protein Synthesis</vt:lpstr>
      <vt:lpstr>Splicing</vt:lpstr>
      <vt:lpstr>Capping</vt:lpstr>
      <vt:lpstr>Main Steps of Protein Synthesis</vt:lpstr>
      <vt:lpstr>Main Steps of Protein Synthesis</vt:lpstr>
      <vt:lpstr>Main Steps of Protein Synthesis  Translation step – converting nucleotide language into protein/amino acid language</vt:lpstr>
      <vt:lpstr>Methionine Placement</vt:lpstr>
      <vt:lpstr>Main Steps of Protein Synthesis</vt:lpstr>
      <vt:lpstr>Main Steps of Protein Synthesis</vt:lpstr>
      <vt:lpstr>Main Steps of Protein Synthesis</vt:lpstr>
      <vt:lpstr>Slide 24</vt:lpstr>
      <vt:lpstr>Step 1</vt:lpstr>
      <vt:lpstr>Slide 26</vt:lpstr>
      <vt:lpstr>Step 2</vt:lpstr>
      <vt:lpstr>Transcription</vt:lpstr>
      <vt:lpstr>Slide 29</vt:lpstr>
      <vt:lpstr>Slide 30</vt:lpstr>
      <vt:lpstr>Transcription</vt:lpstr>
      <vt:lpstr>Slide 32</vt:lpstr>
      <vt:lpstr>Slide 33</vt:lpstr>
      <vt:lpstr>Slide 34</vt:lpstr>
      <vt:lpstr>Slide 35</vt:lpstr>
      <vt:lpstr>Slide 36</vt:lpstr>
      <vt:lpstr>Slide 37</vt:lpstr>
      <vt:lpstr>Step 3</vt:lpstr>
      <vt:lpstr>Splicing</vt:lpstr>
      <vt:lpstr>Slide 40</vt:lpstr>
      <vt:lpstr>Slide 41</vt:lpstr>
      <vt:lpstr>Slide 42</vt:lpstr>
      <vt:lpstr>Capping</vt:lpstr>
      <vt:lpstr>Slide 44</vt:lpstr>
      <vt:lpstr>Main Steps of Protein Synthesis</vt:lpstr>
      <vt:lpstr>Slide 46</vt:lpstr>
      <vt:lpstr>Slide 47</vt:lpstr>
      <vt:lpstr>Main Steps of Protein Synthesis</vt:lpstr>
      <vt:lpstr>Slide 49</vt:lpstr>
      <vt:lpstr>Main Steps of Protein Synthesis  Translation step – converting nucleotide language into protein/amino acid language</vt:lpstr>
      <vt:lpstr>Translation</vt:lpstr>
      <vt:lpstr>Slide 52</vt:lpstr>
      <vt:lpstr>Methionine Placement</vt:lpstr>
      <vt:lpstr>Slide 54</vt:lpstr>
      <vt:lpstr>Main Steps of Protein Synthesis</vt:lpstr>
      <vt:lpstr>Slide 56</vt:lpstr>
      <vt:lpstr>Slide 57</vt:lpstr>
      <vt:lpstr>Slide 58</vt:lpstr>
      <vt:lpstr>Slide 59</vt:lpstr>
      <vt:lpstr>Main Steps of Protein Synthesis</vt:lpstr>
      <vt:lpstr>Slide 61</vt:lpstr>
      <vt:lpstr>Slide 62</vt:lpstr>
      <vt:lpstr>Slide 63</vt:lpstr>
      <vt:lpstr>Slide 64</vt:lpstr>
      <vt:lpstr>Slide 65</vt:lpstr>
      <vt:lpstr>Slide 66</vt:lpstr>
      <vt:lpstr>Slide 67</vt:lpstr>
      <vt:lpstr>Slide 68</vt:lpstr>
      <vt:lpstr>Slide 69</vt:lpstr>
      <vt:lpstr>Main Steps of Protein Synthesis</vt:lpstr>
      <vt:lpstr>Termination of Translation</vt:lpstr>
      <vt:lpstr>Slide 72</vt:lpstr>
      <vt:lpstr>Slide 73</vt:lpstr>
      <vt:lpstr>Main Steps of Protein Synthesis</vt:lpstr>
      <vt:lpstr>Polyribosomes</vt:lpstr>
      <vt:lpstr>Slide 76</vt:lpstr>
      <vt:lpstr>Slide 77</vt:lpstr>
      <vt:lpstr>Ribosomes on the Endoplasmic Reticulum</vt:lpstr>
      <vt:lpstr>Role of Rough ER in Protein Synthesis</vt:lpstr>
      <vt:lpstr>Slide 80</vt:lpstr>
      <vt:lpstr>Slide 81</vt:lpstr>
      <vt:lpstr>Slide 82</vt:lpstr>
      <vt:lpstr>Slide 83</vt:lpstr>
      <vt:lpstr>Slide 84</vt:lpstr>
      <vt:lpstr>Slide 85</vt:lpstr>
      <vt:lpstr>Other Roles of DNA</vt:lpstr>
    </vt:vector>
  </TitlesOfParts>
  <Company>뿿</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dc:title>
  <dc:creator>R U</dc:creator>
  <cp:lastModifiedBy>HP Authorized Customer</cp:lastModifiedBy>
  <cp:revision>51</cp:revision>
  <dcterms:created xsi:type="dcterms:W3CDTF">2009-02-18T00:50:49Z</dcterms:created>
  <dcterms:modified xsi:type="dcterms:W3CDTF">2010-10-05T15:06:34Z</dcterms:modified>
</cp:coreProperties>
</file>