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sldIdLst>
    <p:sldId id="259" r:id="rId2"/>
    <p:sldId id="345" r:id="rId3"/>
    <p:sldId id="346" r:id="rId4"/>
    <p:sldId id="363" r:id="rId5"/>
    <p:sldId id="348" r:id="rId6"/>
    <p:sldId id="347" r:id="rId7"/>
    <p:sldId id="300" r:id="rId8"/>
    <p:sldId id="303" r:id="rId9"/>
    <p:sldId id="304" r:id="rId10"/>
    <p:sldId id="305" r:id="rId11"/>
    <p:sldId id="306" r:id="rId12"/>
    <p:sldId id="307" r:id="rId13"/>
    <p:sldId id="308" r:id="rId14"/>
    <p:sldId id="309" r:id="rId15"/>
    <p:sldId id="350" r:id="rId16"/>
    <p:sldId id="310" r:id="rId17"/>
    <p:sldId id="351" r:id="rId18"/>
    <p:sldId id="311" r:id="rId19"/>
    <p:sldId id="352" r:id="rId20"/>
    <p:sldId id="354" r:id="rId21"/>
    <p:sldId id="353" r:id="rId22"/>
    <p:sldId id="312" r:id="rId23"/>
    <p:sldId id="313" r:id="rId24"/>
    <p:sldId id="314" r:id="rId25"/>
    <p:sldId id="315" r:id="rId26"/>
    <p:sldId id="368" r:id="rId27"/>
    <p:sldId id="369" r:id="rId28"/>
    <p:sldId id="370" r:id="rId29"/>
    <p:sldId id="316" r:id="rId30"/>
    <p:sldId id="317" r:id="rId31"/>
    <p:sldId id="318" r:id="rId32"/>
    <p:sldId id="319" r:id="rId33"/>
    <p:sldId id="320" r:id="rId34"/>
    <p:sldId id="321" r:id="rId35"/>
    <p:sldId id="355" r:id="rId36"/>
    <p:sldId id="322" r:id="rId37"/>
    <p:sldId id="341" r:id="rId38"/>
    <p:sldId id="323" r:id="rId39"/>
    <p:sldId id="342" r:id="rId40"/>
    <p:sldId id="344" r:id="rId41"/>
    <p:sldId id="324" r:id="rId42"/>
    <p:sldId id="325" r:id="rId43"/>
    <p:sldId id="356" r:id="rId44"/>
    <p:sldId id="357" r:id="rId45"/>
    <p:sldId id="358" r:id="rId46"/>
    <p:sldId id="359" r:id="rId47"/>
    <p:sldId id="360" r:id="rId48"/>
    <p:sldId id="361" r:id="rId49"/>
    <p:sldId id="362" r:id="rId50"/>
    <p:sldId id="326" r:id="rId51"/>
    <p:sldId id="343" r:id="rId52"/>
    <p:sldId id="327" r:id="rId53"/>
    <p:sldId id="328" r:id="rId54"/>
    <p:sldId id="329" r:id="rId55"/>
    <p:sldId id="330" r:id="rId56"/>
    <p:sldId id="331" r:id="rId57"/>
    <p:sldId id="332" r:id="rId58"/>
    <p:sldId id="333" r:id="rId59"/>
    <p:sldId id="334" r:id="rId60"/>
    <p:sldId id="335" r:id="rId61"/>
    <p:sldId id="336" r:id="rId62"/>
    <p:sldId id="337" r:id="rId63"/>
    <p:sldId id="338" r:id="rId64"/>
    <p:sldId id="339" r:id="rId65"/>
    <p:sldId id="340" r:id="rId66"/>
    <p:sldId id="364" r:id="rId67"/>
    <p:sldId id="365" r:id="rId68"/>
    <p:sldId id="367" r:id="rId6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9933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095" autoAdjust="0"/>
    <p:restoredTop sz="90929"/>
  </p:normalViewPr>
  <p:slideViewPr>
    <p:cSldViewPr snapToGrid="0">
      <p:cViewPr varScale="1">
        <p:scale>
          <a:sx n="100" d="100"/>
          <a:sy n="100" d="100"/>
        </p:scale>
        <p:origin x="-35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15074" name="Picture 2" descr="C:\Documents and Settings\Leslie Austin\Desktop\HAP7e IP Links Design\35910Marieb7e_lores.jpg"/>
          <p:cNvPicPr>
            <a:picLocks noChangeAspect="1" noChangeArrowheads="1"/>
          </p:cNvPicPr>
          <p:nvPr/>
        </p:nvPicPr>
        <p:blipFill>
          <a:blip r:embed="rId2"/>
          <a:srcRect/>
          <a:stretch>
            <a:fillRect/>
          </a:stretch>
        </p:blipFill>
        <p:spPr bwMode="auto">
          <a:xfrm>
            <a:off x="0" y="0"/>
            <a:ext cx="5426075" cy="6858000"/>
          </a:xfrm>
          <a:prstGeom prst="rect">
            <a:avLst/>
          </a:prstGeom>
          <a:noFill/>
        </p:spPr>
      </p:pic>
      <p:sp>
        <p:nvSpPr>
          <p:cNvPr id="515075" name="AutoShape 3"/>
          <p:cNvSpPr>
            <a:spLocks noChangeArrowheads="1"/>
          </p:cNvSpPr>
          <p:nvPr/>
        </p:nvSpPr>
        <p:spPr bwMode="auto">
          <a:xfrm>
            <a:off x="5334000" y="0"/>
            <a:ext cx="3043238" cy="6858000"/>
          </a:xfrm>
          <a:prstGeom prst="flowChartDelay">
            <a:avLst/>
          </a:prstGeom>
          <a:solidFill>
            <a:schemeClr val="bg1"/>
          </a:solidFill>
          <a:ln w="9525">
            <a:noFill/>
            <a:miter lim="800000"/>
            <a:headEnd/>
            <a:tailEnd/>
          </a:ln>
          <a:effectLst/>
        </p:spPr>
        <p:txBody>
          <a:bodyPr wrap="none" anchor="ctr"/>
          <a:lstStyle/>
          <a:p>
            <a:endParaRPr lang="en-US" dirty="0"/>
          </a:p>
        </p:txBody>
      </p:sp>
      <p:sp>
        <p:nvSpPr>
          <p:cNvPr id="515076" name="Text Box 4"/>
          <p:cNvSpPr txBox="1">
            <a:spLocks noChangeArrowheads="1"/>
          </p:cNvSpPr>
          <p:nvPr/>
        </p:nvSpPr>
        <p:spPr bwMode="auto">
          <a:xfrm>
            <a:off x="514350" y="6483350"/>
            <a:ext cx="4551363" cy="244475"/>
          </a:xfrm>
          <a:prstGeom prst="rect">
            <a:avLst/>
          </a:prstGeom>
          <a:noFill/>
          <a:ln w="9525">
            <a:noFill/>
            <a:miter lim="800000"/>
            <a:headEnd/>
            <a:tailEnd/>
          </a:ln>
          <a:effectLst/>
        </p:spPr>
        <p:txBody>
          <a:bodyPr wrap="none">
            <a:spAutoFit/>
          </a:bodyPr>
          <a:lstStyle/>
          <a:p>
            <a:r>
              <a:rPr lang="en-US" sz="1000" dirty="0">
                <a:solidFill>
                  <a:srgbClr val="D9E30D"/>
                </a:solidFill>
                <a:latin typeface="Arial" charset="0"/>
              </a:rPr>
              <a:t>Copyright © 2006 Pearson Education, Inc., publishing as Benjamin Cummings</a:t>
            </a:r>
          </a:p>
        </p:txBody>
      </p:sp>
      <p:sp>
        <p:nvSpPr>
          <p:cNvPr id="515077" name="Text Box 5"/>
          <p:cNvSpPr txBox="1">
            <a:spLocks noChangeArrowheads="1"/>
          </p:cNvSpPr>
          <p:nvPr/>
        </p:nvSpPr>
        <p:spPr bwMode="auto">
          <a:xfrm>
            <a:off x="2511425" y="4135438"/>
            <a:ext cx="2532063" cy="1725612"/>
          </a:xfrm>
          <a:prstGeom prst="rect">
            <a:avLst/>
          </a:prstGeom>
          <a:noFill/>
          <a:ln w="9525">
            <a:noFill/>
            <a:miter lim="800000"/>
            <a:headEnd/>
            <a:tailEnd/>
          </a:ln>
          <a:effectLst/>
        </p:spPr>
        <p:txBody>
          <a:bodyPr wrap="none">
            <a:spAutoFit/>
          </a:bodyPr>
          <a:lstStyle/>
          <a:p>
            <a:pPr>
              <a:lnSpc>
                <a:spcPct val="90000"/>
              </a:lnSpc>
            </a:pPr>
            <a:r>
              <a:rPr lang="en-US" sz="3200" dirty="0">
                <a:solidFill>
                  <a:schemeClr val="accent2"/>
                </a:solidFill>
                <a:latin typeface="Arial" charset="0"/>
              </a:rPr>
              <a:t>Human </a:t>
            </a:r>
          </a:p>
          <a:p>
            <a:pPr>
              <a:lnSpc>
                <a:spcPct val="90000"/>
              </a:lnSpc>
            </a:pPr>
            <a:r>
              <a:rPr lang="en-US" sz="3200" dirty="0">
                <a:solidFill>
                  <a:schemeClr val="accent2"/>
                </a:solidFill>
                <a:latin typeface="Arial" charset="0"/>
              </a:rPr>
              <a:t>Anatomy </a:t>
            </a:r>
          </a:p>
          <a:p>
            <a:pPr>
              <a:lnSpc>
                <a:spcPct val="90000"/>
              </a:lnSpc>
            </a:pPr>
            <a:r>
              <a:rPr lang="en-US" sz="3200" dirty="0">
                <a:solidFill>
                  <a:schemeClr val="accent2"/>
                </a:solidFill>
                <a:latin typeface="Arial" charset="0"/>
              </a:rPr>
              <a:t>&amp; Physiology</a:t>
            </a:r>
          </a:p>
          <a:p>
            <a:pPr>
              <a:spcBef>
                <a:spcPct val="50000"/>
              </a:spcBef>
            </a:pPr>
            <a:r>
              <a:rPr lang="en-US" sz="1400" b="1" dirty="0">
                <a:solidFill>
                  <a:srgbClr val="D9E30D"/>
                </a:solidFill>
                <a:latin typeface="Arial" charset="0"/>
              </a:rPr>
              <a:t>SEVENTH EDITION</a:t>
            </a:r>
          </a:p>
        </p:txBody>
      </p:sp>
      <p:sp>
        <p:nvSpPr>
          <p:cNvPr id="515078" name="Text Box 6"/>
          <p:cNvSpPr txBox="1">
            <a:spLocks noChangeArrowheads="1"/>
          </p:cNvSpPr>
          <p:nvPr/>
        </p:nvSpPr>
        <p:spPr bwMode="auto">
          <a:xfrm>
            <a:off x="42863" y="352425"/>
            <a:ext cx="2251075" cy="762000"/>
          </a:xfrm>
          <a:prstGeom prst="rect">
            <a:avLst/>
          </a:prstGeom>
          <a:noFill/>
          <a:ln w="9525">
            <a:noFill/>
            <a:miter lim="800000"/>
            <a:headEnd/>
            <a:tailEnd/>
          </a:ln>
          <a:effectLst/>
        </p:spPr>
        <p:txBody>
          <a:bodyPr wrap="none">
            <a:spAutoFit/>
          </a:bodyPr>
          <a:lstStyle/>
          <a:p>
            <a:r>
              <a:rPr lang="en-US" sz="2200" dirty="0">
                <a:solidFill>
                  <a:schemeClr val="bg1"/>
                </a:solidFill>
                <a:latin typeface="Arial" charset="0"/>
              </a:rPr>
              <a:t>Elaine N. </a:t>
            </a:r>
            <a:r>
              <a:rPr lang="en-US" sz="2200" dirty="0" err="1">
                <a:solidFill>
                  <a:schemeClr val="bg1"/>
                </a:solidFill>
                <a:latin typeface="Arial" charset="0"/>
              </a:rPr>
              <a:t>Marieb</a:t>
            </a:r>
            <a:endParaRPr lang="en-US" sz="2200" dirty="0">
              <a:solidFill>
                <a:schemeClr val="bg1"/>
              </a:solidFill>
              <a:latin typeface="Arial" charset="0"/>
            </a:endParaRPr>
          </a:p>
          <a:p>
            <a:r>
              <a:rPr lang="en-US" sz="2200" dirty="0" err="1">
                <a:solidFill>
                  <a:schemeClr val="bg1"/>
                </a:solidFill>
                <a:latin typeface="Arial" charset="0"/>
              </a:rPr>
              <a:t>Katja</a:t>
            </a:r>
            <a:r>
              <a:rPr lang="en-US" sz="2200" dirty="0">
                <a:solidFill>
                  <a:schemeClr val="bg1"/>
                </a:solidFill>
                <a:latin typeface="Arial" charset="0"/>
              </a:rPr>
              <a:t> Hoehn</a:t>
            </a:r>
          </a:p>
        </p:txBody>
      </p:sp>
      <p:sp>
        <p:nvSpPr>
          <p:cNvPr id="515079" name="Rectangle 7"/>
          <p:cNvSpPr>
            <a:spLocks noChangeArrowheads="1"/>
          </p:cNvSpPr>
          <p:nvPr/>
        </p:nvSpPr>
        <p:spPr bwMode="auto">
          <a:xfrm>
            <a:off x="5308600" y="0"/>
            <a:ext cx="3835400" cy="6858000"/>
          </a:xfrm>
          <a:prstGeom prst="rect">
            <a:avLst/>
          </a:prstGeom>
          <a:solidFill>
            <a:srgbClr val="0989C9"/>
          </a:solidFill>
          <a:ln w="9525">
            <a:solidFill>
              <a:schemeClr val="tx1"/>
            </a:solidFill>
            <a:miter lim="800000"/>
            <a:headEnd/>
            <a:tailEnd/>
          </a:ln>
          <a:effectLst/>
        </p:spPr>
        <p:txBody>
          <a:bodyPr wrap="none" anchor="ctr"/>
          <a:lstStyle/>
          <a:p>
            <a:endParaRPr lang="en-US"/>
          </a:p>
        </p:txBody>
      </p:sp>
      <p:sp>
        <p:nvSpPr>
          <p:cNvPr id="515080" name="Line 8"/>
          <p:cNvSpPr>
            <a:spLocks noChangeShapeType="1"/>
          </p:cNvSpPr>
          <p:nvPr/>
        </p:nvSpPr>
        <p:spPr bwMode="auto">
          <a:xfrm>
            <a:off x="5530850" y="3268663"/>
            <a:ext cx="3613150" cy="0"/>
          </a:xfrm>
          <a:prstGeom prst="line">
            <a:avLst/>
          </a:prstGeom>
          <a:noFill/>
          <a:ln w="57150">
            <a:solidFill>
              <a:srgbClr val="D9E30D"/>
            </a:solidFill>
            <a:prstDash val="sysDot"/>
            <a:round/>
            <a:headEnd/>
            <a:tailEnd/>
          </a:ln>
          <a:effectLst/>
        </p:spPr>
        <p:txBody>
          <a:bodyPr anchor="ctr"/>
          <a:lstStyle/>
          <a:p>
            <a:endParaRPr lang="en-US"/>
          </a:p>
        </p:txBody>
      </p:sp>
      <p:sp>
        <p:nvSpPr>
          <p:cNvPr id="515081" name="Rectangle 9"/>
          <p:cNvSpPr>
            <a:spLocks noGrp="1" noChangeArrowheads="1"/>
          </p:cNvSpPr>
          <p:nvPr>
            <p:ph type="ctrTitle"/>
          </p:nvPr>
        </p:nvSpPr>
        <p:spPr>
          <a:xfrm>
            <a:off x="5827713" y="2039938"/>
            <a:ext cx="3316287" cy="1414462"/>
          </a:xfrm>
        </p:spPr>
        <p:txBody>
          <a:bodyPr anchor="ctr"/>
          <a:lstStyle>
            <a:lvl1pPr>
              <a:defRPr sz="20000" i="1">
                <a:solidFill>
                  <a:srgbClr val="4DC2E7"/>
                </a:solidFill>
              </a:defRPr>
            </a:lvl1pPr>
          </a:lstStyle>
          <a:p>
            <a:r>
              <a:rPr lang="en-US"/>
              <a:t>Click to edit Master title style</a:t>
            </a:r>
          </a:p>
        </p:txBody>
      </p:sp>
      <p:sp>
        <p:nvSpPr>
          <p:cNvPr id="515082" name="Rectangle 10"/>
          <p:cNvSpPr>
            <a:spLocks noGrp="1" noChangeArrowheads="1"/>
          </p:cNvSpPr>
          <p:nvPr>
            <p:ph type="subTitle" idx="1"/>
          </p:nvPr>
        </p:nvSpPr>
        <p:spPr>
          <a:xfrm>
            <a:off x="5756275" y="4086225"/>
            <a:ext cx="3113088" cy="2286000"/>
          </a:xfrm>
        </p:spPr>
        <p:txBody>
          <a:bodyPr/>
          <a:lstStyle>
            <a:lvl1pPr marL="0" indent="0">
              <a:lnSpc>
                <a:spcPct val="90000"/>
              </a:lnSpc>
              <a:buFont typeface="Wingdings" pitchFamily="2" charset="2"/>
              <a:buNone/>
              <a:defRPr sz="3500">
                <a:solidFill>
                  <a:schemeClr val="bg1"/>
                </a:solidFill>
                <a:latin typeface="Arial" charset="0"/>
              </a:defRPr>
            </a:lvl1pPr>
          </a:lstStyle>
          <a:p>
            <a:r>
              <a:rPr lang="en-US"/>
              <a:t>Click to edit Master subtitle style</a:t>
            </a:r>
          </a:p>
        </p:txBody>
      </p:sp>
      <p:sp>
        <p:nvSpPr>
          <p:cNvPr id="515083" name="Text Box 11"/>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D9E30D"/>
                </a:solidFill>
                <a:latin typeface="Arial" charset="0"/>
              </a:rPr>
              <a:t>PowerPoint</a:t>
            </a:r>
            <a:r>
              <a:rPr lang="en-US" sz="2000" baseline="30000">
                <a:solidFill>
                  <a:srgbClr val="D9E30D"/>
                </a:solidFill>
                <a:latin typeface="Arial" charset="0"/>
              </a:rPr>
              <a:t>®</a:t>
            </a:r>
            <a:r>
              <a:rPr lang="en-US" sz="2000">
                <a:solidFill>
                  <a:srgbClr val="D9E30D"/>
                </a:solidFill>
                <a:latin typeface="Arial" charset="0"/>
              </a:rPr>
              <a:t> Lecture Slides</a:t>
            </a:r>
            <a:r>
              <a:rPr lang="en-US" sz="2000">
                <a:solidFill>
                  <a:srgbClr val="08A5CA"/>
                </a:solidFill>
                <a:latin typeface="Arial" charset="0"/>
              </a:rPr>
              <a:t> </a:t>
            </a:r>
          </a:p>
          <a:p>
            <a:r>
              <a:rPr lang="en-US" sz="2000">
                <a:solidFill>
                  <a:schemeClr val="bg1"/>
                </a:solidFill>
                <a:latin typeface="Arial" charset="0"/>
              </a:rPr>
              <a:t>prepared by Vince Austin, </a:t>
            </a:r>
          </a:p>
          <a:p>
            <a:r>
              <a:rPr lang="en-US" sz="2000">
                <a:solidFill>
                  <a:schemeClr val="bg1"/>
                </a:solidFill>
                <a:latin typeface="Arial" charset="0"/>
              </a:rPr>
              <a:t>Bluegrass Technical </a:t>
            </a:r>
            <a:br>
              <a:rPr lang="en-US" sz="2000">
                <a:solidFill>
                  <a:schemeClr val="bg1"/>
                </a:solidFill>
                <a:latin typeface="Arial" charset="0"/>
              </a:rPr>
            </a:br>
            <a:r>
              <a:rPr lang="en-US" sz="2000">
                <a:solidFill>
                  <a:schemeClr val="bg1"/>
                </a:solidFill>
                <a:latin typeface="Arial" charset="0"/>
              </a:rPr>
              <a:t>and Community College</a:t>
            </a:r>
          </a:p>
        </p:txBody>
      </p:sp>
      <p:sp>
        <p:nvSpPr>
          <p:cNvPr id="515084" name="Line 12"/>
          <p:cNvSpPr>
            <a:spLocks noChangeShapeType="1"/>
          </p:cNvSpPr>
          <p:nvPr/>
        </p:nvSpPr>
        <p:spPr bwMode="auto">
          <a:xfrm>
            <a:off x="5307013" y="0"/>
            <a:ext cx="0" cy="6858000"/>
          </a:xfrm>
          <a:prstGeom prst="line">
            <a:avLst/>
          </a:prstGeom>
          <a:noFill/>
          <a:ln w="457200">
            <a:solidFill>
              <a:srgbClr val="D9E30D"/>
            </a:solidFill>
            <a:round/>
            <a:headEnd/>
            <a:tailEnd/>
          </a:ln>
          <a:effectLst/>
        </p:spPr>
        <p:txBody>
          <a:bodyPr/>
          <a:lstStyle/>
          <a:p>
            <a:endParaRPr lang="en-US"/>
          </a:p>
        </p:txBody>
      </p:sp>
      <p:sp>
        <p:nvSpPr>
          <p:cNvPr id="515085" name="Text Box 13"/>
          <p:cNvSpPr txBox="1">
            <a:spLocks noChangeArrowheads="1"/>
          </p:cNvSpPr>
          <p:nvPr/>
        </p:nvSpPr>
        <p:spPr bwMode="auto">
          <a:xfrm rot="-5400000">
            <a:off x="4851401" y="2211387"/>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pitchFamily="2" charset="2"/>
              <a:buNone/>
            </a:pPr>
            <a:r>
              <a:rPr lang="en-US" sz="1800" b="1">
                <a:solidFill>
                  <a:srgbClr val="D9E30D"/>
                </a:solidFill>
                <a:latin typeface="Arial" charset="0"/>
              </a:rPr>
              <a:t>C H A P T E R</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8450" y="977900"/>
            <a:ext cx="4059238" cy="5056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10088" y="977900"/>
            <a:ext cx="4059237" cy="5056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1163" y="261938"/>
            <a:ext cx="2154237" cy="5772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98450" y="261938"/>
            <a:ext cx="6310313" cy="5772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bwMode="auto">
          <a:xfrm>
            <a:off x="304800" y="261938"/>
            <a:ext cx="86106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514051" name="Rectangle 3"/>
          <p:cNvSpPr>
            <a:spLocks noGrp="1" noChangeArrowheads="1"/>
          </p:cNvSpPr>
          <p:nvPr>
            <p:ph type="body" idx="1"/>
          </p:nvPr>
        </p:nvSpPr>
        <p:spPr bwMode="auto">
          <a:xfrm>
            <a:off x="298450" y="977900"/>
            <a:ext cx="8270875" cy="5056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4052" name="Text Box 4"/>
          <p:cNvSpPr txBox="1">
            <a:spLocks noChangeArrowheads="1"/>
          </p:cNvSpPr>
          <p:nvPr/>
        </p:nvSpPr>
        <p:spPr bwMode="auto">
          <a:xfrm>
            <a:off x="228600" y="6521450"/>
            <a:ext cx="4551363" cy="244475"/>
          </a:xfrm>
          <a:prstGeom prst="rect">
            <a:avLst/>
          </a:prstGeom>
          <a:noFill/>
          <a:ln w="9525">
            <a:noFill/>
            <a:miter lim="800000"/>
            <a:headEnd/>
            <a:tailEnd/>
          </a:ln>
          <a:effectLst/>
        </p:spPr>
        <p:txBody>
          <a:bodyPr wrap="none">
            <a:spAutoFit/>
          </a:bodyPr>
          <a:lstStyle/>
          <a:p>
            <a:r>
              <a:rPr lang="en-US" sz="1000" dirty="0">
                <a:solidFill>
                  <a:srgbClr val="0989C9"/>
                </a:solidFill>
                <a:latin typeface="Arial" charset="0"/>
              </a:rPr>
              <a:t>Copyright © 2006 Pearson Education, Inc., publishing as Benjamin Cummings</a:t>
            </a:r>
          </a:p>
        </p:txBody>
      </p:sp>
      <p:sp>
        <p:nvSpPr>
          <p:cNvPr id="514053" name="Line 5"/>
          <p:cNvSpPr>
            <a:spLocks noChangeShapeType="1"/>
          </p:cNvSpPr>
          <p:nvPr/>
        </p:nvSpPr>
        <p:spPr bwMode="auto">
          <a:xfrm>
            <a:off x="298450" y="258763"/>
            <a:ext cx="8586788" cy="0"/>
          </a:xfrm>
          <a:prstGeom prst="line">
            <a:avLst/>
          </a:prstGeom>
          <a:noFill/>
          <a:ln w="38100">
            <a:solidFill>
              <a:srgbClr val="D9E30D"/>
            </a:solidFill>
            <a:round/>
            <a:headEnd/>
            <a:tailEnd/>
          </a:ln>
          <a:effectLst/>
        </p:spPr>
        <p:txBody>
          <a:bodyPr anchor="ctr"/>
          <a:lstStyle/>
          <a:p>
            <a:endParaRPr lang="en-US" dirty="0"/>
          </a:p>
        </p:txBody>
      </p:sp>
      <p:sp>
        <p:nvSpPr>
          <p:cNvPr id="514054" name="Line 6"/>
          <p:cNvSpPr>
            <a:spLocks noChangeShapeType="1"/>
          </p:cNvSpPr>
          <p:nvPr/>
        </p:nvSpPr>
        <p:spPr bwMode="auto">
          <a:xfrm>
            <a:off x="293688" y="225425"/>
            <a:ext cx="8586787" cy="0"/>
          </a:xfrm>
          <a:prstGeom prst="line">
            <a:avLst/>
          </a:prstGeom>
          <a:noFill/>
          <a:ln w="19050">
            <a:solidFill>
              <a:schemeClr val="tx1"/>
            </a:solidFill>
            <a:round/>
            <a:headEnd/>
            <a:tailEnd/>
          </a:ln>
          <a:effectLst/>
        </p:spPr>
        <p:txBody>
          <a:bodyPr anchor="ctr"/>
          <a:lstStyle/>
          <a:p>
            <a:endParaRPr lang="en-US" dirty="0"/>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fontAlgn="base">
        <a:spcBef>
          <a:spcPct val="0"/>
        </a:spcBef>
        <a:spcAft>
          <a:spcPct val="0"/>
        </a:spcAft>
        <a:defRPr sz="3000" b="1">
          <a:solidFill>
            <a:srgbClr val="0989C9"/>
          </a:solidFill>
          <a:latin typeface="+mj-lt"/>
          <a:ea typeface="+mj-ea"/>
          <a:cs typeface="+mj-cs"/>
        </a:defRPr>
      </a:lvl1pPr>
      <a:lvl2pPr algn="l" rtl="0" fontAlgn="base">
        <a:spcBef>
          <a:spcPct val="0"/>
        </a:spcBef>
        <a:spcAft>
          <a:spcPct val="0"/>
        </a:spcAft>
        <a:defRPr sz="3000" b="1">
          <a:solidFill>
            <a:srgbClr val="0989C9"/>
          </a:solidFill>
          <a:latin typeface="Arial" charset="0"/>
        </a:defRPr>
      </a:lvl2pPr>
      <a:lvl3pPr algn="l" rtl="0" fontAlgn="base">
        <a:spcBef>
          <a:spcPct val="0"/>
        </a:spcBef>
        <a:spcAft>
          <a:spcPct val="0"/>
        </a:spcAft>
        <a:defRPr sz="3000" b="1">
          <a:solidFill>
            <a:srgbClr val="0989C9"/>
          </a:solidFill>
          <a:latin typeface="Arial" charset="0"/>
        </a:defRPr>
      </a:lvl3pPr>
      <a:lvl4pPr algn="l" rtl="0" fontAlgn="base">
        <a:spcBef>
          <a:spcPct val="0"/>
        </a:spcBef>
        <a:spcAft>
          <a:spcPct val="0"/>
        </a:spcAft>
        <a:defRPr sz="3000" b="1">
          <a:solidFill>
            <a:srgbClr val="0989C9"/>
          </a:solidFill>
          <a:latin typeface="Arial" charset="0"/>
        </a:defRPr>
      </a:lvl4pPr>
      <a:lvl5pPr algn="l" rtl="0" fontAlgn="base">
        <a:spcBef>
          <a:spcPct val="0"/>
        </a:spcBef>
        <a:spcAft>
          <a:spcPct val="0"/>
        </a:spcAft>
        <a:defRPr sz="3000" b="1">
          <a:solidFill>
            <a:srgbClr val="0989C9"/>
          </a:solidFill>
          <a:latin typeface="Arial" charset="0"/>
        </a:defRPr>
      </a:lvl5pPr>
      <a:lvl6pPr marL="457200" algn="l" rtl="0" fontAlgn="base">
        <a:spcBef>
          <a:spcPct val="0"/>
        </a:spcBef>
        <a:spcAft>
          <a:spcPct val="0"/>
        </a:spcAft>
        <a:defRPr sz="3000" b="1">
          <a:solidFill>
            <a:srgbClr val="0989C9"/>
          </a:solidFill>
          <a:latin typeface="Arial" charset="0"/>
        </a:defRPr>
      </a:lvl6pPr>
      <a:lvl7pPr marL="914400" algn="l" rtl="0" fontAlgn="base">
        <a:spcBef>
          <a:spcPct val="0"/>
        </a:spcBef>
        <a:spcAft>
          <a:spcPct val="0"/>
        </a:spcAft>
        <a:defRPr sz="3000" b="1">
          <a:solidFill>
            <a:srgbClr val="0989C9"/>
          </a:solidFill>
          <a:latin typeface="Arial" charset="0"/>
        </a:defRPr>
      </a:lvl7pPr>
      <a:lvl8pPr marL="1371600" algn="l" rtl="0" fontAlgn="base">
        <a:spcBef>
          <a:spcPct val="0"/>
        </a:spcBef>
        <a:spcAft>
          <a:spcPct val="0"/>
        </a:spcAft>
        <a:defRPr sz="3000" b="1">
          <a:solidFill>
            <a:srgbClr val="0989C9"/>
          </a:solidFill>
          <a:latin typeface="Arial" charset="0"/>
        </a:defRPr>
      </a:lvl8pPr>
      <a:lvl9pPr marL="1828800" algn="l" rtl="0" fontAlgn="base">
        <a:spcBef>
          <a:spcPct val="0"/>
        </a:spcBef>
        <a:spcAft>
          <a:spcPct val="0"/>
        </a:spcAft>
        <a:defRPr sz="3000" b="1">
          <a:solidFill>
            <a:srgbClr val="0989C9"/>
          </a:solidFill>
          <a:latin typeface="Arial" charset="0"/>
        </a:defRPr>
      </a:lvl9pPr>
    </p:titleStyle>
    <p:bodyStyle>
      <a:lvl1pPr marL="231775" indent="-231775" algn="l" rtl="0" fontAlgn="base">
        <a:spcBef>
          <a:spcPct val="0"/>
        </a:spcBef>
        <a:spcAft>
          <a:spcPct val="50000"/>
        </a:spcAft>
        <a:buClr>
          <a:srgbClr val="0989C9"/>
        </a:buClr>
        <a:buSzPct val="60000"/>
        <a:buFont typeface="Wingdings" pitchFamily="2" charset="2"/>
        <a:buChar char="§"/>
        <a:defRPr sz="3000">
          <a:solidFill>
            <a:schemeClr val="tx1"/>
          </a:solidFill>
          <a:latin typeface="+mn-lt"/>
          <a:ea typeface="+mn-ea"/>
          <a:cs typeface="+mn-cs"/>
        </a:defRPr>
      </a:lvl1pPr>
      <a:lvl2pPr marL="742950" indent="-285750" algn="l" rtl="0" fontAlgn="base">
        <a:spcBef>
          <a:spcPct val="0"/>
        </a:spcBef>
        <a:spcAft>
          <a:spcPct val="50000"/>
        </a:spcAft>
        <a:buClr>
          <a:srgbClr val="0989C9"/>
        </a:buClr>
        <a:buSzPct val="60000"/>
        <a:buFont typeface="Wingdings" pitchFamily="2" charset="2"/>
        <a:buChar char="§"/>
        <a:defRPr sz="2800">
          <a:solidFill>
            <a:schemeClr val="tx1"/>
          </a:solidFill>
          <a:latin typeface="+mn-lt"/>
        </a:defRPr>
      </a:lvl2pPr>
      <a:lvl3pPr marL="1143000" indent="-228600" algn="l" rtl="0" fontAlgn="base">
        <a:spcBef>
          <a:spcPct val="0"/>
        </a:spcBef>
        <a:spcAft>
          <a:spcPct val="50000"/>
        </a:spcAft>
        <a:buClr>
          <a:srgbClr val="0989C9"/>
        </a:buClr>
        <a:buSzPct val="60000"/>
        <a:buFont typeface="Wingdings" pitchFamily="2" charset="2"/>
        <a:buChar char="§"/>
        <a:defRPr sz="2800">
          <a:solidFill>
            <a:schemeClr val="tx1"/>
          </a:solidFill>
          <a:latin typeface="+mn-lt"/>
        </a:defRPr>
      </a:lvl3pPr>
      <a:lvl4pPr marL="1600200" indent="-228600" algn="l" rtl="0" fontAlgn="base">
        <a:spcBef>
          <a:spcPct val="0"/>
        </a:spcBef>
        <a:spcAft>
          <a:spcPct val="50000"/>
        </a:spcAft>
        <a:buClr>
          <a:srgbClr val="0989C9"/>
        </a:buClr>
        <a:buSzPct val="60000"/>
        <a:buFont typeface="Wingdings" pitchFamily="2" charset="2"/>
        <a:buChar char="§"/>
        <a:defRPr sz="2800">
          <a:solidFill>
            <a:schemeClr val="tx1"/>
          </a:solidFill>
          <a:latin typeface="+mn-lt"/>
        </a:defRPr>
      </a:lvl4pPr>
      <a:lvl5pPr marL="2057400" indent="-228600" algn="l" rtl="0" fontAlgn="base">
        <a:spcBef>
          <a:spcPct val="0"/>
        </a:spcBef>
        <a:spcAft>
          <a:spcPct val="50000"/>
        </a:spcAft>
        <a:buClr>
          <a:srgbClr val="0989C9"/>
        </a:buClr>
        <a:buSzPct val="60000"/>
        <a:buFont typeface="Wingdings" pitchFamily="2" charset="2"/>
        <a:buChar char="§"/>
        <a:defRPr sz="2800">
          <a:solidFill>
            <a:schemeClr val="tx1"/>
          </a:solidFill>
          <a:latin typeface="+mn-lt"/>
        </a:defRPr>
      </a:lvl5pPr>
      <a:lvl6pPr marL="2514600" indent="-228600" algn="l" rtl="0" fontAlgn="base">
        <a:spcBef>
          <a:spcPct val="0"/>
        </a:spcBef>
        <a:spcAft>
          <a:spcPct val="50000"/>
        </a:spcAft>
        <a:buClr>
          <a:srgbClr val="0989C9"/>
        </a:buClr>
        <a:buSzPct val="60000"/>
        <a:buFont typeface="Wingdings" pitchFamily="2" charset="2"/>
        <a:buChar char="§"/>
        <a:defRPr sz="2800">
          <a:solidFill>
            <a:schemeClr val="tx1"/>
          </a:solidFill>
          <a:latin typeface="+mn-lt"/>
        </a:defRPr>
      </a:lvl6pPr>
      <a:lvl7pPr marL="2971800" indent="-228600" algn="l" rtl="0" fontAlgn="base">
        <a:spcBef>
          <a:spcPct val="0"/>
        </a:spcBef>
        <a:spcAft>
          <a:spcPct val="50000"/>
        </a:spcAft>
        <a:buClr>
          <a:srgbClr val="0989C9"/>
        </a:buClr>
        <a:buSzPct val="60000"/>
        <a:buFont typeface="Wingdings" pitchFamily="2" charset="2"/>
        <a:buChar char="§"/>
        <a:defRPr sz="2800">
          <a:solidFill>
            <a:schemeClr val="tx1"/>
          </a:solidFill>
          <a:latin typeface="+mn-lt"/>
        </a:defRPr>
      </a:lvl7pPr>
      <a:lvl8pPr marL="3429000" indent="-228600" algn="l" rtl="0" fontAlgn="base">
        <a:spcBef>
          <a:spcPct val="0"/>
        </a:spcBef>
        <a:spcAft>
          <a:spcPct val="50000"/>
        </a:spcAft>
        <a:buClr>
          <a:srgbClr val="0989C9"/>
        </a:buClr>
        <a:buSzPct val="60000"/>
        <a:buFont typeface="Wingdings" pitchFamily="2" charset="2"/>
        <a:buChar char="§"/>
        <a:defRPr sz="2800">
          <a:solidFill>
            <a:schemeClr val="tx1"/>
          </a:solidFill>
          <a:latin typeface="+mn-lt"/>
        </a:defRPr>
      </a:lvl8pPr>
      <a:lvl9pPr marL="3886200" indent="-228600" algn="l" rtl="0" fontAlgn="base">
        <a:spcBef>
          <a:spcPct val="0"/>
        </a:spcBef>
        <a:spcAft>
          <a:spcPct val="50000"/>
        </a:spcAft>
        <a:buClr>
          <a:srgbClr val="0989C9"/>
        </a:buClr>
        <a:buSzPct val="60000"/>
        <a:buFont typeface="Wingdings" pitchFamily="2" charset="2"/>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en.wikipedia.org/wiki/Genetics" TargetMode="External"/><Relationship Id="rId7" Type="http://schemas.openxmlformats.org/officeDocument/2006/relationships/hyperlink" Target="http://en.wikipedia.org/wiki/Putamen" TargetMode="External"/><Relationship Id="rId2" Type="http://schemas.openxmlformats.org/officeDocument/2006/relationships/hyperlink" Target="http://en.wikipedia.org/wiki/Chorea_(disease)" TargetMode="External"/><Relationship Id="rId1" Type="http://schemas.openxmlformats.org/officeDocument/2006/relationships/slideLayout" Target="../slideLayouts/slideLayout2.xml"/><Relationship Id="rId6" Type="http://schemas.openxmlformats.org/officeDocument/2006/relationships/hyperlink" Target="http://en.wikipedia.org/wiki/Caudate_nucleus" TargetMode="External"/><Relationship Id="rId5" Type="http://schemas.openxmlformats.org/officeDocument/2006/relationships/hyperlink" Target="http://en.wikipedia.org/wiki/Striatum" TargetMode="External"/><Relationship Id="rId4" Type="http://schemas.openxmlformats.org/officeDocument/2006/relationships/hyperlink" Target="http://en.wikipedia.org/wiki/Neurodegenerative_disease"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en.wikipedia.org/wiki/Bradykinesia" TargetMode="External"/><Relationship Id="rId13" Type="http://schemas.openxmlformats.org/officeDocument/2006/relationships/hyperlink" Target="http://en.wikipedia.org/wiki/Dopaminergic_neuron" TargetMode="External"/><Relationship Id="rId3" Type="http://schemas.openxmlformats.org/officeDocument/2006/relationships/hyperlink" Target="http://en.wikipedia.org/wiki/Central_nervous_system" TargetMode="External"/><Relationship Id="rId7" Type="http://schemas.openxmlformats.org/officeDocument/2006/relationships/hyperlink" Target="http://en.wikipedia.org/wiki/Tremor" TargetMode="External"/><Relationship Id="rId12" Type="http://schemas.openxmlformats.org/officeDocument/2006/relationships/hyperlink" Target="http://en.wikipedia.org/wiki/Dopamine" TargetMode="External"/><Relationship Id="rId2" Type="http://schemas.openxmlformats.org/officeDocument/2006/relationships/hyperlink" Target="http://en.wikipedia.org/wiki/Degenerative_disease" TargetMode="External"/><Relationship Id="rId1" Type="http://schemas.openxmlformats.org/officeDocument/2006/relationships/slideLayout" Target="../slideLayouts/slideLayout2.xml"/><Relationship Id="rId6" Type="http://schemas.openxmlformats.org/officeDocument/2006/relationships/hyperlink" Target="http://en.wikipedia.org/wiki/Movement_disorder" TargetMode="External"/><Relationship Id="rId11" Type="http://schemas.openxmlformats.org/officeDocument/2006/relationships/hyperlink" Target="http://en.wikipedia.org/wiki/Basal_ganglia" TargetMode="External"/><Relationship Id="rId5" Type="http://schemas.openxmlformats.org/officeDocument/2006/relationships/hyperlink" Target="#cite_note-Jankovic2008-0"/><Relationship Id="rId10" Type="http://schemas.openxmlformats.org/officeDocument/2006/relationships/hyperlink" Target="http://en.wikipedia.org/wiki/Motor_cortex" TargetMode="External"/><Relationship Id="rId4" Type="http://schemas.openxmlformats.org/officeDocument/2006/relationships/hyperlink" Target="http://en.wikipedia.org/wiki/Motor_skill" TargetMode="External"/><Relationship Id="rId9" Type="http://schemas.openxmlformats.org/officeDocument/2006/relationships/hyperlink" Target="http://en.wikipedia.org/wiki/Akinesia" TargetMode="External"/><Relationship Id="rId14" Type="http://schemas.openxmlformats.org/officeDocument/2006/relationships/hyperlink" Target="http://en.wikipedia.org/wiki/Chronic_(medicine)"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en.wikipedia.org/wiki/Absence_seizure" TargetMode="External"/><Relationship Id="rId2" Type="http://schemas.openxmlformats.org/officeDocument/2006/relationships/hyperlink" Target="http://en.wikipedia.org/wiki/Cerebral_cortex"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p:txBody>
          <a:bodyPr/>
          <a:lstStyle/>
          <a:p>
            <a:r>
              <a:rPr lang="en-US" dirty="0"/>
              <a:t>12</a:t>
            </a:r>
          </a:p>
        </p:txBody>
      </p:sp>
      <p:sp>
        <p:nvSpPr>
          <p:cNvPr id="6147" name="Rectangle 3"/>
          <p:cNvSpPr>
            <a:spLocks noGrp="1" noChangeArrowheads="1"/>
          </p:cNvSpPr>
          <p:nvPr>
            <p:ph type="subTitle" idx="1"/>
          </p:nvPr>
        </p:nvSpPr>
        <p:spPr/>
        <p:txBody>
          <a:bodyPr/>
          <a:lstStyle/>
          <a:p>
            <a:pPr marL="457200" lvl="1" indent="0">
              <a:buFont typeface="Wingdings" pitchFamily="2" charset="2"/>
              <a:buNone/>
            </a:pPr>
            <a:r>
              <a:rPr lang="en-US" sz="3500" dirty="0">
                <a:solidFill>
                  <a:schemeClr val="bg1"/>
                </a:solidFill>
                <a:latin typeface="Arial" charset="0"/>
              </a:rPr>
              <a:t>The Central Nervous System</a:t>
            </a:r>
          </a:p>
        </p:txBody>
      </p:sp>
      <p:sp>
        <p:nvSpPr>
          <p:cNvPr id="6148" name="Text Box 4"/>
          <p:cNvSpPr txBox="1">
            <a:spLocks noChangeArrowheads="1"/>
          </p:cNvSpPr>
          <p:nvPr/>
        </p:nvSpPr>
        <p:spPr bwMode="auto">
          <a:xfrm>
            <a:off x="7751763" y="3276600"/>
            <a:ext cx="1289050" cy="366713"/>
          </a:xfrm>
          <a:prstGeom prst="rect">
            <a:avLst/>
          </a:prstGeom>
          <a:noFill/>
          <a:ln w="9525">
            <a:noFill/>
            <a:miter lim="800000"/>
            <a:headEnd/>
            <a:tailEnd/>
          </a:ln>
          <a:effectLst/>
        </p:spPr>
        <p:txBody>
          <a:bodyPr wrap="none">
            <a:spAutoFit/>
          </a:bodyPr>
          <a:lstStyle/>
          <a:p>
            <a:r>
              <a:rPr lang="en-US" sz="1800" b="1" dirty="0">
                <a:solidFill>
                  <a:srgbClr val="D9E30D"/>
                </a:solidFill>
                <a:latin typeface="Arial" charset="0"/>
              </a:rPr>
              <a:t>P A R T  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Posterior Association Area</a:t>
            </a:r>
            <a:endParaRPr lang="en-US" dirty="0"/>
          </a:p>
        </p:txBody>
      </p:sp>
      <p:sp>
        <p:nvSpPr>
          <p:cNvPr id="3" name="Content Placeholder 2"/>
          <p:cNvSpPr>
            <a:spLocks noGrp="1"/>
          </p:cNvSpPr>
          <p:nvPr>
            <p:ph idx="1"/>
          </p:nvPr>
        </p:nvSpPr>
        <p:spPr/>
        <p:txBody>
          <a:bodyPr/>
          <a:lstStyle/>
          <a:p>
            <a:r>
              <a:rPr lang="en-US" dirty="0" smtClean="0"/>
              <a:t>Takes up most of temporal, occipital and parietal cortex</a:t>
            </a:r>
          </a:p>
          <a:p>
            <a:r>
              <a:rPr lang="en-US" dirty="0" smtClean="0"/>
              <a:t>Involved in 1) recognition of patterns and faces</a:t>
            </a:r>
          </a:p>
          <a:p>
            <a:pPr>
              <a:buNone/>
            </a:pPr>
            <a:r>
              <a:rPr lang="en-US" dirty="0" smtClean="0"/>
              <a:t>                      2) localizing us and our surroundings</a:t>
            </a:r>
          </a:p>
          <a:p>
            <a:pPr>
              <a:buNone/>
            </a:pPr>
            <a:r>
              <a:rPr lang="en-US" dirty="0" smtClean="0"/>
              <a:t>                          in space</a:t>
            </a:r>
          </a:p>
          <a:p>
            <a:pPr>
              <a:buNone/>
            </a:pPr>
            <a:r>
              <a:rPr lang="en-US" dirty="0" smtClean="0"/>
              <a:t>                      3) building different inputs into a </a:t>
            </a:r>
          </a:p>
          <a:p>
            <a:pPr>
              <a:buNone/>
            </a:pPr>
            <a:r>
              <a:rPr lang="en-US" dirty="0" smtClean="0"/>
              <a:t>                          complete picture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Limbic Association Cortex</a:t>
            </a:r>
            <a:endParaRPr lang="en-US" dirty="0"/>
          </a:p>
        </p:txBody>
      </p:sp>
      <p:sp>
        <p:nvSpPr>
          <p:cNvPr id="3" name="Content Placeholder 2"/>
          <p:cNvSpPr>
            <a:spLocks noGrp="1"/>
          </p:cNvSpPr>
          <p:nvPr>
            <p:ph idx="1"/>
          </p:nvPr>
        </p:nvSpPr>
        <p:spPr/>
        <p:txBody>
          <a:bodyPr/>
          <a:lstStyle/>
          <a:p>
            <a:r>
              <a:rPr lang="en-US" dirty="0" smtClean="0"/>
              <a:t>Located in the Cingulate Gyrus, Hippocampus, Parahippocampal gyrus</a:t>
            </a:r>
          </a:p>
          <a:p>
            <a:r>
              <a:rPr lang="en-US" dirty="0" smtClean="0"/>
              <a:t>Provides emotional sense to what inputs we have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Putting it together</a:t>
            </a:r>
            <a:endParaRPr lang="en-US" dirty="0"/>
          </a:p>
        </p:txBody>
      </p:sp>
      <p:sp>
        <p:nvSpPr>
          <p:cNvPr id="3" name="Content Placeholder 2"/>
          <p:cNvSpPr>
            <a:spLocks noGrp="1"/>
          </p:cNvSpPr>
          <p:nvPr>
            <p:ph idx="1"/>
          </p:nvPr>
        </p:nvSpPr>
        <p:spPr/>
        <p:txBody>
          <a:bodyPr/>
          <a:lstStyle/>
          <a:p>
            <a:r>
              <a:rPr lang="en-US" dirty="0" smtClean="0"/>
              <a:t>Drop a bottle of acid on chemistry lab floor and it splashes on you</a:t>
            </a:r>
          </a:p>
          <a:p>
            <a:r>
              <a:rPr lang="en-US" dirty="0" smtClean="0"/>
              <a:t>See it – visual cortex – then to visual association</a:t>
            </a:r>
          </a:p>
          <a:p>
            <a:r>
              <a:rPr lang="en-US" dirty="0" smtClean="0"/>
              <a:t>Hear it – auditory cortex – then to auditory association</a:t>
            </a:r>
          </a:p>
          <a:p>
            <a:r>
              <a:rPr lang="en-US" dirty="0" smtClean="0"/>
              <a:t>Feel it – primary sensory cortex – then to sensory association cortex</a:t>
            </a:r>
          </a:p>
          <a:p>
            <a:r>
              <a:rPr lang="en-US" dirty="0" smtClean="0"/>
              <a:t>Then to multimodal association cortices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12-08bCerebrCortex_L.jpg                                       0028F4B4HAP7_01-19_jpegs               BF9AD7B0:"/>
          <p:cNvPicPr>
            <a:picLocks noGrp="1" noChangeAspect="1" noChangeArrowheads="1"/>
          </p:cNvPicPr>
          <p:nvPr>
            <p:ph idx="1"/>
          </p:nvPr>
        </p:nvPicPr>
        <p:blipFill>
          <a:blip r:embed="rId2"/>
          <a:srcRect l="633" t="1430" r="1250" b="5212"/>
          <a:stretch>
            <a:fillRect/>
          </a:stretch>
        </p:blipFill>
        <p:spPr bwMode="auto">
          <a:xfrm>
            <a:off x="440640" y="977900"/>
            <a:ext cx="7986495" cy="505618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12-08aCerebrCortex_L.jpg                                       0028F4B4HAP7_01-19_jpegs               BF9AD7B0:"/>
          <p:cNvPicPr>
            <a:picLocks noGrp="1" noChangeAspect="1" noChangeArrowheads="1"/>
          </p:cNvPicPr>
          <p:nvPr>
            <p:ph idx="1"/>
          </p:nvPr>
        </p:nvPicPr>
        <p:blipFill>
          <a:blip r:embed="rId2"/>
          <a:srcRect t="1727" b="6647"/>
          <a:stretch>
            <a:fillRect/>
          </a:stretch>
        </p:blipFill>
        <p:spPr bwMode="auto">
          <a:xfrm>
            <a:off x="298450" y="1093380"/>
            <a:ext cx="8270875" cy="4825227"/>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4" name="Rectangle 4"/>
          <p:cNvSpPr>
            <a:spLocks noGrp="1" noChangeArrowheads="1"/>
          </p:cNvSpPr>
          <p:nvPr>
            <p:ph type="title"/>
          </p:nvPr>
        </p:nvSpPr>
        <p:spPr/>
        <p:txBody>
          <a:bodyPr/>
          <a:lstStyle/>
          <a:p>
            <a:pPr algn="ctr"/>
            <a:r>
              <a:rPr lang="en-US" dirty="0"/>
              <a:t>Language Areas</a:t>
            </a:r>
          </a:p>
        </p:txBody>
      </p:sp>
      <p:sp>
        <p:nvSpPr>
          <p:cNvPr id="389125" name="Rectangle 5"/>
          <p:cNvSpPr>
            <a:spLocks noGrp="1" noChangeArrowheads="1"/>
          </p:cNvSpPr>
          <p:nvPr>
            <p:ph type="body" idx="1"/>
          </p:nvPr>
        </p:nvSpPr>
        <p:spPr>
          <a:xfrm>
            <a:off x="307975" y="723901"/>
            <a:ext cx="8270875" cy="5857874"/>
          </a:xfrm>
        </p:spPr>
        <p:txBody>
          <a:bodyPr/>
          <a:lstStyle/>
          <a:p>
            <a:pPr>
              <a:lnSpc>
                <a:spcPct val="90000"/>
              </a:lnSpc>
            </a:pPr>
            <a:r>
              <a:rPr lang="en-US" sz="2400" dirty="0"/>
              <a:t>Located in a large area surrounding the left (or language-dominant) lateral </a:t>
            </a:r>
            <a:r>
              <a:rPr lang="en-US" sz="2400" dirty="0" smtClean="0"/>
              <a:t>sulcus – </a:t>
            </a:r>
            <a:r>
              <a:rPr lang="en-US" sz="2400" dirty="0" smtClean="0">
                <a:solidFill>
                  <a:srgbClr val="00B050"/>
                </a:solidFill>
              </a:rPr>
              <a:t>Right hemisphere for body language</a:t>
            </a:r>
            <a:endParaRPr lang="en-US" sz="2400" dirty="0">
              <a:solidFill>
                <a:srgbClr val="00B050"/>
              </a:solidFill>
            </a:endParaRPr>
          </a:p>
          <a:p>
            <a:pPr lvl="1">
              <a:lnSpc>
                <a:spcPct val="90000"/>
              </a:lnSpc>
            </a:pPr>
            <a:r>
              <a:rPr lang="en-US" dirty="0" smtClean="0"/>
              <a:t>Wernicke’s </a:t>
            </a:r>
            <a:r>
              <a:rPr lang="en-US" dirty="0"/>
              <a:t>area –sounding out unfamiliar </a:t>
            </a:r>
            <a:r>
              <a:rPr lang="en-US" dirty="0" smtClean="0"/>
              <a:t>words</a:t>
            </a:r>
          </a:p>
          <a:p>
            <a:pPr lvl="1">
              <a:lnSpc>
                <a:spcPct val="90000"/>
              </a:lnSpc>
            </a:pPr>
            <a:r>
              <a:rPr lang="en-US" sz="2400" dirty="0" smtClean="0">
                <a:solidFill>
                  <a:srgbClr val="FF0000"/>
                </a:solidFill>
              </a:rPr>
              <a:t>Problem with Wernicke’s area – can speak language but produce a word salad speech incoherent type speech (Aphasia)</a:t>
            </a:r>
            <a:endParaRPr lang="en-US" sz="2400" dirty="0">
              <a:solidFill>
                <a:srgbClr val="FF0000"/>
              </a:solidFill>
            </a:endParaRPr>
          </a:p>
          <a:p>
            <a:pPr lvl="1">
              <a:lnSpc>
                <a:spcPct val="90000"/>
              </a:lnSpc>
            </a:pPr>
            <a:r>
              <a:rPr lang="en-US" dirty="0"/>
              <a:t>Broca’s area – speech preparation and </a:t>
            </a:r>
            <a:r>
              <a:rPr lang="en-US" dirty="0" smtClean="0"/>
              <a:t>production</a:t>
            </a:r>
          </a:p>
          <a:p>
            <a:pPr lvl="1">
              <a:lnSpc>
                <a:spcPct val="90000"/>
              </a:lnSpc>
            </a:pPr>
            <a:r>
              <a:rPr lang="en-US" sz="2400" dirty="0" smtClean="0">
                <a:solidFill>
                  <a:srgbClr val="FF0000"/>
                </a:solidFill>
              </a:rPr>
              <a:t>Problem with Broca’s area – can speak language but not understand language (Aphasia)</a:t>
            </a:r>
            <a:endParaRPr lang="en-US" sz="2400" dirty="0">
              <a:solidFill>
                <a:srgbClr val="FF0000"/>
              </a:solidFill>
            </a:endParaRPr>
          </a:p>
          <a:p>
            <a:pPr lvl="1">
              <a:lnSpc>
                <a:spcPct val="90000"/>
              </a:lnSpc>
            </a:pPr>
            <a:r>
              <a:rPr lang="en-US" dirty="0" smtClean="0"/>
              <a:t>Left Lateral </a:t>
            </a:r>
            <a:r>
              <a:rPr lang="en-US" dirty="0"/>
              <a:t>prefrontal cortex – language comprehension and word analysis</a:t>
            </a:r>
          </a:p>
          <a:p>
            <a:pPr lvl="1">
              <a:lnSpc>
                <a:spcPct val="90000"/>
              </a:lnSpc>
            </a:pPr>
            <a:r>
              <a:rPr lang="en-US" dirty="0"/>
              <a:t>Lateral and ventral temporal lobe – coordinate auditory and visual aspects of </a:t>
            </a:r>
            <a:r>
              <a:rPr lang="en-US" dirty="0" smtClean="0"/>
              <a:t>language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6" name="Rectangle 4"/>
          <p:cNvSpPr>
            <a:spLocks noGrp="1" noChangeArrowheads="1"/>
          </p:cNvSpPr>
          <p:nvPr>
            <p:ph type="title"/>
          </p:nvPr>
        </p:nvSpPr>
        <p:spPr/>
        <p:txBody>
          <a:bodyPr/>
          <a:lstStyle/>
          <a:p>
            <a:r>
              <a:rPr lang="en-US" dirty="0"/>
              <a:t>Lateralization of Cortical Function</a:t>
            </a:r>
          </a:p>
        </p:txBody>
      </p:sp>
      <p:sp>
        <p:nvSpPr>
          <p:cNvPr id="392197" name="Rectangle 5"/>
          <p:cNvSpPr>
            <a:spLocks noGrp="1" noChangeArrowheads="1"/>
          </p:cNvSpPr>
          <p:nvPr>
            <p:ph type="body" idx="1"/>
          </p:nvPr>
        </p:nvSpPr>
        <p:spPr/>
        <p:txBody>
          <a:bodyPr/>
          <a:lstStyle/>
          <a:p>
            <a:r>
              <a:rPr lang="en-US" dirty="0"/>
              <a:t>Lateralization – each hemisphere has abilities not shared with its partner</a:t>
            </a:r>
          </a:p>
          <a:p>
            <a:r>
              <a:rPr lang="en-US" dirty="0"/>
              <a:t>Cerebral dominance – designates the hemisphere dominant for language</a:t>
            </a:r>
          </a:p>
          <a:p>
            <a:r>
              <a:rPr lang="en-US" dirty="0"/>
              <a:t>Left hemisphere – controls language, math, and logic</a:t>
            </a:r>
          </a:p>
          <a:p>
            <a:r>
              <a:rPr lang="en-US" dirty="0"/>
              <a:t>Right hemisphere – controls visual-spatial skills, emotion, and artistic </a:t>
            </a:r>
            <a:r>
              <a:rPr lang="en-US" dirty="0" smtClean="0"/>
              <a:t>skills</a:t>
            </a:r>
          </a:p>
          <a:p>
            <a:r>
              <a:rPr lang="en-US" dirty="0" smtClean="0"/>
              <a:t>10% have sides reversed or use both sides equally</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20" name="Rectangle 4"/>
          <p:cNvSpPr>
            <a:spLocks noGrp="1" noChangeArrowheads="1"/>
          </p:cNvSpPr>
          <p:nvPr>
            <p:ph type="title"/>
          </p:nvPr>
        </p:nvSpPr>
        <p:spPr/>
        <p:txBody>
          <a:bodyPr/>
          <a:lstStyle/>
          <a:p>
            <a:r>
              <a:rPr lang="en-US" dirty="0"/>
              <a:t>Cerebral White Matter</a:t>
            </a:r>
          </a:p>
        </p:txBody>
      </p:sp>
      <p:sp>
        <p:nvSpPr>
          <p:cNvPr id="393221" name="Rectangle 5"/>
          <p:cNvSpPr>
            <a:spLocks noGrp="1" noChangeArrowheads="1"/>
          </p:cNvSpPr>
          <p:nvPr>
            <p:ph type="body" idx="1"/>
          </p:nvPr>
        </p:nvSpPr>
        <p:spPr/>
        <p:txBody>
          <a:bodyPr/>
          <a:lstStyle/>
          <a:p>
            <a:r>
              <a:rPr lang="en-US" dirty="0"/>
              <a:t>Consists of deep myelinated fibers and their tracts</a:t>
            </a:r>
          </a:p>
          <a:p>
            <a:r>
              <a:rPr lang="en-US" dirty="0"/>
              <a:t>It is responsible for communication between: </a:t>
            </a:r>
          </a:p>
          <a:p>
            <a:pPr lvl="1"/>
            <a:r>
              <a:rPr lang="en-US" dirty="0"/>
              <a:t>The cerebral cortex and lower CNS center, and areas of the cerebrum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4" name="Rectangle 4"/>
          <p:cNvSpPr>
            <a:spLocks noGrp="1" noChangeArrowheads="1"/>
          </p:cNvSpPr>
          <p:nvPr>
            <p:ph type="title"/>
          </p:nvPr>
        </p:nvSpPr>
        <p:spPr/>
        <p:txBody>
          <a:bodyPr/>
          <a:lstStyle/>
          <a:p>
            <a:r>
              <a:rPr lang="en-US" dirty="0"/>
              <a:t>Cerebral White Matter</a:t>
            </a:r>
          </a:p>
        </p:txBody>
      </p:sp>
      <p:sp>
        <p:nvSpPr>
          <p:cNvPr id="394245" name="Rectangle 5"/>
          <p:cNvSpPr>
            <a:spLocks noGrp="1" noChangeArrowheads="1"/>
          </p:cNvSpPr>
          <p:nvPr>
            <p:ph type="body" idx="1"/>
          </p:nvPr>
        </p:nvSpPr>
        <p:spPr/>
        <p:txBody>
          <a:bodyPr/>
          <a:lstStyle/>
          <a:p>
            <a:r>
              <a:rPr lang="en-US" dirty="0"/>
              <a:t>Types include:</a:t>
            </a:r>
          </a:p>
          <a:p>
            <a:pPr lvl="1"/>
            <a:r>
              <a:rPr lang="en-US" dirty="0"/>
              <a:t>Commissures – connect corresponding gray areas of the two hemispheres</a:t>
            </a:r>
          </a:p>
          <a:p>
            <a:pPr lvl="1"/>
            <a:r>
              <a:rPr lang="en-US" dirty="0"/>
              <a:t>Association fibers – connect different parts of the same hemisphere</a:t>
            </a:r>
          </a:p>
          <a:p>
            <a:pPr lvl="1"/>
            <a:r>
              <a:rPr lang="en-US" dirty="0"/>
              <a:t>Projection fibers – enter the hemispheres from lower brain or cord centers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9" name="Rectangle 5"/>
          <p:cNvSpPr>
            <a:spLocks noGrp="1" noChangeArrowheads="1"/>
          </p:cNvSpPr>
          <p:nvPr>
            <p:ph type="title"/>
          </p:nvPr>
        </p:nvSpPr>
        <p:spPr/>
        <p:txBody>
          <a:bodyPr/>
          <a:lstStyle/>
          <a:p>
            <a:r>
              <a:rPr lang="en-US" dirty="0"/>
              <a:t>Fiber Tracts in White Matter</a:t>
            </a:r>
          </a:p>
        </p:txBody>
      </p:sp>
      <p:sp>
        <p:nvSpPr>
          <p:cNvPr id="395271"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12.10a</a:t>
            </a:r>
          </a:p>
        </p:txBody>
      </p:sp>
      <p:pic>
        <p:nvPicPr>
          <p:cNvPr id="395277" name="Picture 13" descr="12-10a-bFiberTracts_L.jpg                                      0028F4B4HAP7_01-19_jpegs               BF9AD7B0:"/>
          <p:cNvPicPr>
            <a:picLocks noChangeAspect="1" noChangeArrowheads="1"/>
          </p:cNvPicPr>
          <p:nvPr/>
        </p:nvPicPr>
        <p:blipFill>
          <a:blip r:embed="rId2"/>
          <a:srcRect t="1442" r="51241" b="8688"/>
          <a:stretch>
            <a:fillRect/>
          </a:stretch>
        </p:blipFill>
        <p:spPr bwMode="auto">
          <a:xfrm>
            <a:off x="1708150" y="768350"/>
            <a:ext cx="5727700" cy="573246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3" name="Rectangle 5"/>
          <p:cNvSpPr>
            <a:spLocks noGrp="1" noChangeArrowheads="1"/>
          </p:cNvSpPr>
          <p:nvPr>
            <p:ph type="title"/>
          </p:nvPr>
        </p:nvSpPr>
        <p:spPr/>
        <p:txBody>
          <a:bodyPr/>
          <a:lstStyle/>
          <a:p>
            <a:r>
              <a:rPr lang="en-US" dirty="0"/>
              <a:t>Fiber Tracts in White Matter</a:t>
            </a:r>
          </a:p>
        </p:txBody>
      </p:sp>
      <p:sp>
        <p:nvSpPr>
          <p:cNvPr id="396295"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12.10b</a:t>
            </a:r>
          </a:p>
        </p:txBody>
      </p:sp>
      <p:pic>
        <p:nvPicPr>
          <p:cNvPr id="396309" name="Picture 21" descr="12-10a-bFiberTracts_L.jpg                                      0028F4B4HAP7_01-19_jpegs               BF9AD7B0:"/>
          <p:cNvPicPr>
            <a:picLocks noChangeAspect="1" noChangeArrowheads="1"/>
          </p:cNvPicPr>
          <p:nvPr/>
        </p:nvPicPr>
        <p:blipFill>
          <a:blip r:embed="rId2"/>
          <a:srcRect l="33452" t="26305" r="783" b="6937"/>
          <a:stretch>
            <a:fillRect/>
          </a:stretch>
        </p:blipFill>
        <p:spPr bwMode="auto">
          <a:xfrm>
            <a:off x="620713" y="1250950"/>
            <a:ext cx="7902575" cy="43561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6" name="Rectangle 4"/>
          <p:cNvSpPr>
            <a:spLocks noGrp="1" noChangeArrowheads="1"/>
          </p:cNvSpPr>
          <p:nvPr>
            <p:ph type="title"/>
          </p:nvPr>
        </p:nvSpPr>
        <p:spPr/>
        <p:txBody>
          <a:bodyPr/>
          <a:lstStyle/>
          <a:p>
            <a:r>
              <a:rPr lang="en-US" dirty="0"/>
              <a:t>Basal </a:t>
            </a:r>
            <a:r>
              <a:rPr lang="en-US" dirty="0" smtClean="0"/>
              <a:t>Nuclei (Old name Basal Ganglia)</a:t>
            </a:r>
            <a:endParaRPr lang="en-US" dirty="0"/>
          </a:p>
        </p:txBody>
      </p:sp>
      <p:sp>
        <p:nvSpPr>
          <p:cNvPr id="397317" name="Rectangle 5"/>
          <p:cNvSpPr>
            <a:spLocks noGrp="1" noChangeArrowheads="1"/>
          </p:cNvSpPr>
          <p:nvPr>
            <p:ph type="body" idx="1"/>
          </p:nvPr>
        </p:nvSpPr>
        <p:spPr>
          <a:xfrm>
            <a:off x="298450" y="819149"/>
            <a:ext cx="8270875" cy="5534025"/>
          </a:xfrm>
        </p:spPr>
        <p:txBody>
          <a:bodyPr/>
          <a:lstStyle/>
          <a:p>
            <a:r>
              <a:rPr lang="en-US" dirty="0"/>
              <a:t>Masses of gray matter found deep within the cortical white matter</a:t>
            </a:r>
          </a:p>
          <a:p>
            <a:r>
              <a:rPr lang="en-US" dirty="0"/>
              <a:t>The </a:t>
            </a:r>
            <a:r>
              <a:rPr lang="en-US" b="1" dirty="0"/>
              <a:t>corpus striatum </a:t>
            </a:r>
            <a:r>
              <a:rPr lang="en-US" dirty="0"/>
              <a:t>is composed of three parts</a:t>
            </a:r>
          </a:p>
          <a:p>
            <a:pPr lvl="1"/>
            <a:r>
              <a:rPr lang="en-US" dirty="0"/>
              <a:t>Caudate nucleus</a:t>
            </a:r>
          </a:p>
          <a:p>
            <a:pPr lvl="1"/>
            <a:r>
              <a:rPr lang="en-US" dirty="0"/>
              <a:t>Lentiform nucleus – composed of the putamen and the globus pallidus</a:t>
            </a:r>
          </a:p>
          <a:p>
            <a:pPr lvl="1"/>
            <a:r>
              <a:rPr lang="en-US" dirty="0"/>
              <a:t>Fibers of internal capsule running between and through caudate and lentiform </a:t>
            </a:r>
            <a:r>
              <a:rPr lang="en-US" dirty="0" smtClean="0"/>
              <a:t>nuclei</a:t>
            </a:r>
          </a:p>
          <a:p>
            <a:pPr lvl="1"/>
            <a:r>
              <a:rPr lang="en-US" dirty="0" smtClean="0"/>
              <a:t>Functionally associated with sub-thalamic nucleus and the Substantia Nigra</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41" name="Rectangle 5"/>
          <p:cNvSpPr>
            <a:spLocks noGrp="1" noChangeArrowheads="1"/>
          </p:cNvSpPr>
          <p:nvPr>
            <p:ph type="title"/>
          </p:nvPr>
        </p:nvSpPr>
        <p:spPr/>
        <p:txBody>
          <a:bodyPr/>
          <a:lstStyle/>
          <a:p>
            <a:r>
              <a:rPr lang="en-US" dirty="0"/>
              <a:t>Basal Nuclei</a:t>
            </a:r>
          </a:p>
        </p:txBody>
      </p:sp>
      <p:sp>
        <p:nvSpPr>
          <p:cNvPr id="398343"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12.11a</a:t>
            </a:r>
          </a:p>
        </p:txBody>
      </p:sp>
      <p:pic>
        <p:nvPicPr>
          <p:cNvPr id="398345" name="Picture 9" descr="12-11aBasalNuclei_L.jpg                                        0028F4B4HAP7_01-19_jpegs               BF9AD7B0:"/>
          <p:cNvPicPr>
            <a:picLocks noChangeAspect="1" noChangeArrowheads="1"/>
          </p:cNvPicPr>
          <p:nvPr/>
        </p:nvPicPr>
        <p:blipFill>
          <a:blip r:embed="rId2"/>
          <a:srcRect l="1566" t="2045" r="1566" b="7199"/>
          <a:stretch>
            <a:fillRect/>
          </a:stretch>
        </p:blipFill>
        <p:spPr bwMode="auto">
          <a:xfrm>
            <a:off x="447675" y="1066800"/>
            <a:ext cx="8248650" cy="472281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12-10cfibertracts_l"/>
          <p:cNvPicPr>
            <a:picLocks noChangeAspect="1" noChangeArrowheads="1"/>
          </p:cNvPicPr>
          <p:nvPr/>
        </p:nvPicPr>
        <p:blipFill>
          <a:blip r:embed="rId3"/>
          <a:srcRect/>
          <a:stretch>
            <a:fillRect/>
          </a:stretch>
        </p:blipFill>
        <p:spPr bwMode="auto">
          <a:xfrm>
            <a:off x="927100" y="215900"/>
            <a:ext cx="7300913" cy="6423025"/>
          </a:xfrm>
          <a:prstGeom prst="rect">
            <a:avLst/>
          </a:prstGeom>
          <a:noFill/>
          <a:ln w="9525">
            <a:noFill/>
            <a:miter lim="800000"/>
            <a:headEnd/>
            <a:tailEnd/>
          </a:ln>
          <a:effectLst/>
        </p:spPr>
      </p:pic>
      <p:sp>
        <p:nvSpPr>
          <p:cNvPr id="15364" name="Text Box 4"/>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eaLnBrk="0" hangingPunct="0"/>
            <a:r>
              <a:rPr lang="en-US" sz="1200" b="1" dirty="0">
                <a:solidFill>
                  <a:schemeClr val="accent2"/>
                </a:solidFill>
              </a:rPr>
              <a:t>Figure 12.10c</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5" name="Rectangle 5"/>
          <p:cNvSpPr>
            <a:spLocks noGrp="1" noChangeArrowheads="1"/>
          </p:cNvSpPr>
          <p:nvPr>
            <p:ph type="title"/>
          </p:nvPr>
        </p:nvSpPr>
        <p:spPr/>
        <p:txBody>
          <a:bodyPr/>
          <a:lstStyle/>
          <a:p>
            <a:r>
              <a:rPr lang="en-US" dirty="0"/>
              <a:t>Basal Nuclei</a:t>
            </a:r>
          </a:p>
        </p:txBody>
      </p:sp>
      <p:sp>
        <p:nvSpPr>
          <p:cNvPr id="399367"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12.11b</a:t>
            </a:r>
          </a:p>
        </p:txBody>
      </p:sp>
      <p:pic>
        <p:nvPicPr>
          <p:cNvPr id="399369" name="Picture 9" descr="12-11bBasalNuclei_L.jpg                                        0028F4B4HAP7_01-19_jpegs               BF9AD7B0:"/>
          <p:cNvPicPr>
            <a:picLocks noChangeAspect="1" noChangeArrowheads="1"/>
          </p:cNvPicPr>
          <p:nvPr/>
        </p:nvPicPr>
        <p:blipFill>
          <a:blip r:embed="rId2"/>
          <a:srcRect l="1099" t="1613" r="931" b="4837"/>
          <a:stretch>
            <a:fillRect/>
          </a:stretch>
        </p:blipFill>
        <p:spPr bwMode="auto">
          <a:xfrm>
            <a:off x="395288" y="711200"/>
            <a:ext cx="8351837" cy="5434013"/>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450" y="581025"/>
            <a:ext cx="8270875" cy="5453063"/>
          </a:xfrm>
        </p:spPr>
        <p:txBody>
          <a:bodyPr/>
          <a:lstStyle/>
          <a:p>
            <a:r>
              <a:rPr lang="en-US" dirty="0" smtClean="0"/>
              <a:t>Input: The Basal Nuclei receive inputs from all areas of cerebral cortex (above Basal Nuclei) and from subcortical nuclei and from each other nuclei within the Basal Nuclei</a:t>
            </a:r>
          </a:p>
          <a:p>
            <a:r>
              <a:rPr lang="en-US" dirty="0" smtClean="0"/>
              <a:t>Output:  Via relays through Thalamus, Globus Pallidus and Substantia Nigra – they project to the Premotor cortex and prefrontal cortices to affect motor movements of the primary motor cortex. </a:t>
            </a:r>
            <a:r>
              <a:rPr lang="en-US" dirty="0" smtClean="0">
                <a:solidFill>
                  <a:srgbClr val="FF0000"/>
                </a:solidFill>
              </a:rPr>
              <a:t>The Basal Nuclei have no direct access to motor pathways</a:t>
            </a:r>
            <a:endParaRPr lang="en-US"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8" name="Rectangle 4"/>
          <p:cNvSpPr>
            <a:spLocks noGrp="1" noChangeArrowheads="1"/>
          </p:cNvSpPr>
          <p:nvPr>
            <p:ph type="title"/>
          </p:nvPr>
        </p:nvSpPr>
        <p:spPr/>
        <p:txBody>
          <a:bodyPr/>
          <a:lstStyle/>
          <a:p>
            <a:r>
              <a:rPr lang="en-US" dirty="0"/>
              <a:t>Functions of Basal Nuclei</a:t>
            </a:r>
          </a:p>
        </p:txBody>
      </p:sp>
      <p:sp>
        <p:nvSpPr>
          <p:cNvPr id="400389" name="Rectangle 5"/>
          <p:cNvSpPr>
            <a:spLocks noGrp="1" noChangeArrowheads="1"/>
          </p:cNvSpPr>
          <p:nvPr>
            <p:ph type="body" idx="1"/>
          </p:nvPr>
        </p:nvSpPr>
        <p:spPr>
          <a:xfrm>
            <a:off x="298450" y="790574"/>
            <a:ext cx="8270875" cy="5629275"/>
          </a:xfrm>
        </p:spPr>
        <p:txBody>
          <a:bodyPr/>
          <a:lstStyle/>
          <a:p>
            <a:r>
              <a:rPr lang="en-US" dirty="0"/>
              <a:t>Though somewhat elusive, the following are thought to be functions of basal </a:t>
            </a:r>
            <a:r>
              <a:rPr lang="en-US" dirty="0" smtClean="0"/>
              <a:t>nuclei – some functions regarding movement are shared with the Cerebellum </a:t>
            </a:r>
            <a:endParaRPr lang="en-US" dirty="0"/>
          </a:p>
          <a:p>
            <a:pPr lvl="1"/>
            <a:r>
              <a:rPr lang="en-US" dirty="0"/>
              <a:t>Influence muscular </a:t>
            </a:r>
            <a:r>
              <a:rPr lang="en-US" dirty="0" smtClean="0"/>
              <a:t>activity – particularly starting and stopping movements and regulating the intensity of these movements particularly those that are slow and stereotyped like arm swinging while walking</a:t>
            </a:r>
            <a:endParaRPr lang="en-US" dirty="0"/>
          </a:p>
          <a:p>
            <a:pPr lvl="1"/>
            <a:r>
              <a:rPr lang="en-US" dirty="0"/>
              <a:t>Regulate attention and cognition</a:t>
            </a:r>
          </a:p>
          <a:p>
            <a:pPr lvl="1"/>
            <a:r>
              <a:rPr lang="en-US" dirty="0" smtClean="0"/>
              <a:t>Inhibit </a:t>
            </a:r>
            <a:r>
              <a:rPr lang="en-US" dirty="0"/>
              <a:t>antagonistic and unnecessary movement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450" y="438150"/>
            <a:ext cx="8270875" cy="5595938"/>
          </a:xfrm>
        </p:spPr>
        <p:txBody>
          <a:bodyPr/>
          <a:lstStyle/>
          <a:p>
            <a:endParaRPr lang="en-US" sz="2400" dirty="0" smtClean="0"/>
          </a:p>
          <a:p>
            <a:endParaRPr lang="en-US" sz="2400" dirty="0" smtClean="0"/>
          </a:p>
          <a:p>
            <a:r>
              <a:rPr lang="en-US" sz="3200" dirty="0" smtClean="0"/>
              <a:t>Problems with the Basal Nuclei could give too much involuntary movement as in </a:t>
            </a:r>
            <a:r>
              <a:rPr lang="en-US" sz="3200" b="1" dirty="0" smtClean="0"/>
              <a:t>Huntington’s Chorea </a:t>
            </a:r>
            <a:r>
              <a:rPr lang="en-US" sz="3200" dirty="0" smtClean="0"/>
              <a:t>or too little motion as in </a:t>
            </a:r>
            <a:r>
              <a:rPr lang="en-US" sz="3200" b="1" dirty="0" smtClean="0"/>
              <a:t>Parkinson’s Disease</a:t>
            </a:r>
            <a:r>
              <a:rPr lang="en-US" sz="3200" dirty="0" smtClean="0"/>
              <a:t>. </a:t>
            </a:r>
          </a:p>
          <a:p>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200" b="1" dirty="0" smtClean="0"/>
              <a:t>Huntington's disease</a:t>
            </a:r>
            <a:r>
              <a:rPr lang="en-US" sz="3200" dirty="0" smtClean="0"/>
              <a:t> (also known as </a:t>
            </a:r>
            <a:r>
              <a:rPr lang="en-US" sz="3200" b="1" dirty="0" smtClean="0"/>
              <a:t>Huntington's </a:t>
            </a:r>
            <a:r>
              <a:rPr lang="en-US" sz="3200" b="1" dirty="0" smtClean="0">
                <a:hlinkClick r:id="rId2" action="ppaction://hlinkfile" tooltip="Chorea (disease)"/>
              </a:rPr>
              <a:t>chorea</a:t>
            </a:r>
            <a:r>
              <a:rPr lang="en-US" sz="3200" b="1" dirty="0" smtClean="0"/>
              <a:t>)</a:t>
            </a:r>
            <a:r>
              <a:rPr lang="en-US" sz="3200" dirty="0" smtClean="0"/>
              <a:t>, is a </a:t>
            </a:r>
            <a:r>
              <a:rPr lang="en-US" sz="3200" dirty="0" smtClean="0">
                <a:hlinkClick r:id="rId3" action="ppaction://hlinkfile" tooltip="Genetics"/>
              </a:rPr>
              <a:t>genetic</a:t>
            </a:r>
            <a:r>
              <a:rPr lang="en-US" sz="3200" dirty="0" smtClean="0"/>
              <a:t> </a:t>
            </a:r>
            <a:r>
              <a:rPr lang="en-US" sz="3200" dirty="0" smtClean="0">
                <a:hlinkClick r:id="rId4" action="ppaction://hlinkfile" tooltip="Neurodegenerative disease"/>
              </a:rPr>
              <a:t>neurological disorder</a:t>
            </a:r>
            <a:r>
              <a:rPr lang="en-US" sz="3200" dirty="0" smtClean="0"/>
              <a:t> characterized after onset by uncoordinated, jerky body movements and a decline in some mental abilities. HD affects specific areas of the brain; mainly the </a:t>
            </a:r>
            <a:r>
              <a:rPr lang="en-US" sz="3200" dirty="0" smtClean="0">
                <a:hlinkClick r:id="rId5" action="ppaction://hlinkfile" tooltip="Striatum"/>
              </a:rPr>
              <a:t>striatum</a:t>
            </a:r>
            <a:r>
              <a:rPr lang="en-US" sz="3200" dirty="0" smtClean="0"/>
              <a:t>, which is composed of the </a:t>
            </a:r>
            <a:r>
              <a:rPr lang="en-US" sz="3200" dirty="0" smtClean="0">
                <a:hlinkClick r:id="rId6" action="ppaction://hlinkfile" tooltip="Caudate nucleus"/>
              </a:rPr>
              <a:t>caudate nucleus</a:t>
            </a:r>
            <a:r>
              <a:rPr lang="en-US" sz="3200" dirty="0" smtClean="0"/>
              <a:t> and </a:t>
            </a:r>
            <a:r>
              <a:rPr lang="en-US" sz="3200" dirty="0" smtClean="0">
                <a:hlinkClick r:id="rId7" action="ppaction://hlinkfile" tooltip="Putamen"/>
              </a:rPr>
              <a:t>putamen</a:t>
            </a:r>
            <a:endParaRPr lang="en-US" sz="3200"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450" y="428625"/>
            <a:ext cx="8270875" cy="5605463"/>
          </a:xfrm>
        </p:spPr>
        <p:txBody>
          <a:bodyPr/>
          <a:lstStyle/>
          <a:p>
            <a:r>
              <a:rPr lang="en-US" sz="2400" b="1" dirty="0" smtClean="0"/>
              <a:t>Parkinson's disease</a:t>
            </a:r>
            <a:r>
              <a:rPr lang="en-US" sz="2400" dirty="0" smtClean="0"/>
              <a:t> (also known as </a:t>
            </a:r>
            <a:r>
              <a:rPr lang="en-US" sz="2400" b="1" dirty="0" smtClean="0"/>
              <a:t>Parkinson disease</a:t>
            </a:r>
            <a:r>
              <a:rPr lang="en-US" sz="2400" dirty="0" smtClean="0"/>
              <a:t> or </a:t>
            </a:r>
            <a:r>
              <a:rPr lang="en-US" sz="2400" b="1" dirty="0" smtClean="0"/>
              <a:t>PD</a:t>
            </a:r>
            <a:r>
              <a:rPr lang="en-US" sz="2400" dirty="0" smtClean="0"/>
              <a:t>) is a </a:t>
            </a:r>
            <a:r>
              <a:rPr lang="en-US" sz="2400" dirty="0" smtClean="0">
                <a:hlinkClick r:id="rId2" action="ppaction://hlinkfile" tooltip="Degenerative disease"/>
              </a:rPr>
              <a:t>degenerative disease</a:t>
            </a:r>
            <a:r>
              <a:rPr lang="en-US" sz="2400" dirty="0" smtClean="0"/>
              <a:t> of the brain (</a:t>
            </a:r>
            <a:r>
              <a:rPr lang="en-US" sz="2400" dirty="0" smtClean="0">
                <a:hlinkClick r:id="rId3" action="ppaction://hlinkfile" tooltip="Central nervous system"/>
              </a:rPr>
              <a:t>central nervous system</a:t>
            </a:r>
            <a:r>
              <a:rPr lang="en-US" sz="2400" dirty="0" smtClean="0"/>
              <a:t>) that often impairs </a:t>
            </a:r>
            <a:r>
              <a:rPr lang="en-US" sz="2400" dirty="0" smtClean="0">
                <a:hlinkClick r:id="rId4" action="ppaction://hlinkfile" tooltip="Motor skill"/>
              </a:rPr>
              <a:t>motor skills</a:t>
            </a:r>
            <a:r>
              <a:rPr lang="en-US" sz="2400" dirty="0" smtClean="0"/>
              <a:t>, speech, and other possible functions.</a:t>
            </a:r>
            <a:r>
              <a:rPr lang="en-US" sz="2400" baseline="30000" dirty="0" smtClean="0">
                <a:hlinkClick r:id="rId5" action="ppaction://hlinkfile"/>
              </a:rPr>
              <a:t>[1]</a:t>
            </a:r>
            <a:endParaRPr lang="en-US" sz="2400" dirty="0" smtClean="0"/>
          </a:p>
          <a:p>
            <a:r>
              <a:rPr lang="en-US" sz="2400" dirty="0" smtClean="0"/>
              <a:t>Parkinson's disease belongs to a group of conditions called </a:t>
            </a:r>
            <a:r>
              <a:rPr lang="en-US" sz="2400" dirty="0" smtClean="0">
                <a:hlinkClick r:id="rId6" action="ppaction://hlinkfile" tooltip="Movement disorder"/>
              </a:rPr>
              <a:t>movement disorders</a:t>
            </a:r>
            <a:r>
              <a:rPr lang="en-US" sz="2400" dirty="0" smtClean="0"/>
              <a:t>. It is characterized by muscle rigidity, </a:t>
            </a:r>
            <a:r>
              <a:rPr lang="en-US" sz="2400" dirty="0" smtClean="0">
                <a:hlinkClick r:id="rId7" action="ppaction://hlinkfile" tooltip="Tremor"/>
              </a:rPr>
              <a:t>tremor</a:t>
            </a:r>
            <a:r>
              <a:rPr lang="en-US" sz="2400" dirty="0" smtClean="0"/>
              <a:t>, a slowing of physical movement (</a:t>
            </a:r>
            <a:r>
              <a:rPr lang="en-US" sz="2400" dirty="0" smtClean="0">
                <a:hlinkClick r:id="rId8" action="ppaction://hlinkfile" tooltip="Bradykinesia"/>
              </a:rPr>
              <a:t>bradykinesia</a:t>
            </a:r>
            <a:r>
              <a:rPr lang="en-US" sz="2400" dirty="0" smtClean="0"/>
              <a:t>) and, in extreme cases, a loss of physical movement (</a:t>
            </a:r>
            <a:r>
              <a:rPr lang="en-US" sz="2400" dirty="0" smtClean="0">
                <a:hlinkClick r:id="rId9" action="ppaction://hlinkfile" tooltip="Akinesia"/>
              </a:rPr>
              <a:t>akinesia</a:t>
            </a:r>
            <a:r>
              <a:rPr lang="en-US" sz="2400" dirty="0" smtClean="0"/>
              <a:t>). The primary symptoms are the results of decreased stimulation of the </a:t>
            </a:r>
            <a:r>
              <a:rPr lang="en-US" sz="2400" dirty="0" smtClean="0">
                <a:hlinkClick r:id="rId10" action="ppaction://hlinkfile" tooltip="Motor cortex"/>
              </a:rPr>
              <a:t>motor cortex</a:t>
            </a:r>
            <a:r>
              <a:rPr lang="en-US" sz="2400" dirty="0" smtClean="0"/>
              <a:t> by the </a:t>
            </a:r>
            <a:r>
              <a:rPr lang="en-US" sz="2400" dirty="0" smtClean="0">
                <a:hlinkClick r:id="rId11" action="ppaction://hlinkfile" tooltip="Basal ganglia"/>
              </a:rPr>
              <a:t>basal ganglia</a:t>
            </a:r>
            <a:r>
              <a:rPr lang="en-US" sz="2400" dirty="0" smtClean="0"/>
              <a:t>, normally caused by the insufficient formation and action of </a:t>
            </a:r>
            <a:r>
              <a:rPr lang="en-US" sz="2400" dirty="0" smtClean="0">
                <a:hlinkClick r:id="rId12" action="ppaction://hlinkfile" tooltip="Dopamine"/>
              </a:rPr>
              <a:t>dopamine</a:t>
            </a:r>
            <a:r>
              <a:rPr lang="en-US" sz="2400" dirty="0" smtClean="0"/>
              <a:t>, which is produced in the </a:t>
            </a:r>
            <a:r>
              <a:rPr lang="en-US" sz="2400" dirty="0" smtClean="0">
                <a:hlinkClick r:id="rId13" action="ppaction://hlinkfile" tooltip="Dopaminergic neuron"/>
              </a:rPr>
              <a:t>dopaminergic neurons</a:t>
            </a:r>
            <a:r>
              <a:rPr lang="en-US" sz="2400" dirty="0" smtClean="0"/>
              <a:t> of the brain. Secondary symptoms may include high level cognitive dysfunction and subtle language problems. PD is both </a:t>
            </a:r>
            <a:r>
              <a:rPr lang="en-US" sz="2400" dirty="0" smtClean="0">
                <a:hlinkClick r:id="rId14" action="ppaction://hlinkfile" tooltip="Chronic (medicine)"/>
              </a:rPr>
              <a:t>chronic</a:t>
            </a:r>
            <a:r>
              <a:rPr lang="en-US" sz="2400" dirty="0" smtClean="0"/>
              <a:t> and progressive.</a:t>
            </a:r>
          </a:p>
          <a:p>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2" name="Rectangle 4"/>
          <p:cNvSpPr>
            <a:spLocks noGrp="1" noChangeArrowheads="1"/>
          </p:cNvSpPr>
          <p:nvPr>
            <p:ph type="title"/>
          </p:nvPr>
        </p:nvSpPr>
        <p:spPr/>
        <p:txBody>
          <a:bodyPr/>
          <a:lstStyle/>
          <a:p>
            <a:r>
              <a:rPr lang="en-US" dirty="0"/>
              <a:t>Diencephalon</a:t>
            </a:r>
          </a:p>
        </p:txBody>
      </p:sp>
      <p:sp>
        <p:nvSpPr>
          <p:cNvPr id="401413" name="Rectangle 5"/>
          <p:cNvSpPr>
            <a:spLocks noGrp="1" noChangeArrowheads="1"/>
          </p:cNvSpPr>
          <p:nvPr>
            <p:ph type="body" idx="1"/>
          </p:nvPr>
        </p:nvSpPr>
        <p:spPr/>
        <p:txBody>
          <a:bodyPr/>
          <a:lstStyle/>
          <a:p>
            <a:r>
              <a:rPr lang="en-US" dirty="0"/>
              <a:t>Central core of the forebrain</a:t>
            </a:r>
          </a:p>
          <a:p>
            <a:r>
              <a:rPr lang="en-US" dirty="0"/>
              <a:t>Consists of three paired structures – thalamus, hypothalamus, and epithalamus</a:t>
            </a:r>
          </a:p>
          <a:p>
            <a:r>
              <a:rPr lang="en-US" dirty="0"/>
              <a:t>Encloses the third ventricle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7" name="Rectangle 5"/>
          <p:cNvSpPr>
            <a:spLocks noGrp="1" noChangeArrowheads="1"/>
          </p:cNvSpPr>
          <p:nvPr>
            <p:ph type="title"/>
          </p:nvPr>
        </p:nvSpPr>
        <p:spPr/>
        <p:txBody>
          <a:bodyPr/>
          <a:lstStyle/>
          <a:p>
            <a:r>
              <a:rPr lang="en-US" dirty="0"/>
              <a:t>Diencephalon</a:t>
            </a:r>
          </a:p>
        </p:txBody>
      </p:sp>
      <p:sp>
        <p:nvSpPr>
          <p:cNvPr id="402439"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12.12</a:t>
            </a:r>
          </a:p>
        </p:txBody>
      </p:sp>
      <p:pic>
        <p:nvPicPr>
          <p:cNvPr id="402441" name="Picture 9" descr="12-12Midsagittal_L.jpg                                         0028F4B4HAP7_01-19_jpegs               BF9AD7B0:"/>
          <p:cNvPicPr>
            <a:picLocks noChangeAspect="1" noChangeArrowheads="1"/>
          </p:cNvPicPr>
          <p:nvPr/>
        </p:nvPicPr>
        <p:blipFill>
          <a:blip r:embed="rId2"/>
          <a:srcRect t="1242" b="9238"/>
          <a:stretch>
            <a:fillRect/>
          </a:stretch>
        </p:blipFill>
        <p:spPr bwMode="auto">
          <a:xfrm>
            <a:off x="314325" y="1001713"/>
            <a:ext cx="8513763" cy="4922837"/>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0" name="Rectangle 4"/>
          <p:cNvSpPr>
            <a:spLocks noGrp="1" noChangeArrowheads="1"/>
          </p:cNvSpPr>
          <p:nvPr>
            <p:ph type="title"/>
          </p:nvPr>
        </p:nvSpPr>
        <p:spPr/>
        <p:txBody>
          <a:bodyPr/>
          <a:lstStyle/>
          <a:p>
            <a:r>
              <a:rPr lang="en-US" dirty="0" smtClean="0"/>
              <a:t>Thalamus – the inner room </a:t>
            </a:r>
            <a:br>
              <a:rPr lang="en-US" dirty="0" smtClean="0"/>
            </a:br>
            <a:r>
              <a:rPr lang="en-US" dirty="0" smtClean="0"/>
              <a:t>(80% of Diencephalon)</a:t>
            </a:r>
            <a:endParaRPr lang="en-US" dirty="0"/>
          </a:p>
        </p:txBody>
      </p:sp>
      <p:sp>
        <p:nvSpPr>
          <p:cNvPr id="403461" name="Rectangle 5"/>
          <p:cNvSpPr>
            <a:spLocks noGrp="1" noChangeArrowheads="1"/>
          </p:cNvSpPr>
          <p:nvPr>
            <p:ph type="body" idx="1"/>
          </p:nvPr>
        </p:nvSpPr>
        <p:spPr>
          <a:xfrm>
            <a:off x="298450" y="1219199"/>
            <a:ext cx="8270875" cy="5229225"/>
          </a:xfrm>
        </p:spPr>
        <p:txBody>
          <a:bodyPr/>
          <a:lstStyle/>
          <a:p>
            <a:r>
              <a:rPr lang="en-US" dirty="0"/>
              <a:t>Paired, egg-shaped masses that form the superolateral walls of the third ventricle</a:t>
            </a:r>
          </a:p>
          <a:p>
            <a:r>
              <a:rPr lang="en-US" dirty="0"/>
              <a:t>Connected at the midline by the intermediate mass</a:t>
            </a:r>
          </a:p>
          <a:p>
            <a:r>
              <a:rPr lang="en-US" dirty="0"/>
              <a:t>Contains four groups of nuclei – anterior, ventral, dorsal, and posterior</a:t>
            </a:r>
          </a:p>
          <a:p>
            <a:r>
              <a:rPr lang="en-US" dirty="0"/>
              <a:t>Nuclei project and receive fibers from the cerebral </a:t>
            </a:r>
            <a:r>
              <a:rPr lang="en-US" dirty="0" smtClean="0"/>
              <a:t>cortex</a:t>
            </a:r>
          </a:p>
          <a:p>
            <a:r>
              <a:rPr lang="en-US" dirty="0" smtClean="0"/>
              <a:t>Nuclei also receive input from sensory projections below the Thalamus and nuclei within Thalamus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5" name="Rectangle 5"/>
          <p:cNvSpPr>
            <a:spLocks noGrp="1" noChangeArrowheads="1"/>
          </p:cNvSpPr>
          <p:nvPr>
            <p:ph type="title"/>
          </p:nvPr>
        </p:nvSpPr>
        <p:spPr>
          <a:xfrm>
            <a:off x="304800" y="261936"/>
            <a:ext cx="8610600" cy="2652714"/>
          </a:xfrm>
        </p:spPr>
        <p:txBody>
          <a:bodyPr/>
          <a:lstStyle/>
          <a:p>
            <a:r>
              <a:rPr lang="en-US" dirty="0" smtClean="0"/>
              <a:t>Thalamus</a:t>
            </a:r>
            <a:br>
              <a:rPr lang="en-US" dirty="0" smtClean="0"/>
            </a:br>
            <a:r>
              <a:rPr lang="en-US" sz="2400" dirty="0" smtClean="0">
                <a:solidFill>
                  <a:schemeClr val="tx1"/>
                </a:solidFill>
              </a:rPr>
              <a:t>Since there are so many nuclei – approximately 26 – clustered in a small area neuroanatomists had to name the nuclei primarily by there relative locations to one another using the directional terms – anterior, posterior, dorsal, ventral, medial and lateral.  Use the four legged animal as your landmarks.</a:t>
            </a:r>
            <a:r>
              <a:rPr lang="en-US" sz="2400" dirty="0" smtClean="0"/>
              <a:t/>
            </a:r>
            <a:br>
              <a:rPr lang="en-US" sz="2400" dirty="0" smtClean="0"/>
            </a:br>
            <a:endParaRPr lang="en-US" sz="2400" dirty="0"/>
          </a:p>
        </p:txBody>
      </p:sp>
      <p:sp>
        <p:nvSpPr>
          <p:cNvPr id="404487"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12.13a</a:t>
            </a:r>
          </a:p>
        </p:txBody>
      </p:sp>
      <p:pic>
        <p:nvPicPr>
          <p:cNvPr id="404491" name="Picture 11" descr="12-13Diencephalon_L.jpg                                        0028F4B4HAP7_01-19_jpegs               BF9AD7B0:"/>
          <p:cNvPicPr>
            <a:picLocks noChangeAspect="1" noChangeArrowheads="1"/>
          </p:cNvPicPr>
          <p:nvPr/>
        </p:nvPicPr>
        <p:blipFill>
          <a:blip r:embed="rId2"/>
          <a:srcRect t="1694" r="44583" b="6055"/>
          <a:stretch>
            <a:fillRect/>
          </a:stretch>
        </p:blipFill>
        <p:spPr bwMode="auto">
          <a:xfrm>
            <a:off x="647699" y="2943225"/>
            <a:ext cx="8010525" cy="351313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5" name="Rectangle 5"/>
          <p:cNvSpPr>
            <a:spLocks noGrp="1" noChangeArrowheads="1"/>
          </p:cNvSpPr>
          <p:nvPr>
            <p:ph type="title"/>
          </p:nvPr>
        </p:nvSpPr>
        <p:spPr>
          <a:xfrm>
            <a:off x="304800" y="261937"/>
            <a:ext cx="8610600" cy="1919288"/>
          </a:xfrm>
        </p:spPr>
        <p:txBody>
          <a:bodyPr/>
          <a:lstStyle/>
          <a:p>
            <a:r>
              <a:rPr lang="en-US" dirty="0" smtClean="0"/>
              <a:t>Thalamus</a:t>
            </a:r>
            <a:br>
              <a:rPr lang="en-US" dirty="0" smtClean="0"/>
            </a:br>
            <a:r>
              <a:rPr lang="en-US" sz="2400" dirty="0" smtClean="0">
                <a:solidFill>
                  <a:schemeClr val="tx1"/>
                </a:solidFill>
              </a:rPr>
              <a:t>Medial geniculate body </a:t>
            </a:r>
            <a:r>
              <a:rPr lang="en-US" sz="2400" b="0" dirty="0" smtClean="0">
                <a:solidFill>
                  <a:schemeClr val="tx1"/>
                </a:solidFill>
              </a:rPr>
              <a:t>gets input from Auditory</a:t>
            </a:r>
            <a:br>
              <a:rPr lang="en-US" sz="2400" b="0" dirty="0" smtClean="0">
                <a:solidFill>
                  <a:schemeClr val="tx1"/>
                </a:solidFill>
              </a:rPr>
            </a:br>
            <a:r>
              <a:rPr lang="en-US" sz="2400" dirty="0" smtClean="0">
                <a:solidFill>
                  <a:schemeClr val="tx1"/>
                </a:solidFill>
              </a:rPr>
              <a:t>Lateral geniculate </a:t>
            </a:r>
            <a:r>
              <a:rPr lang="en-US" sz="2400" b="0" dirty="0" smtClean="0">
                <a:solidFill>
                  <a:schemeClr val="tx1"/>
                </a:solidFill>
              </a:rPr>
              <a:t>input from visual</a:t>
            </a:r>
            <a:br>
              <a:rPr lang="en-US" sz="2400" b="0" dirty="0" smtClean="0">
                <a:solidFill>
                  <a:schemeClr val="tx1"/>
                </a:solidFill>
              </a:rPr>
            </a:br>
            <a:r>
              <a:rPr lang="en-US" sz="2400" dirty="0" smtClean="0">
                <a:solidFill>
                  <a:schemeClr val="tx1"/>
                </a:solidFill>
              </a:rPr>
              <a:t>Ventral Posterior Lateral </a:t>
            </a:r>
            <a:r>
              <a:rPr lang="en-US" sz="2400" b="0" dirty="0" smtClean="0">
                <a:solidFill>
                  <a:schemeClr val="tx1"/>
                </a:solidFill>
              </a:rPr>
              <a:t>gets input from pain, temperature and pressure of skin </a:t>
            </a:r>
            <a:r>
              <a:rPr lang="en-US" sz="2400" dirty="0" smtClean="0"/>
              <a:t/>
            </a:r>
            <a:br>
              <a:rPr lang="en-US" sz="2400" dirty="0" smtClean="0"/>
            </a:br>
            <a:endParaRPr lang="en-US" sz="2400" dirty="0"/>
          </a:p>
        </p:txBody>
      </p:sp>
      <p:sp>
        <p:nvSpPr>
          <p:cNvPr id="404487"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12.13a</a:t>
            </a:r>
          </a:p>
        </p:txBody>
      </p:sp>
      <p:pic>
        <p:nvPicPr>
          <p:cNvPr id="404491" name="Picture 11" descr="12-13Diencephalon_L.jpg                                        0028F4B4HAP7_01-19_jpegs               BF9AD7B0:"/>
          <p:cNvPicPr>
            <a:picLocks noChangeAspect="1" noChangeArrowheads="1"/>
          </p:cNvPicPr>
          <p:nvPr/>
        </p:nvPicPr>
        <p:blipFill>
          <a:blip r:embed="rId2"/>
          <a:srcRect t="1694" r="44583" b="6055"/>
          <a:stretch>
            <a:fillRect/>
          </a:stretch>
        </p:blipFill>
        <p:spPr bwMode="auto">
          <a:xfrm>
            <a:off x="1447800" y="2428874"/>
            <a:ext cx="6648450" cy="4027487"/>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5" name="Rectangle 5"/>
          <p:cNvSpPr>
            <a:spLocks noGrp="1" noChangeArrowheads="1"/>
          </p:cNvSpPr>
          <p:nvPr>
            <p:ph type="title"/>
          </p:nvPr>
        </p:nvSpPr>
        <p:spPr>
          <a:xfrm>
            <a:off x="304800" y="261936"/>
            <a:ext cx="8610600" cy="2643189"/>
          </a:xfrm>
        </p:spPr>
        <p:txBody>
          <a:bodyPr/>
          <a:lstStyle/>
          <a:p>
            <a:r>
              <a:rPr lang="en-US" dirty="0" smtClean="0"/>
              <a:t>Thalamus</a:t>
            </a:r>
            <a:br>
              <a:rPr lang="en-US" dirty="0" smtClean="0"/>
            </a:br>
            <a:r>
              <a:rPr lang="en-US" sz="2400" dirty="0" smtClean="0">
                <a:solidFill>
                  <a:schemeClr val="tx1"/>
                </a:solidFill>
              </a:rPr>
              <a:t>The </a:t>
            </a:r>
            <a:r>
              <a:rPr lang="en-US" sz="2400" u="sng" dirty="0" smtClean="0">
                <a:solidFill>
                  <a:schemeClr val="tx1"/>
                </a:solidFill>
              </a:rPr>
              <a:t>Pulvinar</a:t>
            </a:r>
            <a:r>
              <a:rPr lang="en-US" sz="2400" dirty="0" smtClean="0">
                <a:solidFill>
                  <a:schemeClr val="tx1"/>
                </a:solidFill>
              </a:rPr>
              <a:t> is divided into sub-nuclei (oral, inferior, lateral and medial. The </a:t>
            </a:r>
            <a:r>
              <a:rPr lang="en-US" sz="2400" u="sng" dirty="0" smtClean="0">
                <a:solidFill>
                  <a:schemeClr val="tx1"/>
                </a:solidFill>
              </a:rPr>
              <a:t>lateral</a:t>
            </a:r>
            <a:r>
              <a:rPr lang="en-US" sz="2400" dirty="0" smtClean="0">
                <a:solidFill>
                  <a:schemeClr val="tx1"/>
                </a:solidFill>
              </a:rPr>
              <a:t> and </a:t>
            </a:r>
            <a:r>
              <a:rPr lang="en-US" sz="2400" u="sng" dirty="0" smtClean="0">
                <a:solidFill>
                  <a:schemeClr val="tx1"/>
                </a:solidFill>
              </a:rPr>
              <a:t>inferior</a:t>
            </a:r>
            <a:r>
              <a:rPr lang="en-US" sz="2400" dirty="0" smtClean="0">
                <a:solidFill>
                  <a:schemeClr val="tx1"/>
                </a:solidFill>
              </a:rPr>
              <a:t> have connections to the visual cortex. The </a:t>
            </a:r>
            <a:r>
              <a:rPr lang="en-US" sz="2400" u="sng" dirty="0" smtClean="0">
                <a:solidFill>
                  <a:schemeClr val="tx1"/>
                </a:solidFill>
              </a:rPr>
              <a:t>oral</a:t>
            </a:r>
            <a:r>
              <a:rPr lang="en-US" sz="2400" dirty="0" smtClean="0">
                <a:solidFill>
                  <a:schemeClr val="tx1"/>
                </a:solidFill>
              </a:rPr>
              <a:t> has connections to the somatosensory cortical association areas.  The </a:t>
            </a:r>
            <a:r>
              <a:rPr lang="en-US" sz="2400" u="sng" dirty="0" smtClean="0">
                <a:solidFill>
                  <a:schemeClr val="tx1"/>
                </a:solidFill>
              </a:rPr>
              <a:t>medial</a:t>
            </a:r>
            <a:r>
              <a:rPr lang="en-US" sz="2400" dirty="0" smtClean="0">
                <a:solidFill>
                  <a:schemeClr val="tx1"/>
                </a:solidFill>
              </a:rPr>
              <a:t> is connected to the prefrontal cortical areas.  </a:t>
            </a:r>
            <a:r>
              <a:rPr lang="en-US" sz="2400" dirty="0" smtClean="0"/>
              <a:t/>
            </a:r>
            <a:br>
              <a:rPr lang="en-US" sz="2400" dirty="0" smtClean="0"/>
            </a:br>
            <a:endParaRPr lang="en-US" sz="2400" dirty="0"/>
          </a:p>
        </p:txBody>
      </p:sp>
      <p:sp>
        <p:nvSpPr>
          <p:cNvPr id="404487"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12.13a</a:t>
            </a:r>
          </a:p>
        </p:txBody>
      </p:sp>
      <p:pic>
        <p:nvPicPr>
          <p:cNvPr id="404491" name="Picture 11" descr="12-13Diencephalon_L.jpg                                        0028F4B4HAP7_01-19_jpegs               BF9AD7B0:"/>
          <p:cNvPicPr>
            <a:picLocks noChangeAspect="1" noChangeArrowheads="1"/>
          </p:cNvPicPr>
          <p:nvPr/>
        </p:nvPicPr>
        <p:blipFill>
          <a:blip r:embed="rId2"/>
          <a:srcRect t="1694" r="44583" b="6055"/>
          <a:stretch>
            <a:fillRect/>
          </a:stretch>
        </p:blipFill>
        <p:spPr bwMode="auto">
          <a:xfrm>
            <a:off x="761999" y="3009900"/>
            <a:ext cx="7667625" cy="3446461"/>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5" name="Rectangle 5"/>
          <p:cNvSpPr>
            <a:spLocks noGrp="1" noChangeArrowheads="1"/>
          </p:cNvSpPr>
          <p:nvPr>
            <p:ph type="title"/>
          </p:nvPr>
        </p:nvSpPr>
        <p:spPr>
          <a:xfrm>
            <a:off x="304800" y="261937"/>
            <a:ext cx="8610600" cy="3481388"/>
          </a:xfrm>
        </p:spPr>
        <p:txBody>
          <a:bodyPr/>
          <a:lstStyle/>
          <a:p>
            <a:r>
              <a:rPr lang="en-US" dirty="0" smtClean="0"/>
              <a:t>Thalamus</a:t>
            </a:r>
            <a:br>
              <a:rPr lang="en-US" dirty="0" smtClean="0"/>
            </a:br>
            <a:r>
              <a:rPr lang="en-US" sz="2400" dirty="0" smtClean="0"/>
              <a:t> The thalamic reticular nucleus receives input from the </a:t>
            </a:r>
            <a:r>
              <a:rPr lang="en-US" sz="2400" dirty="0" smtClean="0">
                <a:hlinkClick r:id="rId2" action="ppaction://hlinkfile" tooltip="Cerebral cortex"/>
              </a:rPr>
              <a:t>cerebral cortex</a:t>
            </a:r>
            <a:r>
              <a:rPr lang="en-US" sz="2400" dirty="0" smtClean="0"/>
              <a:t> and dorsal thalamic nuclei. </a:t>
            </a:r>
            <a:r>
              <a:rPr lang="en-US" sz="2400" dirty="0" smtClean="0"/>
              <a:t>Primary </a:t>
            </a:r>
            <a:r>
              <a:rPr lang="en-US" sz="2400" dirty="0" smtClean="0"/>
              <a:t>thalamic reticular nucleus efferent fibers project to dorsal thalamic nuclei, but never to the cerebral cortex. </a:t>
            </a:r>
            <a:r>
              <a:rPr lang="en-US" sz="2400" u="sng" dirty="0" smtClean="0"/>
              <a:t>This is the only thalamic nucleus that does not project to the cerebral cortex. </a:t>
            </a:r>
            <a:r>
              <a:rPr lang="en-US" sz="2400" dirty="0" smtClean="0"/>
              <a:t>The function of the thalamic reticular nucleus is not understood, although it has some role in </a:t>
            </a:r>
            <a:r>
              <a:rPr lang="en-US" sz="2400" dirty="0" smtClean="0">
                <a:hlinkClick r:id="rId3" action="ppaction://hlinkfile" tooltip="Absence seizure"/>
              </a:rPr>
              <a:t>absence seizures </a:t>
            </a:r>
            <a:r>
              <a:rPr lang="en-US" sz="2400" dirty="0" smtClean="0"/>
              <a:t/>
            </a:r>
            <a:br>
              <a:rPr lang="en-US" sz="2400" dirty="0" smtClean="0"/>
            </a:br>
            <a:endParaRPr lang="en-US" sz="2400" dirty="0"/>
          </a:p>
        </p:txBody>
      </p:sp>
      <p:sp>
        <p:nvSpPr>
          <p:cNvPr id="404487"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12.13a</a:t>
            </a:r>
          </a:p>
        </p:txBody>
      </p:sp>
      <p:pic>
        <p:nvPicPr>
          <p:cNvPr id="404491" name="Picture 11" descr="12-13Diencephalon_L.jpg                                        0028F4B4HAP7_01-19_jpegs               BF9AD7B0:"/>
          <p:cNvPicPr>
            <a:picLocks noChangeAspect="1" noChangeArrowheads="1"/>
          </p:cNvPicPr>
          <p:nvPr/>
        </p:nvPicPr>
        <p:blipFill>
          <a:blip r:embed="rId4"/>
          <a:srcRect t="1694" r="44583" b="6055"/>
          <a:stretch>
            <a:fillRect/>
          </a:stretch>
        </p:blipFill>
        <p:spPr bwMode="auto">
          <a:xfrm>
            <a:off x="1019175" y="3743326"/>
            <a:ext cx="7077075" cy="271303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8" name="Rectangle 4"/>
          <p:cNvSpPr>
            <a:spLocks noGrp="1" noChangeArrowheads="1"/>
          </p:cNvSpPr>
          <p:nvPr>
            <p:ph type="title"/>
          </p:nvPr>
        </p:nvSpPr>
        <p:spPr/>
        <p:txBody>
          <a:bodyPr/>
          <a:lstStyle/>
          <a:p>
            <a:r>
              <a:rPr lang="en-US" dirty="0"/>
              <a:t>Thalamic Function</a:t>
            </a:r>
          </a:p>
        </p:txBody>
      </p:sp>
      <p:sp>
        <p:nvSpPr>
          <p:cNvPr id="405509" name="Rectangle 5"/>
          <p:cNvSpPr>
            <a:spLocks noGrp="1" noChangeArrowheads="1"/>
          </p:cNvSpPr>
          <p:nvPr>
            <p:ph type="body" idx="1"/>
          </p:nvPr>
        </p:nvSpPr>
        <p:spPr>
          <a:xfrm>
            <a:off x="298450" y="752475"/>
            <a:ext cx="8270875" cy="5619750"/>
          </a:xfrm>
        </p:spPr>
        <p:txBody>
          <a:bodyPr/>
          <a:lstStyle/>
          <a:p>
            <a:r>
              <a:rPr lang="en-US" dirty="0" smtClean="0"/>
              <a:t>Sensory </a:t>
            </a:r>
            <a:r>
              <a:rPr lang="en-US" dirty="0"/>
              <a:t>afferent impulses converge and synapse in the </a:t>
            </a:r>
            <a:r>
              <a:rPr lang="en-US" dirty="0" smtClean="0"/>
              <a:t>thalamus </a:t>
            </a:r>
            <a:r>
              <a:rPr lang="en-US" dirty="0" smtClean="0">
                <a:solidFill>
                  <a:srgbClr val="FF0000"/>
                </a:solidFill>
              </a:rPr>
              <a:t>(all sensory to cortex must go through Thalamus) </a:t>
            </a:r>
          </a:p>
          <a:p>
            <a:r>
              <a:rPr lang="en-US" dirty="0" smtClean="0">
                <a:solidFill>
                  <a:srgbClr val="00B050"/>
                </a:solidFill>
              </a:rPr>
              <a:t>Gives a crude sense of pleasant versus unpleasant</a:t>
            </a:r>
            <a:endParaRPr lang="en-US" dirty="0">
              <a:solidFill>
                <a:srgbClr val="00B050"/>
              </a:solidFill>
            </a:endParaRPr>
          </a:p>
          <a:p>
            <a:r>
              <a:rPr lang="en-US" dirty="0"/>
              <a:t>Impulses of similar function are sorted out, edited, and relayed as a group</a:t>
            </a:r>
          </a:p>
          <a:p>
            <a:r>
              <a:rPr lang="en-US" dirty="0"/>
              <a:t>All inputs ascending to the cerebral cortex pass through the thalamus</a:t>
            </a:r>
          </a:p>
          <a:p>
            <a:r>
              <a:rPr lang="en-US" dirty="0"/>
              <a:t>Mediates sensation, motor activities, cortical arousal, learning, and memory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2" name="Rectangle 4"/>
          <p:cNvSpPr>
            <a:spLocks noGrp="1" noChangeArrowheads="1"/>
          </p:cNvSpPr>
          <p:nvPr>
            <p:ph type="title"/>
          </p:nvPr>
        </p:nvSpPr>
        <p:spPr/>
        <p:txBody>
          <a:bodyPr/>
          <a:lstStyle/>
          <a:p>
            <a:r>
              <a:rPr lang="en-US" dirty="0"/>
              <a:t>Hypothalamus</a:t>
            </a:r>
          </a:p>
        </p:txBody>
      </p:sp>
      <p:sp>
        <p:nvSpPr>
          <p:cNvPr id="406533" name="Rectangle 5"/>
          <p:cNvSpPr>
            <a:spLocks noGrp="1" noChangeArrowheads="1"/>
          </p:cNvSpPr>
          <p:nvPr>
            <p:ph type="body" idx="1"/>
          </p:nvPr>
        </p:nvSpPr>
        <p:spPr/>
        <p:txBody>
          <a:bodyPr/>
          <a:lstStyle/>
          <a:p>
            <a:r>
              <a:rPr lang="en-US" sz="2600" dirty="0"/>
              <a:t>Located below the thalamus, it caps the brainstem and forms the inferolateral walls of the third ventricle</a:t>
            </a:r>
          </a:p>
          <a:p>
            <a:r>
              <a:rPr lang="en-US" sz="2600" dirty="0"/>
              <a:t>Mammillary bodies</a:t>
            </a:r>
          </a:p>
          <a:p>
            <a:pPr lvl="1"/>
            <a:r>
              <a:rPr lang="en-US" sz="2400" dirty="0"/>
              <a:t>Small, paired nuclei bulging anteriorly from the hypothalamus</a:t>
            </a:r>
          </a:p>
          <a:p>
            <a:pPr lvl="1"/>
            <a:r>
              <a:rPr lang="en-US" sz="2400" dirty="0"/>
              <a:t>Relay station for olfactory pathways</a:t>
            </a:r>
          </a:p>
          <a:p>
            <a:r>
              <a:rPr lang="en-US" sz="2600" dirty="0"/>
              <a:t>Infundibulum – stalk of the hypothalamus; connects to the pituitary gland</a:t>
            </a:r>
          </a:p>
          <a:p>
            <a:pPr lvl="1"/>
            <a:r>
              <a:rPr lang="en-US" sz="2400" dirty="0"/>
              <a:t>Main visceral control center of the body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7" name="Rectangle 5"/>
          <p:cNvSpPr>
            <a:spLocks noGrp="1" noChangeArrowheads="1"/>
          </p:cNvSpPr>
          <p:nvPr>
            <p:ph type="title"/>
          </p:nvPr>
        </p:nvSpPr>
        <p:spPr/>
        <p:txBody>
          <a:bodyPr/>
          <a:lstStyle/>
          <a:p>
            <a:r>
              <a:rPr lang="en-US" dirty="0"/>
              <a:t>Hypothalamic Nuclei</a:t>
            </a:r>
          </a:p>
        </p:txBody>
      </p:sp>
      <p:sp>
        <p:nvSpPr>
          <p:cNvPr id="407559"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12.13b</a:t>
            </a:r>
          </a:p>
        </p:txBody>
      </p:sp>
      <p:pic>
        <p:nvPicPr>
          <p:cNvPr id="407560" name="Picture 8" descr="12-13Diencephalon_L.jpg                                        0028F4B4HAP7_01-19_jpegs               BF9AD7B0:"/>
          <p:cNvPicPr>
            <a:picLocks noChangeAspect="1" noChangeArrowheads="1"/>
          </p:cNvPicPr>
          <p:nvPr/>
        </p:nvPicPr>
        <p:blipFill>
          <a:blip r:embed="rId2"/>
          <a:srcRect l="40182" t="1694" b="5797"/>
          <a:stretch>
            <a:fillRect/>
          </a:stretch>
        </p:blipFill>
        <p:spPr bwMode="auto">
          <a:xfrm>
            <a:off x="1773238" y="836613"/>
            <a:ext cx="5597525" cy="56261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80" name="Rectangle 4"/>
          <p:cNvSpPr>
            <a:spLocks noGrp="1" noChangeArrowheads="1"/>
          </p:cNvSpPr>
          <p:nvPr>
            <p:ph type="title"/>
          </p:nvPr>
        </p:nvSpPr>
        <p:spPr>
          <a:xfrm>
            <a:off x="304800" y="261938"/>
            <a:ext cx="8610600" cy="461962"/>
          </a:xfrm>
        </p:spPr>
        <p:txBody>
          <a:bodyPr/>
          <a:lstStyle/>
          <a:p>
            <a:r>
              <a:rPr lang="en-US" sz="2800" dirty="0"/>
              <a:t>Hypothalamic Function</a:t>
            </a:r>
          </a:p>
        </p:txBody>
      </p:sp>
      <p:sp>
        <p:nvSpPr>
          <p:cNvPr id="408581" name="Rectangle 5"/>
          <p:cNvSpPr>
            <a:spLocks noGrp="1" noChangeArrowheads="1"/>
          </p:cNvSpPr>
          <p:nvPr>
            <p:ph type="body" idx="1"/>
          </p:nvPr>
        </p:nvSpPr>
        <p:spPr>
          <a:xfrm>
            <a:off x="298450" y="676275"/>
            <a:ext cx="8270875" cy="5943600"/>
          </a:xfrm>
        </p:spPr>
        <p:txBody>
          <a:bodyPr/>
          <a:lstStyle/>
          <a:p>
            <a:r>
              <a:rPr lang="en-US" sz="2400" b="1" dirty="0"/>
              <a:t>Regulates </a:t>
            </a:r>
            <a:r>
              <a:rPr lang="en-US" sz="2400" b="1" dirty="0" smtClean="0"/>
              <a:t>Autonomic Nervous system </a:t>
            </a:r>
            <a:r>
              <a:rPr lang="en-US" dirty="0" smtClean="0"/>
              <a:t>– </a:t>
            </a:r>
            <a:r>
              <a:rPr lang="en-US" sz="2400" dirty="0" smtClean="0"/>
              <a:t>thus assists in regulation of blood </a:t>
            </a:r>
            <a:r>
              <a:rPr lang="en-US" sz="2400" dirty="0"/>
              <a:t>pressure, rate and force of heartbeat, digestive tract motility, rate and depth of breathing, and many other visceral </a:t>
            </a:r>
            <a:r>
              <a:rPr lang="en-US" sz="2400" dirty="0" smtClean="0"/>
              <a:t>activities</a:t>
            </a:r>
          </a:p>
          <a:p>
            <a:r>
              <a:rPr lang="en-US" sz="2400" dirty="0" smtClean="0"/>
              <a:t>Regulates Anterior Pituitary Gland secretions via its releasing and inhibiting factors</a:t>
            </a:r>
            <a:endParaRPr lang="en-US" sz="2400" dirty="0"/>
          </a:p>
          <a:p>
            <a:r>
              <a:rPr lang="en-US" sz="2400" dirty="0" smtClean="0"/>
              <a:t>Perception </a:t>
            </a:r>
            <a:r>
              <a:rPr lang="en-US" sz="2400" dirty="0"/>
              <a:t>of pleasure, fear, and </a:t>
            </a:r>
            <a:r>
              <a:rPr lang="en-US" sz="2400" dirty="0" smtClean="0"/>
              <a:t>rage (major part of Limbic System) </a:t>
            </a:r>
            <a:endParaRPr lang="en-US" sz="2400" dirty="0"/>
          </a:p>
          <a:p>
            <a:r>
              <a:rPr lang="en-US" sz="2400" dirty="0"/>
              <a:t>Maintains normal body temperature</a:t>
            </a:r>
          </a:p>
          <a:p>
            <a:r>
              <a:rPr lang="en-US" sz="2400" dirty="0"/>
              <a:t>Regulates feelings of hunger and satiety </a:t>
            </a:r>
          </a:p>
          <a:p>
            <a:r>
              <a:rPr lang="en-US" sz="2400" dirty="0"/>
              <a:t>Regulates sleep and the sleep </a:t>
            </a:r>
            <a:r>
              <a:rPr lang="en-US" sz="2400" dirty="0" smtClean="0"/>
              <a:t>cycle</a:t>
            </a:r>
          </a:p>
          <a:p>
            <a:r>
              <a:rPr lang="en-US" sz="2400" dirty="0" smtClean="0"/>
              <a:t>Senses Osmotic Pressure – thus regulating fluid and electrolyte balance</a:t>
            </a:r>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4" name="Rectangle 4"/>
          <p:cNvSpPr>
            <a:spLocks noGrp="1" noChangeArrowheads="1"/>
          </p:cNvSpPr>
          <p:nvPr>
            <p:ph type="title"/>
          </p:nvPr>
        </p:nvSpPr>
        <p:spPr/>
        <p:txBody>
          <a:bodyPr/>
          <a:lstStyle/>
          <a:p>
            <a:r>
              <a:rPr lang="en-US" dirty="0"/>
              <a:t>Endocrine Functions of the Hypothalamus</a:t>
            </a:r>
          </a:p>
        </p:txBody>
      </p:sp>
      <p:sp>
        <p:nvSpPr>
          <p:cNvPr id="409605" name="Rectangle 5"/>
          <p:cNvSpPr>
            <a:spLocks noGrp="1" noChangeArrowheads="1"/>
          </p:cNvSpPr>
          <p:nvPr>
            <p:ph type="body" idx="1"/>
          </p:nvPr>
        </p:nvSpPr>
        <p:spPr/>
        <p:txBody>
          <a:bodyPr/>
          <a:lstStyle/>
          <a:p>
            <a:r>
              <a:rPr lang="en-US" dirty="0"/>
              <a:t>Releasing hormones control secretion of hormones by the anterior pituitary</a:t>
            </a:r>
          </a:p>
          <a:p>
            <a:r>
              <a:rPr lang="en-US" dirty="0"/>
              <a:t>The supraoptic and paraventricular nuclei produce ADH and oxytocin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8" name="Rectangle 4"/>
          <p:cNvSpPr>
            <a:spLocks noGrp="1" noChangeArrowheads="1"/>
          </p:cNvSpPr>
          <p:nvPr>
            <p:ph type="title"/>
          </p:nvPr>
        </p:nvSpPr>
        <p:spPr/>
        <p:txBody>
          <a:bodyPr/>
          <a:lstStyle/>
          <a:p>
            <a:r>
              <a:rPr lang="en-US" dirty="0"/>
              <a:t>Epithalamus</a:t>
            </a:r>
          </a:p>
        </p:txBody>
      </p:sp>
      <p:sp>
        <p:nvSpPr>
          <p:cNvPr id="410629" name="Rectangle 5"/>
          <p:cNvSpPr>
            <a:spLocks noGrp="1" noChangeArrowheads="1"/>
          </p:cNvSpPr>
          <p:nvPr>
            <p:ph type="body" idx="1"/>
          </p:nvPr>
        </p:nvSpPr>
        <p:spPr/>
        <p:txBody>
          <a:bodyPr/>
          <a:lstStyle/>
          <a:p>
            <a:r>
              <a:rPr lang="en-US" dirty="0"/>
              <a:t>Most dorsal portion of the diencephalon; forms roof of the third ventricle</a:t>
            </a:r>
          </a:p>
          <a:p>
            <a:r>
              <a:rPr lang="en-US" dirty="0"/>
              <a:t>Pineal gland – extends from the posterior border and secretes melatonin</a:t>
            </a:r>
          </a:p>
          <a:p>
            <a:pPr lvl="1"/>
            <a:r>
              <a:rPr lang="en-US" dirty="0"/>
              <a:t>Melatonin – a hormone involved with sleep regulation, sleep-wake cycles, and </a:t>
            </a:r>
            <a:r>
              <a:rPr lang="en-US" dirty="0" smtClean="0"/>
              <a:t>mood</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Melatonin</a:t>
            </a:r>
            <a:endParaRPr lang="en-US" dirty="0"/>
          </a:p>
        </p:txBody>
      </p:sp>
      <p:sp>
        <p:nvSpPr>
          <p:cNvPr id="3" name="Content Placeholder 2"/>
          <p:cNvSpPr>
            <a:spLocks noGrp="1"/>
          </p:cNvSpPr>
          <p:nvPr>
            <p:ph idx="1"/>
          </p:nvPr>
        </p:nvSpPr>
        <p:spPr>
          <a:xfrm>
            <a:off x="298450" y="828675"/>
            <a:ext cx="8270875" cy="5743575"/>
          </a:xfrm>
        </p:spPr>
        <p:txBody>
          <a:bodyPr/>
          <a:lstStyle/>
          <a:p>
            <a:r>
              <a:rPr lang="en-US" dirty="0" smtClean="0"/>
              <a:t>Secreted primarily from the pineal gland</a:t>
            </a:r>
          </a:p>
          <a:p>
            <a:r>
              <a:rPr lang="en-US" dirty="0" smtClean="0"/>
              <a:t>Controlled by the suprachiasmatic nucleus of the Hypothalamus </a:t>
            </a:r>
            <a:endParaRPr lang="en-US" dirty="0" smtClean="0"/>
          </a:p>
          <a:p>
            <a:r>
              <a:rPr lang="en-US" dirty="0" smtClean="0"/>
              <a:t>Secretion of melatonin occurs in darkness</a:t>
            </a:r>
          </a:p>
          <a:p>
            <a:r>
              <a:rPr lang="en-US" dirty="0" smtClean="0"/>
              <a:t>It is </a:t>
            </a:r>
            <a:r>
              <a:rPr lang="en-US" dirty="0" smtClean="0"/>
              <a:t>inhibited by light – </a:t>
            </a:r>
            <a:r>
              <a:rPr lang="en-US" i="1" dirty="0" smtClean="0"/>
              <a:t>particularly blue light</a:t>
            </a:r>
          </a:p>
          <a:p>
            <a:r>
              <a:rPr lang="en-US" dirty="0" smtClean="0"/>
              <a:t>Causes </a:t>
            </a:r>
            <a:r>
              <a:rPr lang="en-US" dirty="0" smtClean="0"/>
              <a:t>drowsiness and lowered body temperature</a:t>
            </a:r>
          </a:p>
          <a:p>
            <a:r>
              <a:rPr lang="en-US" dirty="0" smtClean="0"/>
              <a:t>Antioxidant role</a:t>
            </a:r>
          </a:p>
          <a:p>
            <a:r>
              <a:rPr lang="en-US" dirty="0" smtClean="0"/>
              <a:t>Immune System action</a:t>
            </a:r>
          </a:p>
          <a:p>
            <a:r>
              <a:rPr lang="en-US" dirty="0" smtClean="0"/>
              <a:t>Dreaming</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3" name="Rectangle 5"/>
          <p:cNvSpPr>
            <a:spLocks noGrp="1" noChangeArrowheads="1"/>
          </p:cNvSpPr>
          <p:nvPr>
            <p:ph type="title"/>
          </p:nvPr>
        </p:nvSpPr>
        <p:spPr/>
        <p:txBody>
          <a:bodyPr/>
          <a:lstStyle/>
          <a:p>
            <a:r>
              <a:rPr lang="en-US" dirty="0"/>
              <a:t>Epithalamus</a:t>
            </a:r>
          </a:p>
        </p:txBody>
      </p:sp>
      <p:sp>
        <p:nvSpPr>
          <p:cNvPr id="411655"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12.12</a:t>
            </a:r>
          </a:p>
        </p:txBody>
      </p:sp>
      <p:pic>
        <p:nvPicPr>
          <p:cNvPr id="411657" name="Picture 9" descr="12-12Midsagittal_L.jpg                                         0028F4B4HAP7_01-19_jpegs               BF9AD7B0:"/>
          <p:cNvPicPr>
            <a:picLocks noChangeAspect="1" noChangeArrowheads="1"/>
          </p:cNvPicPr>
          <p:nvPr/>
        </p:nvPicPr>
        <p:blipFill>
          <a:blip r:embed="rId2"/>
          <a:srcRect b="9007"/>
          <a:stretch>
            <a:fillRect/>
          </a:stretch>
        </p:blipFill>
        <p:spPr bwMode="auto">
          <a:xfrm>
            <a:off x="314325" y="927100"/>
            <a:ext cx="8513763" cy="50038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dirty="0"/>
              <a:t>Human Brain: Ventral Aspect</a:t>
            </a:r>
          </a:p>
        </p:txBody>
      </p:sp>
      <p:sp>
        <p:nvSpPr>
          <p:cNvPr id="1028" name="Text Box 4"/>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12.14</a:t>
            </a:r>
          </a:p>
        </p:txBody>
      </p:sp>
      <p:pic>
        <p:nvPicPr>
          <p:cNvPr id="1030" name="Picture 6" descr="12-14VentralBrain_L.jpg                                        0028F4B4HAP7_01-19_jpegs               BF9AD7B0:"/>
          <p:cNvPicPr>
            <a:picLocks noChangeAspect="1" noChangeArrowheads="1"/>
          </p:cNvPicPr>
          <p:nvPr/>
        </p:nvPicPr>
        <p:blipFill>
          <a:blip r:embed="rId2"/>
          <a:srcRect t="1666" b="5446"/>
          <a:stretch>
            <a:fillRect/>
          </a:stretch>
        </p:blipFill>
        <p:spPr bwMode="auto">
          <a:xfrm>
            <a:off x="1079500" y="766763"/>
            <a:ext cx="6985000" cy="5678487"/>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6" name="Rectangle 4"/>
          <p:cNvSpPr>
            <a:spLocks noGrp="1" noChangeArrowheads="1"/>
          </p:cNvSpPr>
          <p:nvPr>
            <p:ph type="title"/>
          </p:nvPr>
        </p:nvSpPr>
        <p:spPr/>
        <p:txBody>
          <a:bodyPr/>
          <a:lstStyle/>
          <a:p>
            <a:r>
              <a:rPr lang="en-US" dirty="0"/>
              <a:t>Brain Stem</a:t>
            </a:r>
          </a:p>
        </p:txBody>
      </p:sp>
      <p:sp>
        <p:nvSpPr>
          <p:cNvPr id="412677" name="Rectangle 5"/>
          <p:cNvSpPr>
            <a:spLocks noGrp="1" noChangeArrowheads="1"/>
          </p:cNvSpPr>
          <p:nvPr>
            <p:ph type="body" idx="1"/>
          </p:nvPr>
        </p:nvSpPr>
        <p:spPr/>
        <p:txBody>
          <a:bodyPr/>
          <a:lstStyle/>
          <a:p>
            <a:pPr>
              <a:lnSpc>
                <a:spcPct val="90000"/>
              </a:lnSpc>
            </a:pPr>
            <a:r>
              <a:rPr lang="en-US" dirty="0"/>
              <a:t>Consists of three regions – midbrain, pons, and medulla oblongata</a:t>
            </a:r>
          </a:p>
          <a:p>
            <a:pPr>
              <a:lnSpc>
                <a:spcPct val="90000"/>
              </a:lnSpc>
            </a:pPr>
            <a:r>
              <a:rPr lang="en-US" dirty="0"/>
              <a:t>Similar to spinal cord but contains embedded nuclei</a:t>
            </a:r>
          </a:p>
          <a:p>
            <a:pPr>
              <a:lnSpc>
                <a:spcPct val="90000"/>
              </a:lnSpc>
            </a:pPr>
            <a:r>
              <a:rPr lang="en-US" dirty="0"/>
              <a:t>Controls automatic behaviors necessary for survival</a:t>
            </a:r>
          </a:p>
          <a:p>
            <a:pPr>
              <a:lnSpc>
                <a:spcPct val="90000"/>
              </a:lnSpc>
            </a:pPr>
            <a:r>
              <a:rPr lang="en-US" dirty="0"/>
              <a:t>Provides the pathway for tracts between higher and lower brain centers</a:t>
            </a:r>
          </a:p>
          <a:p>
            <a:pPr>
              <a:lnSpc>
                <a:spcPct val="90000"/>
              </a:lnSpc>
            </a:pPr>
            <a:r>
              <a:rPr lang="en-US" dirty="0"/>
              <a:t>Associated with 10 of the 12 pairs of cranial nerves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p:txBody>
          <a:bodyPr/>
          <a:lstStyle/>
          <a:p>
            <a:r>
              <a:rPr lang="en-US" dirty="0"/>
              <a:t>Brain Stem</a:t>
            </a:r>
          </a:p>
        </p:txBody>
      </p:sp>
      <p:sp>
        <p:nvSpPr>
          <p:cNvPr id="516100" name="Text Box 4"/>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12.15a</a:t>
            </a:r>
          </a:p>
        </p:txBody>
      </p:sp>
      <p:pic>
        <p:nvPicPr>
          <p:cNvPr id="516101" name="Picture 5" descr="12-15_StemDienc_1_L.jpg                                        0028F4B4HAP7_01-19_jpegs               BF9AD7B0:"/>
          <p:cNvPicPr>
            <a:picLocks noChangeAspect="1" noChangeArrowheads="1"/>
          </p:cNvPicPr>
          <p:nvPr/>
        </p:nvPicPr>
        <p:blipFill>
          <a:blip r:embed="rId2"/>
          <a:srcRect l="20642" t="1891" r="14803" b="62775"/>
          <a:stretch>
            <a:fillRect/>
          </a:stretch>
        </p:blipFill>
        <p:spPr bwMode="auto">
          <a:xfrm>
            <a:off x="4572000" y="339725"/>
            <a:ext cx="4248150" cy="1897063"/>
          </a:xfrm>
          <a:prstGeom prst="rect">
            <a:avLst/>
          </a:prstGeom>
          <a:noFill/>
        </p:spPr>
      </p:pic>
      <p:pic>
        <p:nvPicPr>
          <p:cNvPr id="516103" name="Picture 7" descr="12-15aStemDienc_L.jpg                                          0005DCCCServDisk_05                    BE4022FB:"/>
          <p:cNvPicPr>
            <a:picLocks noChangeAspect="1" noChangeArrowheads="1"/>
          </p:cNvPicPr>
          <p:nvPr/>
        </p:nvPicPr>
        <p:blipFill>
          <a:blip r:embed="rId3"/>
          <a:srcRect t="1559" b="6213"/>
          <a:stretch>
            <a:fillRect/>
          </a:stretch>
        </p:blipFill>
        <p:spPr bwMode="auto">
          <a:xfrm>
            <a:off x="257175" y="1719263"/>
            <a:ext cx="5307013" cy="4803775"/>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p:txBody>
          <a:bodyPr/>
          <a:lstStyle/>
          <a:p>
            <a:r>
              <a:rPr lang="en-US" dirty="0"/>
              <a:t>Brain Stem</a:t>
            </a:r>
          </a:p>
        </p:txBody>
      </p:sp>
      <p:sp>
        <p:nvSpPr>
          <p:cNvPr id="518147" name="Text Box 3"/>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12.15b</a:t>
            </a:r>
          </a:p>
        </p:txBody>
      </p:sp>
      <p:pic>
        <p:nvPicPr>
          <p:cNvPr id="518150" name="Picture 6" descr="12-15bStemDienc_L.jpg                                          0005DCCCServDisk_05                    BE4022FB:"/>
          <p:cNvPicPr>
            <a:picLocks noChangeAspect="1" noChangeArrowheads="1"/>
          </p:cNvPicPr>
          <p:nvPr/>
        </p:nvPicPr>
        <p:blipFill>
          <a:blip r:embed="rId2"/>
          <a:srcRect t="1534" b="5241"/>
          <a:stretch>
            <a:fillRect/>
          </a:stretch>
        </p:blipFill>
        <p:spPr bwMode="auto">
          <a:xfrm>
            <a:off x="1312863" y="992188"/>
            <a:ext cx="6516687" cy="5370512"/>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701" name="Rectangle 5"/>
          <p:cNvSpPr>
            <a:spLocks noGrp="1" noChangeArrowheads="1"/>
          </p:cNvSpPr>
          <p:nvPr>
            <p:ph type="title"/>
          </p:nvPr>
        </p:nvSpPr>
        <p:spPr/>
        <p:txBody>
          <a:bodyPr/>
          <a:lstStyle/>
          <a:p>
            <a:r>
              <a:rPr lang="en-US" dirty="0"/>
              <a:t>Brain Stem</a:t>
            </a:r>
          </a:p>
        </p:txBody>
      </p:sp>
      <p:sp>
        <p:nvSpPr>
          <p:cNvPr id="413703"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12.15c</a:t>
            </a:r>
          </a:p>
        </p:txBody>
      </p:sp>
      <p:pic>
        <p:nvPicPr>
          <p:cNvPr id="413704" name="Picture 8" descr="12-15cStemDienc_L.jpg                                          0028F4B4HAP7_01-19_jpegs               BF9AD7B0:"/>
          <p:cNvPicPr>
            <a:picLocks noChangeAspect="1" noChangeArrowheads="1"/>
          </p:cNvPicPr>
          <p:nvPr/>
        </p:nvPicPr>
        <p:blipFill>
          <a:blip r:embed="rId2"/>
          <a:srcRect l="1099" t="1810" r="1248" b="5826"/>
          <a:stretch>
            <a:fillRect/>
          </a:stretch>
        </p:blipFill>
        <p:spPr bwMode="auto">
          <a:xfrm>
            <a:off x="409575" y="749300"/>
            <a:ext cx="8323263" cy="55118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4" name="Rectangle 4"/>
          <p:cNvSpPr>
            <a:spLocks noGrp="1" noChangeArrowheads="1"/>
          </p:cNvSpPr>
          <p:nvPr>
            <p:ph type="title"/>
          </p:nvPr>
        </p:nvSpPr>
        <p:spPr/>
        <p:txBody>
          <a:bodyPr/>
          <a:lstStyle/>
          <a:p>
            <a:r>
              <a:rPr lang="en-US" dirty="0"/>
              <a:t>Midbrain</a:t>
            </a:r>
          </a:p>
        </p:txBody>
      </p:sp>
      <p:sp>
        <p:nvSpPr>
          <p:cNvPr id="414725" name="Rectangle 5"/>
          <p:cNvSpPr>
            <a:spLocks noGrp="1" noChangeArrowheads="1"/>
          </p:cNvSpPr>
          <p:nvPr>
            <p:ph type="body" idx="1"/>
          </p:nvPr>
        </p:nvSpPr>
        <p:spPr/>
        <p:txBody>
          <a:bodyPr/>
          <a:lstStyle/>
          <a:p>
            <a:r>
              <a:rPr lang="en-US" dirty="0"/>
              <a:t>Located between the diencephalon and the pons</a:t>
            </a:r>
          </a:p>
          <a:p>
            <a:r>
              <a:rPr lang="en-US" dirty="0"/>
              <a:t>Midbrain structures include:</a:t>
            </a:r>
          </a:p>
          <a:p>
            <a:pPr lvl="1"/>
            <a:r>
              <a:rPr lang="en-US" dirty="0"/>
              <a:t>Cerebral peduncles – two bulging structures that contain descending pyramidal motor tracts</a:t>
            </a:r>
          </a:p>
          <a:p>
            <a:pPr lvl="1"/>
            <a:r>
              <a:rPr lang="en-US" dirty="0"/>
              <a:t>Cerebral aqueduct – hollow tube that connects the third and fourth ventricles</a:t>
            </a:r>
          </a:p>
          <a:p>
            <a:pPr lvl="1"/>
            <a:r>
              <a:rPr lang="en-US" dirty="0"/>
              <a:t>Various nuclei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3-05bcranialnerv_l"/>
          <p:cNvPicPr>
            <a:picLocks noGrp="1" noChangeAspect="1" noChangeArrowheads="1"/>
          </p:cNvPicPr>
          <p:nvPr>
            <p:ph idx="1"/>
          </p:nvPr>
        </p:nvPicPr>
        <p:blipFill>
          <a:blip r:embed="rId2"/>
          <a:srcRect/>
          <a:stretch>
            <a:fillRect/>
          </a:stretch>
        </p:blipFill>
        <p:spPr bwMode="auto">
          <a:xfrm>
            <a:off x="1688922" y="977900"/>
            <a:ext cx="5489930" cy="5056188"/>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450" y="409575"/>
            <a:ext cx="8270875" cy="6010275"/>
          </a:xfrm>
        </p:spPr>
        <p:txBody>
          <a:bodyPr/>
          <a:lstStyle/>
          <a:p>
            <a:r>
              <a:rPr lang="en-US" dirty="0" smtClean="0"/>
              <a:t>CN I – smell</a:t>
            </a:r>
          </a:p>
          <a:p>
            <a:r>
              <a:rPr lang="en-US" dirty="0" smtClean="0"/>
              <a:t>CN II – vision</a:t>
            </a:r>
          </a:p>
          <a:p>
            <a:r>
              <a:rPr lang="en-US" dirty="0" smtClean="0"/>
              <a:t>CN III –(Midbrain) Controls 4 of 6 eye muscles and Levator Palpebrae superioris  - has </a:t>
            </a:r>
            <a:r>
              <a:rPr lang="en-US" dirty="0" err="1" smtClean="0"/>
              <a:t>cillary</a:t>
            </a:r>
            <a:r>
              <a:rPr lang="en-US" dirty="0" smtClean="0"/>
              <a:t> ganglion – for pupil – Sensory for same eye muscles</a:t>
            </a:r>
          </a:p>
          <a:p>
            <a:r>
              <a:rPr lang="en-US" dirty="0" smtClean="0"/>
              <a:t>CN IV – (Midbrain) Controls Superior Oblique eye muscle and sensory proprioception from that muscle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450" y="438150"/>
            <a:ext cx="8270875" cy="5595938"/>
          </a:xfrm>
        </p:spPr>
        <p:txBody>
          <a:bodyPr/>
          <a:lstStyle/>
          <a:p>
            <a:r>
              <a:rPr lang="en-US" dirty="0" smtClean="0"/>
              <a:t>CN V – Trigeminal (Pons) -   3 branches ophthalmic, maxillary and mandibular – Motor to muscles of mastication NOTE – sensory of anterior tongue but not taste</a:t>
            </a:r>
          </a:p>
          <a:p>
            <a:r>
              <a:rPr lang="en-US" dirty="0" smtClean="0"/>
              <a:t>CN VI – (Pons) Motor to Lateral Rectus of eye and sensory proprioception from that muscle</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CN VII – (Pons) </a:t>
            </a:r>
            <a:r>
              <a:rPr lang="en-US" dirty="0" smtClean="0">
                <a:solidFill>
                  <a:srgbClr val="FF0000"/>
                </a:solidFill>
              </a:rPr>
              <a:t>Motor</a:t>
            </a:r>
            <a:r>
              <a:rPr lang="en-US" dirty="0" smtClean="0"/>
              <a:t> to muscles of facial expression (five branches – temporal, zygomatic, buccal, mandibular and cervical) </a:t>
            </a:r>
            <a:r>
              <a:rPr lang="en-US" dirty="0" smtClean="0">
                <a:solidFill>
                  <a:srgbClr val="FF0000"/>
                </a:solidFill>
              </a:rPr>
              <a:t>Autonomic</a:t>
            </a:r>
            <a:r>
              <a:rPr lang="en-US" dirty="0" smtClean="0"/>
              <a:t> (</a:t>
            </a:r>
            <a:r>
              <a:rPr lang="en-US" dirty="0" smtClean="0">
                <a:solidFill>
                  <a:srgbClr val="00B050"/>
                </a:solidFill>
              </a:rPr>
              <a:t>pterygopalatine</a:t>
            </a:r>
            <a:r>
              <a:rPr lang="en-US" dirty="0" smtClean="0"/>
              <a:t> ganglion – goes to lacrimal glands and nasal mucosae and </a:t>
            </a:r>
            <a:r>
              <a:rPr lang="en-US" dirty="0" smtClean="0">
                <a:solidFill>
                  <a:srgbClr val="00B050"/>
                </a:solidFill>
              </a:rPr>
              <a:t>submandibular</a:t>
            </a:r>
            <a:r>
              <a:rPr lang="en-US" dirty="0" smtClean="0"/>
              <a:t> ganglion- goes to submandibular and sublingual salivary glands) – </a:t>
            </a:r>
            <a:r>
              <a:rPr lang="en-US" dirty="0" smtClean="0">
                <a:solidFill>
                  <a:srgbClr val="FF0000"/>
                </a:solidFill>
              </a:rPr>
              <a:t>Sensory</a:t>
            </a:r>
            <a:r>
              <a:rPr lang="en-US" dirty="0" smtClean="0"/>
              <a:t> – taste from anterior 2/3 of tongue</a:t>
            </a:r>
          </a:p>
          <a:p>
            <a:endParaRPr lang="en-US" dirty="0" smtClean="0"/>
          </a:p>
          <a:p>
            <a:endParaRPr lang="en-US" dirty="0" smtClean="0"/>
          </a:p>
          <a:p>
            <a:endParaRPr lang="en-US" dirty="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CN VIII – Hearing and balance – mainly sensory – Motor to outer hair cells of cochlea</a:t>
            </a:r>
          </a:p>
          <a:p>
            <a:r>
              <a:rPr lang="en-US" dirty="0" smtClean="0"/>
              <a:t>CN IX – </a:t>
            </a:r>
            <a:r>
              <a:rPr lang="en-US" dirty="0" smtClean="0">
                <a:solidFill>
                  <a:srgbClr val="FF0000"/>
                </a:solidFill>
              </a:rPr>
              <a:t>Sensory</a:t>
            </a:r>
            <a:r>
              <a:rPr lang="en-US" dirty="0" smtClean="0"/>
              <a:t> from pharynx and posterior 1/3 of tongue – also from </a:t>
            </a:r>
            <a:r>
              <a:rPr lang="en-US" i="1" dirty="0" smtClean="0"/>
              <a:t>baroreceptors</a:t>
            </a:r>
            <a:r>
              <a:rPr lang="en-US" dirty="0" smtClean="0"/>
              <a:t> and </a:t>
            </a:r>
            <a:r>
              <a:rPr lang="en-US" i="1" dirty="0" smtClean="0"/>
              <a:t>chemoreceptors </a:t>
            </a:r>
            <a:r>
              <a:rPr lang="en-US" dirty="0" smtClean="0">
                <a:solidFill>
                  <a:srgbClr val="FF0000"/>
                </a:solidFill>
              </a:rPr>
              <a:t>Motor</a:t>
            </a:r>
            <a:r>
              <a:rPr lang="en-US" dirty="0" smtClean="0"/>
              <a:t>- to some pharyngeal muscles that elevate pharynx in swallowing </a:t>
            </a:r>
            <a:r>
              <a:rPr lang="en-US" dirty="0" smtClean="0">
                <a:solidFill>
                  <a:srgbClr val="FF0000"/>
                </a:solidFill>
              </a:rPr>
              <a:t>Autonomic</a:t>
            </a:r>
            <a:r>
              <a:rPr lang="en-US" dirty="0" smtClean="0"/>
              <a:t> – Otic ganglion which goes to Parotid gland</a:t>
            </a:r>
          </a:p>
          <a:p>
            <a:endParaRPr lang="en-US" dirty="0" smtClean="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CN X – only cranial nerve to extend below head- most motor fibers are parasympathetic Sensory from viscera and some sensory from baroreceptors and chemoreceptors</a:t>
            </a:r>
          </a:p>
          <a:p>
            <a:r>
              <a:rPr lang="en-US" dirty="0" smtClean="0"/>
              <a:t>CN XI – Formed by union of cranial root and spinal roots (C1 – C5) – Mainly motor </a:t>
            </a:r>
            <a:r>
              <a:rPr lang="en-US" dirty="0" smtClean="0">
                <a:solidFill>
                  <a:srgbClr val="FF0000"/>
                </a:solidFill>
              </a:rPr>
              <a:t>cranial </a:t>
            </a:r>
            <a:r>
              <a:rPr lang="en-US" dirty="0" smtClean="0"/>
              <a:t>root gives motor to larynx, pharynx, and soft palate.  </a:t>
            </a:r>
            <a:r>
              <a:rPr lang="en-US" dirty="0" smtClean="0">
                <a:solidFill>
                  <a:srgbClr val="FF0000"/>
                </a:solidFill>
              </a:rPr>
              <a:t>Spinal</a:t>
            </a:r>
            <a:r>
              <a:rPr lang="en-US" dirty="0" smtClean="0"/>
              <a:t> root supplies the trapezius and sternocleidomastoid </a:t>
            </a:r>
            <a:r>
              <a:rPr lang="en-US" dirty="0" smtClean="0">
                <a:solidFill>
                  <a:srgbClr val="FF0000"/>
                </a:solidFill>
              </a:rPr>
              <a:t>Sensory</a:t>
            </a:r>
            <a:r>
              <a:rPr lang="en-US" dirty="0" smtClean="0"/>
              <a:t> – proprioception from those muscles</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CN XII – carries fibers to extrinsic and intrinsic tongue muscles. </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50" name="Rectangle 6"/>
          <p:cNvSpPr>
            <a:spLocks noGrp="1" noChangeArrowheads="1"/>
          </p:cNvSpPr>
          <p:nvPr>
            <p:ph type="title"/>
          </p:nvPr>
        </p:nvSpPr>
        <p:spPr/>
        <p:txBody>
          <a:bodyPr/>
          <a:lstStyle/>
          <a:p>
            <a:r>
              <a:rPr lang="en-US" dirty="0"/>
              <a:t>Midbrain Nuclei</a:t>
            </a:r>
          </a:p>
        </p:txBody>
      </p:sp>
      <p:sp>
        <p:nvSpPr>
          <p:cNvPr id="415751" name="Rectangle 7"/>
          <p:cNvSpPr>
            <a:spLocks noGrp="1" noChangeArrowheads="1"/>
          </p:cNvSpPr>
          <p:nvPr>
            <p:ph type="body" idx="1"/>
          </p:nvPr>
        </p:nvSpPr>
        <p:spPr/>
        <p:txBody>
          <a:bodyPr/>
          <a:lstStyle/>
          <a:p>
            <a:r>
              <a:rPr lang="en-US" dirty="0"/>
              <a:t>Nuclei that control cranial nerves III (oculomotor) and IV (trochlear)</a:t>
            </a:r>
          </a:p>
          <a:p>
            <a:r>
              <a:rPr lang="en-US" dirty="0"/>
              <a:t>Corpora quadrigemina – four domelike protrusions of the dorsal midbrain</a:t>
            </a:r>
          </a:p>
          <a:p>
            <a:r>
              <a:rPr lang="en-US" dirty="0"/>
              <a:t>Superior colliculi – visual reflex centers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6" name="Rectangle 6"/>
          <p:cNvSpPr>
            <a:spLocks noGrp="1" noChangeArrowheads="1"/>
          </p:cNvSpPr>
          <p:nvPr>
            <p:ph type="title"/>
          </p:nvPr>
        </p:nvSpPr>
        <p:spPr/>
        <p:txBody>
          <a:bodyPr/>
          <a:lstStyle/>
          <a:p>
            <a:r>
              <a:rPr lang="en-US" dirty="0"/>
              <a:t>Midbrain Nuclei</a:t>
            </a:r>
          </a:p>
        </p:txBody>
      </p:sp>
      <p:sp>
        <p:nvSpPr>
          <p:cNvPr id="517127" name="Rectangle 7"/>
          <p:cNvSpPr>
            <a:spLocks noGrp="1" noChangeArrowheads="1"/>
          </p:cNvSpPr>
          <p:nvPr>
            <p:ph type="body" idx="1"/>
          </p:nvPr>
        </p:nvSpPr>
        <p:spPr/>
        <p:txBody>
          <a:bodyPr/>
          <a:lstStyle/>
          <a:p>
            <a:r>
              <a:rPr lang="en-US" dirty="0"/>
              <a:t>Inferior colliculi – auditory relay centers</a:t>
            </a:r>
          </a:p>
          <a:p>
            <a:r>
              <a:rPr lang="en-US" dirty="0"/>
              <a:t>Substantia nigra – functionally linked to basal nuclei</a:t>
            </a:r>
          </a:p>
          <a:p>
            <a:r>
              <a:rPr lang="en-US" dirty="0"/>
              <a:t>Red nucleus – largest nucleus of the reticular formation; red nuclei are relay nuclei for some descending motor pathways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3" name="Rectangle 5"/>
          <p:cNvSpPr>
            <a:spLocks noGrp="1" noChangeArrowheads="1"/>
          </p:cNvSpPr>
          <p:nvPr>
            <p:ph type="title"/>
          </p:nvPr>
        </p:nvSpPr>
        <p:spPr/>
        <p:txBody>
          <a:bodyPr/>
          <a:lstStyle/>
          <a:p>
            <a:r>
              <a:rPr lang="en-US" dirty="0"/>
              <a:t>Midbrain Nuclei</a:t>
            </a:r>
          </a:p>
        </p:txBody>
      </p:sp>
      <p:sp>
        <p:nvSpPr>
          <p:cNvPr id="416775"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12.16a</a:t>
            </a:r>
          </a:p>
        </p:txBody>
      </p:sp>
      <p:pic>
        <p:nvPicPr>
          <p:cNvPr id="416777" name="Picture 9" descr="12-16aStemNuclei_L.jpg                                         0028F4B4HAP7_01-19_jpegs               BF9AD7B0:"/>
          <p:cNvPicPr>
            <a:picLocks noChangeAspect="1" noChangeArrowheads="1"/>
          </p:cNvPicPr>
          <p:nvPr/>
        </p:nvPicPr>
        <p:blipFill>
          <a:blip r:embed="rId2"/>
          <a:srcRect t="1265" b="5629"/>
          <a:stretch>
            <a:fillRect/>
          </a:stretch>
        </p:blipFill>
        <p:spPr bwMode="auto">
          <a:xfrm>
            <a:off x="1893888" y="855663"/>
            <a:ext cx="5354637" cy="5545137"/>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6" name="Rectangle 4"/>
          <p:cNvSpPr>
            <a:spLocks noGrp="1" noChangeArrowheads="1"/>
          </p:cNvSpPr>
          <p:nvPr>
            <p:ph type="title"/>
          </p:nvPr>
        </p:nvSpPr>
        <p:spPr/>
        <p:txBody>
          <a:bodyPr/>
          <a:lstStyle/>
          <a:p>
            <a:r>
              <a:rPr lang="en-US" dirty="0"/>
              <a:t>Pons</a:t>
            </a:r>
          </a:p>
        </p:txBody>
      </p:sp>
      <p:sp>
        <p:nvSpPr>
          <p:cNvPr id="417797" name="Rectangle 5"/>
          <p:cNvSpPr>
            <a:spLocks noGrp="1" noChangeArrowheads="1"/>
          </p:cNvSpPr>
          <p:nvPr>
            <p:ph type="body" idx="1"/>
          </p:nvPr>
        </p:nvSpPr>
        <p:spPr/>
        <p:txBody>
          <a:bodyPr/>
          <a:lstStyle/>
          <a:p>
            <a:r>
              <a:rPr lang="en-US" dirty="0"/>
              <a:t>Bulging brainstem region between the midbrain and the medulla oblongata</a:t>
            </a:r>
          </a:p>
          <a:p>
            <a:r>
              <a:rPr lang="en-US" dirty="0"/>
              <a:t>Forms part of the anterior wall of the fourth ventricle</a:t>
            </a:r>
          </a:p>
          <a:p>
            <a:r>
              <a:rPr lang="en-US" dirty="0"/>
              <a:t>Fibers of the pons:</a:t>
            </a:r>
          </a:p>
          <a:p>
            <a:pPr lvl="1"/>
            <a:r>
              <a:rPr lang="en-US" dirty="0"/>
              <a:t>Connect higher brain centers and the spinal cord</a:t>
            </a:r>
          </a:p>
          <a:p>
            <a:pPr lvl="1"/>
            <a:r>
              <a:rPr lang="en-US" dirty="0"/>
              <a:t>Relay impulses between the motor cortex and the cerebellum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20" name="Rectangle 4"/>
          <p:cNvSpPr>
            <a:spLocks noGrp="1" noChangeArrowheads="1"/>
          </p:cNvSpPr>
          <p:nvPr>
            <p:ph type="title"/>
          </p:nvPr>
        </p:nvSpPr>
        <p:spPr/>
        <p:txBody>
          <a:bodyPr/>
          <a:lstStyle/>
          <a:p>
            <a:r>
              <a:rPr lang="en-US" dirty="0"/>
              <a:t>Pons</a:t>
            </a:r>
          </a:p>
        </p:txBody>
      </p:sp>
      <p:sp>
        <p:nvSpPr>
          <p:cNvPr id="418821" name="Rectangle 5"/>
          <p:cNvSpPr>
            <a:spLocks noGrp="1" noChangeArrowheads="1"/>
          </p:cNvSpPr>
          <p:nvPr>
            <p:ph type="body" idx="1"/>
          </p:nvPr>
        </p:nvSpPr>
        <p:spPr/>
        <p:txBody>
          <a:bodyPr/>
          <a:lstStyle/>
          <a:p>
            <a:r>
              <a:rPr lang="en-US" dirty="0"/>
              <a:t>Origin of cranial nerves V (trigeminal), VI (abducens), and VII (facial)</a:t>
            </a:r>
          </a:p>
          <a:p>
            <a:r>
              <a:rPr lang="en-US" dirty="0"/>
              <a:t>Contains nuclei of the reticular formation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5" name="Rectangle 5"/>
          <p:cNvSpPr>
            <a:spLocks noGrp="1" noChangeArrowheads="1"/>
          </p:cNvSpPr>
          <p:nvPr>
            <p:ph type="title"/>
          </p:nvPr>
        </p:nvSpPr>
        <p:spPr/>
        <p:txBody>
          <a:bodyPr/>
          <a:lstStyle/>
          <a:p>
            <a:r>
              <a:rPr lang="en-US" dirty="0"/>
              <a:t>Pons</a:t>
            </a:r>
          </a:p>
        </p:txBody>
      </p:sp>
      <p:sp>
        <p:nvSpPr>
          <p:cNvPr id="419847"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12.16b</a:t>
            </a:r>
          </a:p>
        </p:txBody>
      </p:sp>
      <p:pic>
        <p:nvPicPr>
          <p:cNvPr id="419849" name="Picture 9" descr="12-16bStemNuclei_L.jpg                                         0028F4B4HAP7_01-19_jpegs               BF9AD7B0:"/>
          <p:cNvPicPr>
            <a:picLocks noChangeAspect="1" noChangeArrowheads="1"/>
          </p:cNvPicPr>
          <p:nvPr/>
        </p:nvPicPr>
        <p:blipFill>
          <a:blip r:embed="rId2"/>
          <a:srcRect t="1265" b="5206"/>
          <a:stretch>
            <a:fillRect/>
          </a:stretch>
        </p:blipFill>
        <p:spPr bwMode="auto">
          <a:xfrm>
            <a:off x="1998663" y="434975"/>
            <a:ext cx="5145087" cy="598805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8" name="Rectangle 4"/>
          <p:cNvSpPr>
            <a:spLocks noGrp="1" noChangeArrowheads="1"/>
          </p:cNvSpPr>
          <p:nvPr>
            <p:ph type="title"/>
          </p:nvPr>
        </p:nvSpPr>
        <p:spPr/>
        <p:txBody>
          <a:bodyPr/>
          <a:lstStyle/>
          <a:p>
            <a:r>
              <a:rPr lang="en-US" dirty="0"/>
              <a:t>Medulla Oblongata</a:t>
            </a:r>
          </a:p>
        </p:txBody>
      </p:sp>
      <p:sp>
        <p:nvSpPr>
          <p:cNvPr id="420869" name="Rectangle 5"/>
          <p:cNvSpPr>
            <a:spLocks noGrp="1" noChangeArrowheads="1"/>
          </p:cNvSpPr>
          <p:nvPr>
            <p:ph type="body" idx="1"/>
          </p:nvPr>
        </p:nvSpPr>
        <p:spPr/>
        <p:txBody>
          <a:bodyPr/>
          <a:lstStyle/>
          <a:p>
            <a:r>
              <a:rPr lang="en-US" dirty="0"/>
              <a:t>Most inferior part of the brain stem</a:t>
            </a:r>
          </a:p>
          <a:p>
            <a:r>
              <a:rPr lang="en-US" dirty="0"/>
              <a:t>Along with the pons, forms the ventral wall of the fourth ventricle</a:t>
            </a:r>
          </a:p>
          <a:p>
            <a:r>
              <a:rPr lang="en-US" dirty="0"/>
              <a:t>Contains a choroid plexus of the fourth ventricle</a:t>
            </a:r>
          </a:p>
          <a:p>
            <a:r>
              <a:rPr lang="en-US" dirty="0"/>
              <a:t>Pyramids – two longitudinal ridges formed by corticospinal tracts</a:t>
            </a:r>
          </a:p>
          <a:p>
            <a:r>
              <a:rPr lang="en-US" dirty="0"/>
              <a:t>Decussation of the pyramids – crossover points of the corticospinal tracts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3" name="Rectangle 5"/>
          <p:cNvSpPr>
            <a:spLocks noGrp="1" noChangeArrowheads="1"/>
          </p:cNvSpPr>
          <p:nvPr>
            <p:ph type="title"/>
          </p:nvPr>
        </p:nvSpPr>
        <p:spPr/>
        <p:txBody>
          <a:bodyPr/>
          <a:lstStyle/>
          <a:p>
            <a:r>
              <a:rPr lang="en-US" dirty="0"/>
              <a:t>Medulla Oblongata</a:t>
            </a:r>
          </a:p>
        </p:txBody>
      </p:sp>
      <p:sp>
        <p:nvSpPr>
          <p:cNvPr id="421895"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12.16c</a:t>
            </a:r>
          </a:p>
        </p:txBody>
      </p:sp>
      <p:pic>
        <p:nvPicPr>
          <p:cNvPr id="421897" name="Picture 9" descr="12-16cStemNuclei_L.jpg                                         0028F4B4HAP7_01-19_jpegs               BF9AD7B0:"/>
          <p:cNvPicPr>
            <a:picLocks noChangeAspect="1" noChangeArrowheads="1"/>
          </p:cNvPicPr>
          <p:nvPr/>
        </p:nvPicPr>
        <p:blipFill>
          <a:blip r:embed="rId2"/>
          <a:srcRect t="2052" b="6807"/>
          <a:stretch>
            <a:fillRect/>
          </a:stretch>
        </p:blipFill>
        <p:spPr bwMode="auto">
          <a:xfrm>
            <a:off x="314325" y="750888"/>
            <a:ext cx="8513763" cy="5356225"/>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6" name="Rectangle 4"/>
          <p:cNvSpPr>
            <a:spLocks noGrp="1" noChangeArrowheads="1"/>
          </p:cNvSpPr>
          <p:nvPr>
            <p:ph type="title"/>
          </p:nvPr>
        </p:nvSpPr>
        <p:spPr/>
        <p:txBody>
          <a:bodyPr/>
          <a:lstStyle/>
          <a:p>
            <a:r>
              <a:rPr lang="en-US" dirty="0"/>
              <a:t>Medulla Nuclei</a:t>
            </a:r>
          </a:p>
        </p:txBody>
      </p:sp>
      <p:sp>
        <p:nvSpPr>
          <p:cNvPr id="422917" name="Rectangle 5"/>
          <p:cNvSpPr>
            <a:spLocks noGrp="1" noChangeArrowheads="1"/>
          </p:cNvSpPr>
          <p:nvPr>
            <p:ph type="body" idx="1"/>
          </p:nvPr>
        </p:nvSpPr>
        <p:spPr/>
        <p:txBody>
          <a:bodyPr/>
          <a:lstStyle/>
          <a:p>
            <a:r>
              <a:rPr lang="en-US" dirty="0"/>
              <a:t>Inferior olivary nuclei – gray matter that relays sensory information</a:t>
            </a:r>
          </a:p>
          <a:p>
            <a:r>
              <a:rPr lang="en-US" dirty="0"/>
              <a:t>Cranial nerves X, XI, and XII are associated with the medulla</a:t>
            </a:r>
          </a:p>
          <a:p>
            <a:r>
              <a:rPr lang="en-US" dirty="0"/>
              <a:t>Vestibular nuclear complex – synapses that mediate and maintain equilibrium</a:t>
            </a:r>
          </a:p>
          <a:p>
            <a:r>
              <a:rPr lang="en-US" dirty="0"/>
              <a:t>Ascending sensory tract nuclei, including nucleus cuneatus and nucleus gracilis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40" name="Rectangle 4"/>
          <p:cNvSpPr>
            <a:spLocks noGrp="1" noChangeArrowheads="1"/>
          </p:cNvSpPr>
          <p:nvPr>
            <p:ph type="title"/>
          </p:nvPr>
        </p:nvSpPr>
        <p:spPr/>
        <p:txBody>
          <a:bodyPr/>
          <a:lstStyle/>
          <a:p>
            <a:r>
              <a:rPr lang="en-US" dirty="0"/>
              <a:t>Medulla Nuclei</a:t>
            </a:r>
          </a:p>
        </p:txBody>
      </p:sp>
      <p:sp>
        <p:nvSpPr>
          <p:cNvPr id="423941" name="Rectangle 5"/>
          <p:cNvSpPr>
            <a:spLocks noGrp="1" noChangeArrowheads="1"/>
          </p:cNvSpPr>
          <p:nvPr>
            <p:ph type="body" idx="1"/>
          </p:nvPr>
        </p:nvSpPr>
        <p:spPr/>
        <p:txBody>
          <a:bodyPr/>
          <a:lstStyle/>
          <a:p>
            <a:r>
              <a:rPr lang="en-US" dirty="0"/>
              <a:t>Cardiovascular control center – adjusts force and rate of heart contraction</a:t>
            </a:r>
          </a:p>
          <a:p>
            <a:r>
              <a:rPr lang="en-US" dirty="0"/>
              <a:t>Respiratory centers – control rate and depth of breathing</a:t>
            </a:r>
          </a:p>
          <a:p>
            <a:r>
              <a:rPr lang="en-US" dirty="0"/>
              <a:t>Additional centers – regulate vomiting, hiccuping, swallowing, coughing, and sneezing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4" name="Rectangle 4"/>
          <p:cNvSpPr>
            <a:spLocks noGrp="1" noChangeArrowheads="1"/>
          </p:cNvSpPr>
          <p:nvPr>
            <p:ph type="title"/>
          </p:nvPr>
        </p:nvSpPr>
        <p:spPr/>
        <p:txBody>
          <a:bodyPr/>
          <a:lstStyle/>
          <a:p>
            <a:r>
              <a:rPr lang="en-US" dirty="0"/>
              <a:t>The Cerebellum</a:t>
            </a:r>
          </a:p>
        </p:txBody>
      </p:sp>
      <p:sp>
        <p:nvSpPr>
          <p:cNvPr id="424965" name="Rectangle 5"/>
          <p:cNvSpPr>
            <a:spLocks noGrp="1" noChangeArrowheads="1"/>
          </p:cNvSpPr>
          <p:nvPr>
            <p:ph type="body" idx="1"/>
          </p:nvPr>
        </p:nvSpPr>
        <p:spPr/>
        <p:txBody>
          <a:bodyPr/>
          <a:lstStyle/>
          <a:p>
            <a:r>
              <a:rPr lang="en-US" dirty="0"/>
              <a:t>Located dorsal to the pons and medulla</a:t>
            </a:r>
          </a:p>
          <a:p>
            <a:r>
              <a:rPr lang="en-US" dirty="0"/>
              <a:t>Protrudes under the occipital lobes of the cerebrum</a:t>
            </a:r>
          </a:p>
          <a:p>
            <a:r>
              <a:rPr lang="en-US" dirty="0"/>
              <a:t>Makes up 11% of the brain’s mass</a:t>
            </a:r>
          </a:p>
          <a:p>
            <a:r>
              <a:rPr lang="en-US" dirty="0"/>
              <a:t>Provides precise timing and appropriate patterns of skeletal muscle contraction</a:t>
            </a:r>
          </a:p>
          <a:p>
            <a:r>
              <a:rPr lang="en-US" dirty="0"/>
              <a:t>Cerebellar activity occurs subconsciously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9" name="Rectangle 5"/>
          <p:cNvSpPr>
            <a:spLocks noGrp="1" noChangeArrowheads="1"/>
          </p:cNvSpPr>
          <p:nvPr>
            <p:ph type="title"/>
          </p:nvPr>
        </p:nvSpPr>
        <p:spPr/>
        <p:txBody>
          <a:bodyPr/>
          <a:lstStyle/>
          <a:p>
            <a:r>
              <a:rPr lang="en-US" dirty="0"/>
              <a:t>The Cerebellum</a:t>
            </a:r>
          </a:p>
        </p:txBody>
      </p:sp>
      <p:sp>
        <p:nvSpPr>
          <p:cNvPr id="425991" name="Text Box 7"/>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a:r>
              <a:rPr lang="en-US" sz="1200" b="1" dirty="0">
                <a:solidFill>
                  <a:schemeClr val="accent2"/>
                </a:solidFill>
                <a:latin typeface="Arial" charset="0"/>
              </a:rPr>
              <a:t>Figure 12.17b</a:t>
            </a:r>
          </a:p>
        </p:txBody>
      </p:sp>
      <p:pic>
        <p:nvPicPr>
          <p:cNvPr id="425992" name="Picture 8" descr="12-17Cerebellum_L.jpg                                          0028F4B4HAP7_01-19_jpegs               BF9AD7B0:"/>
          <p:cNvPicPr>
            <a:picLocks noChangeAspect="1" noChangeArrowheads="1"/>
          </p:cNvPicPr>
          <p:nvPr/>
        </p:nvPicPr>
        <p:blipFill>
          <a:blip r:embed="rId2"/>
          <a:srcRect l="47586" b="58650"/>
          <a:stretch>
            <a:fillRect/>
          </a:stretch>
        </p:blipFill>
        <p:spPr bwMode="auto">
          <a:xfrm>
            <a:off x="428625" y="1117600"/>
            <a:ext cx="8285163" cy="4621213"/>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2" name="Rectangle 4"/>
          <p:cNvSpPr>
            <a:spLocks noGrp="1" noChangeArrowheads="1"/>
          </p:cNvSpPr>
          <p:nvPr>
            <p:ph type="title"/>
          </p:nvPr>
        </p:nvSpPr>
        <p:spPr/>
        <p:txBody>
          <a:bodyPr/>
          <a:lstStyle/>
          <a:p>
            <a:r>
              <a:rPr lang="en-US" dirty="0"/>
              <a:t>Anatomy of the Cerebellum</a:t>
            </a:r>
          </a:p>
        </p:txBody>
      </p:sp>
      <p:sp>
        <p:nvSpPr>
          <p:cNvPr id="427013" name="Rectangle 5"/>
          <p:cNvSpPr>
            <a:spLocks noGrp="1" noChangeArrowheads="1"/>
          </p:cNvSpPr>
          <p:nvPr>
            <p:ph type="body" idx="1"/>
          </p:nvPr>
        </p:nvSpPr>
        <p:spPr/>
        <p:txBody>
          <a:bodyPr/>
          <a:lstStyle/>
          <a:p>
            <a:pPr>
              <a:lnSpc>
                <a:spcPct val="90000"/>
              </a:lnSpc>
            </a:pPr>
            <a:r>
              <a:rPr lang="en-US" dirty="0"/>
              <a:t>Two bilaterally symmetrical hemispheres connected medially by the vermis</a:t>
            </a:r>
          </a:p>
          <a:p>
            <a:pPr>
              <a:lnSpc>
                <a:spcPct val="90000"/>
              </a:lnSpc>
            </a:pPr>
            <a:r>
              <a:rPr lang="en-US" dirty="0"/>
              <a:t>Folia – transversely oriented gyri</a:t>
            </a:r>
          </a:p>
          <a:p>
            <a:pPr>
              <a:lnSpc>
                <a:spcPct val="90000"/>
              </a:lnSpc>
            </a:pPr>
            <a:r>
              <a:rPr lang="en-US" dirty="0"/>
              <a:t>Each hemisphere has three lobes – anterior, posterior, and flocculonodular</a:t>
            </a:r>
          </a:p>
          <a:p>
            <a:pPr>
              <a:lnSpc>
                <a:spcPct val="90000"/>
              </a:lnSpc>
            </a:pPr>
            <a:r>
              <a:rPr lang="en-US" dirty="0"/>
              <a:t>Neural arrangement – gray matter cortex, internal white matter, scattered nuclei</a:t>
            </a:r>
          </a:p>
          <a:p>
            <a:pPr>
              <a:lnSpc>
                <a:spcPct val="90000"/>
              </a:lnSpc>
            </a:pPr>
            <a:r>
              <a:rPr lang="en-US" dirty="0"/>
              <a:t>Arbor vitae – distinctive treelike pattern of the cerebellar white matter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6" name="Rectangle 4"/>
          <p:cNvSpPr>
            <a:spLocks noGrp="1" noChangeArrowheads="1"/>
          </p:cNvSpPr>
          <p:nvPr>
            <p:ph type="title"/>
          </p:nvPr>
        </p:nvSpPr>
        <p:spPr/>
        <p:txBody>
          <a:bodyPr/>
          <a:lstStyle/>
          <a:p>
            <a:r>
              <a:rPr lang="en-US" dirty="0"/>
              <a:t>Cerebellar Peduncles</a:t>
            </a:r>
          </a:p>
        </p:txBody>
      </p:sp>
      <p:sp>
        <p:nvSpPr>
          <p:cNvPr id="428037" name="Rectangle 5"/>
          <p:cNvSpPr>
            <a:spLocks noGrp="1" noChangeArrowheads="1"/>
          </p:cNvSpPr>
          <p:nvPr>
            <p:ph type="body" idx="1"/>
          </p:nvPr>
        </p:nvSpPr>
        <p:spPr/>
        <p:txBody>
          <a:bodyPr/>
          <a:lstStyle/>
          <a:p>
            <a:pPr>
              <a:lnSpc>
                <a:spcPct val="90000"/>
              </a:lnSpc>
            </a:pPr>
            <a:r>
              <a:rPr lang="en-US" dirty="0"/>
              <a:t>Three paired fiber tracts that connect the cerebellum to the brain stem</a:t>
            </a:r>
          </a:p>
          <a:p>
            <a:pPr>
              <a:lnSpc>
                <a:spcPct val="90000"/>
              </a:lnSpc>
            </a:pPr>
            <a:r>
              <a:rPr lang="en-US" dirty="0"/>
              <a:t>All fibers in the cerebellum are ipsilateral</a:t>
            </a:r>
          </a:p>
          <a:p>
            <a:pPr>
              <a:lnSpc>
                <a:spcPct val="90000"/>
              </a:lnSpc>
            </a:pPr>
            <a:r>
              <a:rPr lang="en-US" dirty="0"/>
              <a:t>Superior peduncles connect the cerebellum to the midbrain</a:t>
            </a:r>
          </a:p>
          <a:p>
            <a:pPr>
              <a:lnSpc>
                <a:spcPct val="90000"/>
              </a:lnSpc>
            </a:pPr>
            <a:r>
              <a:rPr lang="en-US" dirty="0"/>
              <a:t>Middle peduncles connect the pons to the cerebellum</a:t>
            </a:r>
          </a:p>
          <a:p>
            <a:pPr>
              <a:lnSpc>
                <a:spcPct val="90000"/>
              </a:lnSpc>
            </a:pPr>
            <a:r>
              <a:rPr lang="en-US" dirty="0"/>
              <a:t>Inferior peduncles connect the medulla to the cerebellum</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0" name="Rectangle 4"/>
          <p:cNvSpPr>
            <a:spLocks noGrp="1" noChangeArrowheads="1"/>
          </p:cNvSpPr>
          <p:nvPr>
            <p:ph type="title"/>
          </p:nvPr>
        </p:nvSpPr>
        <p:spPr/>
        <p:txBody>
          <a:bodyPr/>
          <a:lstStyle/>
          <a:p>
            <a:r>
              <a:rPr lang="en-US" dirty="0"/>
              <a:t>Cerebellar Processing</a:t>
            </a:r>
          </a:p>
        </p:txBody>
      </p:sp>
      <p:sp>
        <p:nvSpPr>
          <p:cNvPr id="429061" name="Rectangle 5"/>
          <p:cNvSpPr>
            <a:spLocks noGrp="1" noChangeArrowheads="1"/>
          </p:cNvSpPr>
          <p:nvPr>
            <p:ph type="body" idx="1"/>
          </p:nvPr>
        </p:nvSpPr>
        <p:spPr/>
        <p:txBody>
          <a:bodyPr/>
          <a:lstStyle/>
          <a:p>
            <a:r>
              <a:rPr lang="en-US" dirty="0"/>
              <a:t>Cerebellum receives impulses of the intent to initiate voluntary muscle contraction</a:t>
            </a:r>
          </a:p>
          <a:p>
            <a:r>
              <a:rPr lang="en-US" dirty="0"/>
              <a:t>Proprioceptors and visual signals “inform” the cerebellum of the body’s condition</a:t>
            </a:r>
          </a:p>
          <a:p>
            <a:r>
              <a:rPr lang="en-US" dirty="0"/>
              <a:t>Cerebellar cortex calculates the best way to perform a movement</a:t>
            </a:r>
          </a:p>
          <a:p>
            <a:r>
              <a:rPr lang="en-US" dirty="0"/>
              <a:t>A “blueprint” of coordinated movement is sent to the cerebral motor cortex</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4" name="Rectangle 4"/>
          <p:cNvSpPr>
            <a:spLocks noGrp="1" noChangeArrowheads="1"/>
          </p:cNvSpPr>
          <p:nvPr>
            <p:ph type="title"/>
          </p:nvPr>
        </p:nvSpPr>
        <p:spPr/>
        <p:txBody>
          <a:bodyPr/>
          <a:lstStyle/>
          <a:p>
            <a:r>
              <a:rPr lang="en-US" dirty="0"/>
              <a:t>Cerebellar Cognitive Function</a:t>
            </a:r>
          </a:p>
        </p:txBody>
      </p:sp>
      <p:sp>
        <p:nvSpPr>
          <p:cNvPr id="430085" name="Rectangle 5"/>
          <p:cNvSpPr>
            <a:spLocks noGrp="1" noChangeArrowheads="1"/>
          </p:cNvSpPr>
          <p:nvPr>
            <p:ph type="body" idx="1"/>
          </p:nvPr>
        </p:nvSpPr>
        <p:spPr/>
        <p:txBody>
          <a:bodyPr/>
          <a:lstStyle/>
          <a:p>
            <a:r>
              <a:rPr lang="en-US" dirty="0"/>
              <a:t>Plays a role in language and problem solving</a:t>
            </a:r>
          </a:p>
          <a:p>
            <a:r>
              <a:rPr lang="en-US" dirty="0"/>
              <a:t>Recognizes and predicts sequences of events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9-21baheadneck_l"/>
          <p:cNvPicPr>
            <a:picLocks noGrp="1" noChangeAspect="1" noChangeArrowheads="1"/>
          </p:cNvPicPr>
          <p:nvPr>
            <p:ph idx="1"/>
          </p:nvPr>
        </p:nvPicPr>
        <p:blipFill>
          <a:blip r:embed="rId2"/>
          <a:srcRect/>
          <a:stretch>
            <a:fillRect/>
          </a:stretch>
        </p:blipFill>
        <p:spPr bwMode="auto">
          <a:xfrm>
            <a:off x="745957" y="553453"/>
            <a:ext cx="7748337" cy="5751094"/>
          </a:xfrm>
          <a:prstGeom prst="rect">
            <a:avLst/>
          </a:prstGeom>
          <a:noFill/>
          <a:ln w="9525">
            <a:noFill/>
            <a:miter lim="800000"/>
            <a:headEnd/>
            <a:tailEnd/>
          </a:ln>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9-21c-daheadneck_1_l"/>
          <p:cNvPicPr>
            <a:picLocks noGrp="1" noChangeAspect="1" noChangeArrowheads="1"/>
          </p:cNvPicPr>
          <p:nvPr>
            <p:ph idx="1"/>
          </p:nvPr>
        </p:nvPicPr>
        <p:blipFill>
          <a:blip r:embed="rId2"/>
          <a:srcRect/>
          <a:stretch>
            <a:fillRect/>
          </a:stretch>
        </p:blipFill>
        <p:spPr bwMode="auto">
          <a:xfrm>
            <a:off x="298450" y="433138"/>
            <a:ext cx="8484603" cy="5438274"/>
          </a:xfrm>
          <a:prstGeom prst="rect">
            <a:avLst/>
          </a:prstGeom>
          <a:noFill/>
          <a:ln w="9525">
            <a:noFill/>
            <a:miter lim="800000"/>
            <a:headEnd/>
            <a:tailEnd/>
          </a:ln>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19-21daheadneck_l"/>
          <p:cNvPicPr>
            <a:picLocks noChangeAspect="1" noChangeArrowheads="1"/>
          </p:cNvPicPr>
          <p:nvPr/>
        </p:nvPicPr>
        <p:blipFill>
          <a:blip r:embed="rId3"/>
          <a:srcRect/>
          <a:stretch>
            <a:fillRect/>
          </a:stretch>
        </p:blipFill>
        <p:spPr bwMode="auto">
          <a:xfrm>
            <a:off x="1104900" y="228600"/>
            <a:ext cx="6935788" cy="6410325"/>
          </a:xfrm>
          <a:prstGeom prst="rect">
            <a:avLst/>
          </a:prstGeom>
          <a:noFill/>
          <a:ln w="9525">
            <a:noFill/>
            <a:miter lim="800000"/>
            <a:headEnd/>
            <a:tailEnd/>
          </a:ln>
          <a:effectLst/>
        </p:spPr>
      </p:pic>
      <p:sp>
        <p:nvSpPr>
          <p:cNvPr id="34820" name="Text Box 4"/>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eaLnBrk="0" hangingPunct="0"/>
            <a:r>
              <a:rPr lang="en-US" sz="1200" b="1">
                <a:solidFill>
                  <a:schemeClr val="accent2"/>
                </a:solidFill>
              </a:rPr>
              <a:t>Figure 19.21d</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IMAGE_TITLE" val="c:\my documents\gtk_ppt\hap7_jpegs\12_artpresentation\12-10cfibertracts_l.jpg"/>
</p:tagLst>
</file>

<file path=ppt/tags/tag2.xml><?xml version="1.0" encoding="utf-8"?>
<p:tagLst xmlns:a="http://schemas.openxmlformats.org/drawingml/2006/main" xmlns:r="http://schemas.openxmlformats.org/officeDocument/2006/relationships" xmlns:p="http://schemas.openxmlformats.org/presentationml/2006/main">
  <p:tag name="IIW_IMAGE_TITLE" val="c:\my documents\gtk_ppt\hap7_jpegs\19_artpresentation\19-21daheadneck_l.jpg"/>
</p:tagLst>
</file>

<file path=ppt/theme/theme1.xml><?xml version="1.0" encoding="utf-8"?>
<a:theme xmlns:a="http://schemas.openxmlformats.org/drawingml/2006/main" name="HAP7">
  <a:themeElements>
    <a:clrScheme name="HAP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AP7">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HAP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AP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AP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AP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AP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AP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AP7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AP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AP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AP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AP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AP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Macintosh HD:Users:kym:Left Coast Work:HAP7:HAP7.pot</Template>
  <TotalTime>1257</TotalTime>
  <Words>2100</Words>
  <Application>Microsoft PowerPoint</Application>
  <PresentationFormat>On-screen Show (4:3)</PresentationFormat>
  <Paragraphs>232</Paragraphs>
  <Slides>68</Slides>
  <Notes>0</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HAP7</vt:lpstr>
      <vt:lpstr>12</vt:lpstr>
      <vt:lpstr>Posterior Association Area</vt:lpstr>
      <vt:lpstr>Limbic Association Cortex</vt:lpstr>
      <vt:lpstr>Putting it together</vt:lpstr>
      <vt:lpstr>Slide 5</vt:lpstr>
      <vt:lpstr>Slide 6</vt:lpstr>
      <vt:lpstr>Language Areas</vt:lpstr>
      <vt:lpstr>Lateralization of Cortical Function</vt:lpstr>
      <vt:lpstr>Cerebral White Matter</vt:lpstr>
      <vt:lpstr>Cerebral White Matter</vt:lpstr>
      <vt:lpstr>Fiber Tracts in White Matter</vt:lpstr>
      <vt:lpstr>Fiber Tracts in White Matter</vt:lpstr>
      <vt:lpstr>Basal Nuclei (Old name Basal Ganglia)</vt:lpstr>
      <vt:lpstr>Basal Nuclei</vt:lpstr>
      <vt:lpstr>Slide 15</vt:lpstr>
      <vt:lpstr>Basal Nuclei</vt:lpstr>
      <vt:lpstr>Slide 17</vt:lpstr>
      <vt:lpstr>Functions of Basal Nuclei</vt:lpstr>
      <vt:lpstr>Slide 19</vt:lpstr>
      <vt:lpstr>Slide 20</vt:lpstr>
      <vt:lpstr>Slide 21</vt:lpstr>
      <vt:lpstr>Diencephalon</vt:lpstr>
      <vt:lpstr>Diencephalon</vt:lpstr>
      <vt:lpstr>Thalamus – the inner room  (80% of Diencephalon)</vt:lpstr>
      <vt:lpstr>Thalamus Since there are so many nuclei – approximately 26 – clustered in a small area neuroanatomists had to name the nuclei primarily by there relative locations to one another using the directional terms – anterior, posterior, dorsal, ventral, medial and lateral.  Use the four legged animal as your landmarks. </vt:lpstr>
      <vt:lpstr>Thalamus Medial geniculate body gets input from Auditory Lateral geniculate input from visual Ventral Posterior Lateral gets input from pain, temperature and pressure of skin  </vt:lpstr>
      <vt:lpstr>Thalamus The Pulvinar is divided into sub-nuclei (oral, inferior, lateral and medial. The lateral and inferior have connections to the visual cortex. The oral has connections to the somatosensory cortical association areas.  The medial is connected to the prefrontal cortical areas.   </vt:lpstr>
      <vt:lpstr>Thalamus  The thalamic reticular nucleus receives input from the cerebral cortex and dorsal thalamic nuclei. Primary thalamic reticular nucleus efferent fibers project to dorsal thalamic nuclei, but never to the cerebral cortex. This is the only thalamic nucleus that does not project to the cerebral cortex. The function of the thalamic reticular nucleus is not understood, although it has some role in absence seizures  </vt:lpstr>
      <vt:lpstr>Thalamic Function</vt:lpstr>
      <vt:lpstr>Hypothalamus</vt:lpstr>
      <vt:lpstr>Hypothalamic Nuclei</vt:lpstr>
      <vt:lpstr>Hypothalamic Function</vt:lpstr>
      <vt:lpstr>Endocrine Functions of the Hypothalamus</vt:lpstr>
      <vt:lpstr>Epithalamus</vt:lpstr>
      <vt:lpstr>Melatonin</vt:lpstr>
      <vt:lpstr>Epithalamus</vt:lpstr>
      <vt:lpstr>Human Brain: Ventral Aspect</vt:lpstr>
      <vt:lpstr>Brain Stem</vt:lpstr>
      <vt:lpstr>Brain Stem</vt:lpstr>
      <vt:lpstr>Brain Stem</vt:lpstr>
      <vt:lpstr>Brain Stem</vt:lpstr>
      <vt:lpstr>Midbrain</vt:lpstr>
      <vt:lpstr>Slide 43</vt:lpstr>
      <vt:lpstr>Slide 44</vt:lpstr>
      <vt:lpstr>Slide 45</vt:lpstr>
      <vt:lpstr>Slide 46</vt:lpstr>
      <vt:lpstr>Slide 47</vt:lpstr>
      <vt:lpstr>Slide 48</vt:lpstr>
      <vt:lpstr>Slide 49</vt:lpstr>
      <vt:lpstr>Midbrain Nuclei</vt:lpstr>
      <vt:lpstr>Midbrain Nuclei</vt:lpstr>
      <vt:lpstr>Midbrain Nuclei</vt:lpstr>
      <vt:lpstr>Pons</vt:lpstr>
      <vt:lpstr>Pons</vt:lpstr>
      <vt:lpstr>Pons</vt:lpstr>
      <vt:lpstr>Medulla Oblongata</vt:lpstr>
      <vt:lpstr>Medulla Oblongata</vt:lpstr>
      <vt:lpstr>Medulla Nuclei</vt:lpstr>
      <vt:lpstr>Medulla Nuclei</vt:lpstr>
      <vt:lpstr>The Cerebellum</vt:lpstr>
      <vt:lpstr>The Cerebellum</vt:lpstr>
      <vt:lpstr>Anatomy of the Cerebellum</vt:lpstr>
      <vt:lpstr>Cerebellar Peduncles</vt:lpstr>
      <vt:lpstr>Cerebellar Processing</vt:lpstr>
      <vt:lpstr>Cerebellar Cognitive Function</vt:lpstr>
      <vt:lpstr>Slide 66</vt:lpstr>
      <vt:lpstr>Slide 67</vt:lpstr>
      <vt:lpstr>Slide 68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29</dc:title>
  <dc:creator>Karl Miyajima</dc:creator>
  <cp:lastModifiedBy>HP Authorized Customer</cp:lastModifiedBy>
  <cp:revision>159</cp:revision>
  <dcterms:created xsi:type="dcterms:W3CDTF">2002-11-19T06:42:31Z</dcterms:created>
  <dcterms:modified xsi:type="dcterms:W3CDTF">2009-03-31T14:49:07Z</dcterms:modified>
</cp:coreProperties>
</file>