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59" r:id="rId2"/>
    <p:sldId id="341" r:id="rId3"/>
    <p:sldId id="342" r:id="rId4"/>
    <p:sldId id="394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95" r:id="rId19"/>
    <p:sldId id="356" r:id="rId20"/>
    <p:sldId id="357" r:id="rId21"/>
    <p:sldId id="358" r:id="rId22"/>
    <p:sldId id="391" r:id="rId23"/>
    <p:sldId id="393" r:id="rId24"/>
    <p:sldId id="359" r:id="rId25"/>
    <p:sldId id="360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70" r:id="rId36"/>
    <p:sldId id="371" r:id="rId37"/>
    <p:sldId id="37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  <p:sldId id="381" r:id="rId47"/>
    <p:sldId id="382" r:id="rId48"/>
    <p:sldId id="396" r:id="rId49"/>
    <p:sldId id="392" r:id="rId50"/>
    <p:sldId id="383" r:id="rId51"/>
    <p:sldId id="384" r:id="rId52"/>
    <p:sldId id="385" r:id="rId53"/>
    <p:sldId id="386" r:id="rId54"/>
    <p:sldId id="387" r:id="rId55"/>
    <p:sldId id="388" r:id="rId56"/>
    <p:sldId id="389" r:id="rId57"/>
    <p:sldId id="390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preferSingleView="1">
    <p:restoredLeft sz="8435" autoAdjust="0"/>
    <p:restoredTop sz="90929"/>
  </p:normalViewPr>
  <p:slideViewPr>
    <p:cSldViewPr snapToGrid="0">
      <p:cViewPr varScale="1">
        <p:scale>
          <a:sx n="46" d="100"/>
          <a:sy n="46" d="100"/>
        </p:scale>
        <p:origin x="-16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3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266" name="Picture 2" descr="C:\Documents and Settings\Leslie Austin\Desktop\HAP7e IP Links Design\35910Marieb7e_lo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26075" cy="6858000"/>
          </a:xfrm>
          <a:prstGeom prst="rect">
            <a:avLst/>
          </a:prstGeom>
          <a:noFill/>
        </p:spPr>
      </p:pic>
      <p:sp>
        <p:nvSpPr>
          <p:cNvPr id="523267" name="AutoShape 3"/>
          <p:cNvSpPr>
            <a:spLocks noChangeArrowheads="1"/>
          </p:cNvSpPr>
          <p:nvPr/>
        </p:nvSpPr>
        <p:spPr bwMode="auto">
          <a:xfrm>
            <a:off x="5334000" y="0"/>
            <a:ext cx="3043238" cy="6858000"/>
          </a:xfrm>
          <a:prstGeom prst="flowChartDelay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3268" name="Text Box 4"/>
          <p:cNvSpPr txBox="1">
            <a:spLocks noChangeArrowheads="1"/>
          </p:cNvSpPr>
          <p:nvPr/>
        </p:nvSpPr>
        <p:spPr bwMode="auto">
          <a:xfrm>
            <a:off x="514350" y="64833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D9E30D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23269" name="Text Box 5"/>
          <p:cNvSpPr txBox="1">
            <a:spLocks noChangeArrowheads="1"/>
          </p:cNvSpPr>
          <p:nvPr/>
        </p:nvSpPr>
        <p:spPr bwMode="auto">
          <a:xfrm>
            <a:off x="2511425" y="4135438"/>
            <a:ext cx="2532063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Human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Anatomy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&amp; Physiology</a:t>
            </a:r>
          </a:p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D9E30D"/>
                </a:solidFill>
                <a:latin typeface="Arial" charset="0"/>
              </a:rPr>
              <a:t>SEVENTH EDITION</a:t>
            </a:r>
          </a:p>
        </p:txBody>
      </p:sp>
      <p:sp>
        <p:nvSpPr>
          <p:cNvPr id="523270" name="Text Box 6"/>
          <p:cNvSpPr txBox="1">
            <a:spLocks noChangeArrowheads="1"/>
          </p:cNvSpPr>
          <p:nvPr/>
        </p:nvSpPr>
        <p:spPr bwMode="auto">
          <a:xfrm>
            <a:off x="42863" y="352425"/>
            <a:ext cx="2251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Elaine N. Marieb</a:t>
            </a:r>
          </a:p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Katja Hoehn</a:t>
            </a:r>
          </a:p>
        </p:txBody>
      </p:sp>
      <p:sp>
        <p:nvSpPr>
          <p:cNvPr id="523271" name="Rectangle 7"/>
          <p:cNvSpPr>
            <a:spLocks noChangeArrowheads="1"/>
          </p:cNvSpPr>
          <p:nvPr/>
        </p:nvSpPr>
        <p:spPr bwMode="auto">
          <a:xfrm>
            <a:off x="5308600" y="0"/>
            <a:ext cx="3835400" cy="6858000"/>
          </a:xfrm>
          <a:prstGeom prst="rect">
            <a:avLst/>
          </a:prstGeom>
          <a:solidFill>
            <a:srgbClr val="0989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3272" name="Line 8"/>
          <p:cNvSpPr>
            <a:spLocks noChangeShapeType="1"/>
          </p:cNvSpPr>
          <p:nvPr/>
        </p:nvSpPr>
        <p:spPr bwMode="auto">
          <a:xfrm>
            <a:off x="5530850" y="3268663"/>
            <a:ext cx="3613150" cy="0"/>
          </a:xfrm>
          <a:prstGeom prst="line">
            <a:avLst/>
          </a:prstGeom>
          <a:noFill/>
          <a:ln w="57150">
            <a:solidFill>
              <a:srgbClr val="D9E30D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23273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827713" y="2039938"/>
            <a:ext cx="3316287" cy="1414462"/>
          </a:xfrm>
        </p:spPr>
        <p:txBody>
          <a:bodyPr anchor="ctr"/>
          <a:lstStyle>
            <a:lvl1pPr>
              <a:defRPr sz="20000" i="1">
                <a:solidFill>
                  <a:srgbClr val="4DC2E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23274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35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23275" name="Text Box 11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D9E30D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D9E30D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D9E30D"/>
                </a:solidFill>
                <a:latin typeface="Arial" charset="0"/>
              </a:rPr>
              <a:t> Lecture Slides</a:t>
            </a:r>
            <a:r>
              <a:rPr lang="en-US" sz="2000">
                <a:solidFill>
                  <a:srgbClr val="08A5CA"/>
                </a:solidFill>
                <a:latin typeface="Arial" charset="0"/>
              </a:rPr>
              <a:t>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523276" name="Line 12"/>
          <p:cNvSpPr>
            <a:spLocks noChangeShapeType="1"/>
          </p:cNvSpPr>
          <p:nvPr/>
        </p:nvSpPr>
        <p:spPr bwMode="auto">
          <a:xfrm>
            <a:off x="5307013" y="0"/>
            <a:ext cx="0" cy="6858000"/>
          </a:xfrm>
          <a:prstGeom prst="line">
            <a:avLst/>
          </a:prstGeom>
          <a:noFill/>
          <a:ln w="457200">
            <a:solidFill>
              <a:srgbClr val="D9E30D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3277" name="Text Box 13"/>
          <p:cNvSpPr txBox="1">
            <a:spLocks noChangeArrowheads="1"/>
          </p:cNvSpPr>
          <p:nvPr/>
        </p:nvSpPr>
        <p:spPr bwMode="auto">
          <a:xfrm rot="-5400000">
            <a:off x="4851401" y="2211387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solidFill>
                  <a:srgbClr val="D9E30D"/>
                </a:solidFill>
                <a:latin typeface="Arial" charset="0"/>
              </a:rPr>
              <a:t>C H A P T E 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0" y="977900"/>
            <a:ext cx="4059238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0088" y="977900"/>
            <a:ext cx="4059237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1163" y="261938"/>
            <a:ext cx="2154237" cy="5772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450" y="261938"/>
            <a:ext cx="6310313" cy="5772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61938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50" y="977900"/>
            <a:ext cx="8270875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22244" name="Text Box 4"/>
          <p:cNvSpPr txBox="1">
            <a:spLocks noChangeArrowheads="1"/>
          </p:cNvSpPr>
          <p:nvPr/>
        </p:nvSpPr>
        <p:spPr bwMode="auto">
          <a:xfrm>
            <a:off x="228600" y="65214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989C9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22245" name="Line 5"/>
          <p:cNvSpPr>
            <a:spLocks noChangeShapeType="1"/>
          </p:cNvSpPr>
          <p:nvPr/>
        </p:nvSpPr>
        <p:spPr bwMode="auto">
          <a:xfrm>
            <a:off x="298450" y="258763"/>
            <a:ext cx="8586788" cy="0"/>
          </a:xfrm>
          <a:prstGeom prst="line">
            <a:avLst/>
          </a:prstGeom>
          <a:noFill/>
          <a:ln w="38100">
            <a:solidFill>
              <a:srgbClr val="D9E30D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22246" name="Line 6"/>
          <p:cNvSpPr>
            <a:spLocks noChangeShapeType="1"/>
          </p:cNvSpPr>
          <p:nvPr/>
        </p:nvSpPr>
        <p:spPr bwMode="auto">
          <a:xfrm>
            <a:off x="293688" y="225425"/>
            <a:ext cx="8586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12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457200" lvl="1" indent="0">
              <a:buFont typeface="Wingdings" pitchFamily="2" charset="2"/>
              <a:buNone/>
            </a:pPr>
            <a:r>
              <a:rPr lang="en-US" sz="3500">
                <a:solidFill>
                  <a:schemeClr val="bg1"/>
                </a:solidFill>
                <a:latin typeface="Arial" charset="0"/>
              </a:rPr>
              <a:t>The Central Nervous System</a:t>
            </a:r>
            <a:endParaRPr lang="en-US" sz="2700" b="1">
              <a:solidFill>
                <a:srgbClr val="993333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751763" y="32766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D9E30D"/>
                </a:solidFill>
                <a:latin typeface="Arial" charset="0"/>
              </a:rPr>
              <a:t>P A R T  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Brain System</a:t>
            </a:r>
          </a:p>
        </p:txBody>
      </p:sp>
      <p:sp>
        <p:nvSpPr>
          <p:cNvPr id="431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Networks of neurons working together and spanning wide areas of the brain</a:t>
            </a:r>
          </a:p>
          <a:p>
            <a:r>
              <a:rPr lang="en-US"/>
              <a:t>The two systems are:</a:t>
            </a:r>
          </a:p>
          <a:p>
            <a:pPr lvl="1"/>
            <a:r>
              <a:rPr lang="en-US"/>
              <a:t>Limbic system</a:t>
            </a:r>
          </a:p>
          <a:p>
            <a:pPr lvl="1"/>
            <a:r>
              <a:rPr lang="en-US"/>
              <a:t>Reticular formation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Limbic System</a:t>
            </a:r>
          </a:p>
        </p:txBody>
      </p:sp>
      <p:sp>
        <p:nvSpPr>
          <p:cNvPr id="43213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487988"/>
          </a:xfrm>
        </p:spPr>
        <p:txBody>
          <a:bodyPr/>
          <a:lstStyle/>
          <a:p>
            <a:r>
              <a:rPr lang="en-US"/>
              <a:t>Structures located on the medial aspects of cerebral hemispheres and diencephalon</a:t>
            </a:r>
          </a:p>
          <a:p>
            <a:r>
              <a:rPr lang="en-US"/>
              <a:t>Includes the rhinencephalon, amygdala, hypothalamus, and anterior nucleus of the thalamus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Limbic System</a:t>
            </a:r>
          </a:p>
        </p:txBody>
      </p:sp>
      <p:sp>
        <p:nvSpPr>
          <p:cNvPr id="5263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Parts especially important in emotions:</a:t>
            </a:r>
          </a:p>
          <a:p>
            <a:pPr lvl="1"/>
            <a:r>
              <a:rPr lang="en-US"/>
              <a:t>Amygdala – deals with anger, danger, and fear responses</a:t>
            </a:r>
          </a:p>
          <a:p>
            <a:pPr lvl="1"/>
            <a:r>
              <a:rPr lang="en-US"/>
              <a:t>Cingulate gyrus – plays a role in expressing emotions via gestures, and resolves mental conflict</a:t>
            </a:r>
          </a:p>
          <a:p>
            <a:r>
              <a:rPr lang="en-US"/>
              <a:t>Puts emotional responses to odors – e.g., skunks smell bad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Limbic System</a:t>
            </a:r>
          </a:p>
        </p:txBody>
      </p:sp>
      <p:sp>
        <p:nvSpPr>
          <p:cNvPr id="43315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12.18</a:t>
            </a:r>
          </a:p>
        </p:txBody>
      </p:sp>
      <p:pic>
        <p:nvPicPr>
          <p:cNvPr id="433160" name="Picture 8" descr="12-18LimbicSys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2026" b="6665"/>
          <a:stretch>
            <a:fillRect/>
          </a:stretch>
        </p:blipFill>
        <p:spPr bwMode="auto">
          <a:xfrm>
            <a:off x="317500" y="1319213"/>
            <a:ext cx="8509000" cy="421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Limbic System: Emotion and Cognition</a:t>
            </a:r>
          </a:p>
        </p:txBody>
      </p:sp>
      <p:sp>
        <p:nvSpPr>
          <p:cNvPr id="4341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limbic system interacts with the prefrontal lobes, therefore:</a:t>
            </a:r>
          </a:p>
          <a:p>
            <a:pPr lvl="1"/>
            <a:r>
              <a:rPr lang="en-US"/>
              <a:t>One can react emotionally to conscious understandings</a:t>
            </a:r>
          </a:p>
          <a:p>
            <a:pPr lvl="1"/>
            <a:r>
              <a:rPr lang="en-US"/>
              <a:t>One is consciously aware of emotion in one’s life</a:t>
            </a:r>
          </a:p>
          <a:p>
            <a:r>
              <a:rPr lang="en-US"/>
              <a:t>Hippocampal structures – convert new information into long-term memories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Reticular Formation</a:t>
            </a:r>
          </a:p>
        </p:txBody>
      </p:sp>
      <p:sp>
        <p:nvSpPr>
          <p:cNvPr id="4352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Composed of three broad columns along the length of the brain stem</a:t>
            </a:r>
          </a:p>
          <a:p>
            <a:pPr lvl="1"/>
            <a:r>
              <a:rPr lang="en-US"/>
              <a:t>Raphe nuclei</a:t>
            </a:r>
          </a:p>
          <a:p>
            <a:pPr lvl="1"/>
            <a:r>
              <a:rPr lang="en-US"/>
              <a:t>Medial (large cell) group</a:t>
            </a:r>
          </a:p>
          <a:p>
            <a:pPr lvl="1"/>
            <a:r>
              <a:rPr lang="en-US"/>
              <a:t>Lateral (small cell) group</a:t>
            </a:r>
          </a:p>
          <a:p>
            <a:r>
              <a:rPr lang="en-US"/>
              <a:t>Has far-flung axonal connections with hypothalamus, thalamus, cerebellum, and spinal cord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Reticular Formation</a:t>
            </a:r>
          </a:p>
        </p:txBody>
      </p:sp>
      <p:sp>
        <p:nvSpPr>
          <p:cNvPr id="43623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12.19</a:t>
            </a:r>
          </a:p>
        </p:txBody>
      </p:sp>
      <p:pic>
        <p:nvPicPr>
          <p:cNvPr id="436232" name="Picture 8" descr="12-19ReticularForm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2922" b="7504"/>
          <a:stretch>
            <a:fillRect/>
          </a:stretch>
        </p:blipFill>
        <p:spPr bwMode="auto">
          <a:xfrm>
            <a:off x="1444625" y="747713"/>
            <a:ext cx="6253163" cy="5741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Reticular Formation: RAS and Motor Function</a:t>
            </a:r>
          </a:p>
        </p:txBody>
      </p:sp>
      <p:sp>
        <p:nvSpPr>
          <p:cNvPr id="437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RAS – </a:t>
            </a:r>
            <a:r>
              <a:rPr lang="en-US" b="1"/>
              <a:t>R</a:t>
            </a:r>
            <a:r>
              <a:rPr lang="en-US"/>
              <a:t>eticular </a:t>
            </a:r>
            <a:r>
              <a:rPr lang="en-US" b="1"/>
              <a:t>A</a:t>
            </a:r>
            <a:r>
              <a:rPr lang="en-US"/>
              <a:t>ctivating </a:t>
            </a:r>
            <a:r>
              <a:rPr lang="en-US" b="1"/>
              <a:t>S</a:t>
            </a:r>
            <a:r>
              <a:rPr lang="en-US"/>
              <a:t>ystem </a:t>
            </a:r>
          </a:p>
          <a:p>
            <a:pPr lvl="1">
              <a:lnSpc>
                <a:spcPct val="90000"/>
              </a:lnSpc>
            </a:pPr>
            <a:r>
              <a:rPr lang="en-US"/>
              <a:t>Sends impulses to the cerebral cortex to keep it conscious and alert</a:t>
            </a:r>
          </a:p>
          <a:p>
            <a:pPr lvl="1">
              <a:lnSpc>
                <a:spcPct val="90000"/>
              </a:lnSpc>
            </a:pPr>
            <a:r>
              <a:rPr lang="en-US"/>
              <a:t>Filters out repetitive and weak stimuli</a:t>
            </a:r>
          </a:p>
          <a:p>
            <a:pPr>
              <a:lnSpc>
                <a:spcPct val="90000"/>
              </a:lnSpc>
            </a:pPr>
            <a:r>
              <a:rPr lang="en-US"/>
              <a:t>Motor function</a:t>
            </a:r>
          </a:p>
          <a:p>
            <a:pPr lvl="1">
              <a:lnSpc>
                <a:spcPct val="90000"/>
              </a:lnSpc>
            </a:pPr>
            <a:r>
              <a:rPr lang="en-US"/>
              <a:t>Helps control coarse motor movements</a:t>
            </a:r>
          </a:p>
          <a:p>
            <a:pPr lvl="1">
              <a:lnSpc>
                <a:spcPct val="90000"/>
              </a:lnSpc>
            </a:pPr>
            <a:r>
              <a:rPr lang="en-US"/>
              <a:t>Autonomic centers regulate visceral motor </a:t>
            </a:r>
            <a:br>
              <a:rPr lang="en-US"/>
            </a:br>
            <a:r>
              <a:rPr lang="en-US"/>
              <a:t>functions – e.g., vasomotor, cardiac, and respiratory centers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 Waves</a:t>
            </a:r>
          </a:p>
        </p:txBody>
      </p:sp>
      <p:sp>
        <p:nvSpPr>
          <p:cNvPr id="4382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732463"/>
          </a:xfrm>
        </p:spPr>
        <p:txBody>
          <a:bodyPr/>
          <a:lstStyle/>
          <a:p>
            <a:r>
              <a:rPr lang="en-US"/>
              <a:t>Normal brain function involves continuous electrical activity</a:t>
            </a:r>
          </a:p>
          <a:p>
            <a:r>
              <a:rPr lang="en-US"/>
              <a:t>An electroencephalogram (EEG) records this activity</a:t>
            </a:r>
          </a:p>
          <a:p>
            <a:r>
              <a:rPr lang="en-US"/>
              <a:t>Patterns of neuronal electrical activity recorded are called brain waves</a:t>
            </a:r>
          </a:p>
          <a:p>
            <a:r>
              <a:rPr lang="en-US"/>
              <a:t>Each person’s brain waves are unique</a:t>
            </a:r>
          </a:p>
          <a:p>
            <a:r>
              <a:rPr lang="en-US"/>
              <a:t>Continuous train of peaks and troughs</a:t>
            </a:r>
          </a:p>
          <a:p>
            <a:r>
              <a:rPr lang="en-US"/>
              <a:t>Wave frequency is expressed in Hertz (Hz)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Brain Waves</a:t>
            </a:r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49913"/>
          </a:xfrm>
        </p:spPr>
        <p:txBody>
          <a:bodyPr/>
          <a:lstStyle/>
          <a:p>
            <a:r>
              <a:rPr lang="en-US"/>
              <a:t>Alpha waves – regular and rhythmic, low-amplitude, slow, synchronous waves indicating an “idling” brain</a:t>
            </a:r>
          </a:p>
          <a:p>
            <a:r>
              <a:rPr lang="en-US"/>
              <a:t>Beta waves – rhythmic, more irregular waves occurring during the awake and mentally alert state</a:t>
            </a:r>
          </a:p>
          <a:p>
            <a:r>
              <a:rPr lang="en-US"/>
              <a:t>Theta waves – more irregular than alpha waves; common in children but abnormal in adults</a:t>
            </a:r>
          </a:p>
          <a:p>
            <a:r>
              <a:rPr lang="en-US"/>
              <a:t>Delta waves – high-amplitude waves seen in deep sleep and when reticular activating system is damped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Brain Waves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12.20b</a:t>
            </a:r>
          </a:p>
        </p:txBody>
      </p:sp>
      <p:pic>
        <p:nvPicPr>
          <p:cNvPr id="440328" name="Picture 8" descr="12-20Electroceph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56050" t="2321" r="615" b="8261"/>
          <a:stretch>
            <a:fillRect/>
          </a:stretch>
        </p:blipFill>
        <p:spPr bwMode="auto">
          <a:xfrm>
            <a:off x="1800225" y="717550"/>
            <a:ext cx="5543550" cy="5421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 Waves: State of the Brain</a:t>
            </a:r>
          </a:p>
        </p:txBody>
      </p:sp>
      <p:sp>
        <p:nvSpPr>
          <p:cNvPr id="4413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Change with age, sensory stimuli, brain disease, and the chemical state of the body</a:t>
            </a:r>
          </a:p>
          <a:p>
            <a:r>
              <a:rPr lang="en-US"/>
              <a:t>EEGs used to diagnose and localize brain lesions, tumors, infarcts, infections, abscesses, and epileptic lesions</a:t>
            </a:r>
          </a:p>
          <a:p>
            <a:r>
              <a:rPr lang="en-US"/>
              <a:t>A flat EEG (no electrical activity) is clinical evidence of death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Epilepsy</a:t>
            </a:r>
          </a:p>
        </p:txBody>
      </p:sp>
      <p:sp>
        <p:nvSpPr>
          <p:cNvPr id="4423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victim of epilepsy may lose consciousness, fall stiffly, and have uncontrollable jerking, characteristic of epileptic seizure</a:t>
            </a:r>
          </a:p>
          <a:p>
            <a:r>
              <a:rPr lang="en-US"/>
              <a:t>Epilepsy is not associated with, nor does it cause, intellectual impairments</a:t>
            </a:r>
          </a:p>
          <a:p>
            <a:r>
              <a:rPr lang="en-US"/>
              <a:t>Epilepsy occurs in 1% of the population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Epileptic Seizures</a:t>
            </a:r>
          </a:p>
        </p:txBody>
      </p:sp>
      <p:sp>
        <p:nvSpPr>
          <p:cNvPr id="443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Absence seizures, or petit mal – mild seizures seen in young children where the expression goes blank</a:t>
            </a:r>
          </a:p>
          <a:p>
            <a:r>
              <a:rPr lang="en-US"/>
              <a:t>Grand mal seizures – victim loses consciousness, bones are often broken due to intense convulsions, loss of bowel and bladder control, and severe biting of the tongue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 of Epilepsy</a:t>
            </a:r>
          </a:p>
        </p:txBody>
      </p:sp>
      <p:sp>
        <p:nvSpPr>
          <p:cNvPr id="4444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Epilepsy can usually be controlled with anticonvulsive drugs</a:t>
            </a:r>
          </a:p>
          <a:p>
            <a:r>
              <a:rPr lang="en-US"/>
              <a:t>Valproic acid, a nonsedating drug, enhances GABA and is a drug of choice</a:t>
            </a:r>
          </a:p>
          <a:p>
            <a:r>
              <a:rPr lang="en-US"/>
              <a:t>Vagus nerve stimulators can be implanted under the skin of the chest and can keep electrical activity of the brain from becoming chaotic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Consciousness</a:t>
            </a:r>
          </a:p>
        </p:txBody>
      </p:sp>
      <p:sp>
        <p:nvSpPr>
          <p:cNvPr id="4454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Encompasses perception of sensation, voluntary initiation and control of movement, and capabilities associated with higher mental processing</a:t>
            </a:r>
          </a:p>
          <a:p>
            <a:r>
              <a:rPr lang="en-US"/>
              <a:t>Involves simultaneous activity of large areas of the cerebral cortex</a:t>
            </a:r>
          </a:p>
          <a:p>
            <a:r>
              <a:rPr lang="en-US"/>
              <a:t>Is superimposed on other types of neural activity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Consciousness</a:t>
            </a:r>
          </a:p>
        </p:txBody>
      </p:sp>
      <p:sp>
        <p:nvSpPr>
          <p:cNvPr id="527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Is holistic and totally interconnected</a:t>
            </a:r>
          </a:p>
          <a:p>
            <a:r>
              <a:rPr lang="en-US"/>
              <a:t>Clinical consciousness is defined on a continuum that grades levels of behavior – alertness, drowsiness, stupor, coma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Sleep</a:t>
            </a:r>
          </a:p>
        </p:txBody>
      </p:sp>
      <p:sp>
        <p:nvSpPr>
          <p:cNvPr id="4464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two major types of sleep:</a:t>
            </a:r>
          </a:p>
          <a:p>
            <a:pPr lvl="1"/>
            <a:r>
              <a:rPr lang="en-US"/>
              <a:t>Non-rapid eye movement (NREM)</a:t>
            </a:r>
          </a:p>
          <a:p>
            <a:pPr lvl="1"/>
            <a:r>
              <a:rPr lang="en-US"/>
              <a:t>Rapid eye movement (REM)</a:t>
            </a:r>
          </a:p>
          <a:p>
            <a:r>
              <a:rPr lang="en-US"/>
              <a:t>One passes through four stages of NREM during the first 30-45 minutes of sleep</a:t>
            </a:r>
          </a:p>
          <a:p>
            <a:r>
              <a:rPr lang="en-US"/>
              <a:t>REM sleep occurs after the fourth NREM stage has been achieved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and Stages of Sleep: NREM</a:t>
            </a:r>
          </a:p>
        </p:txBody>
      </p:sp>
      <p:sp>
        <p:nvSpPr>
          <p:cNvPr id="4474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NREM stages include:</a:t>
            </a:r>
          </a:p>
          <a:p>
            <a:pPr lvl="1">
              <a:lnSpc>
                <a:spcPct val="90000"/>
              </a:lnSpc>
            </a:pPr>
            <a:r>
              <a:rPr lang="en-US"/>
              <a:t>Stage 1 – eyes are closed and relaxation begins; the EEG shows alpha waves; one can be easily aroused</a:t>
            </a:r>
          </a:p>
          <a:p>
            <a:pPr lvl="1">
              <a:lnSpc>
                <a:spcPct val="90000"/>
              </a:lnSpc>
            </a:pPr>
            <a:r>
              <a:rPr lang="en-US"/>
              <a:t>Stage 2 – EEG pattern is irregular with sleep spindles (high-voltage wave bursts); arousal is more difficult</a:t>
            </a:r>
          </a:p>
          <a:p>
            <a:pPr lvl="1">
              <a:lnSpc>
                <a:spcPct val="90000"/>
              </a:lnSpc>
            </a:pPr>
            <a:r>
              <a:rPr lang="en-US"/>
              <a:t>Stage 3 – sleep deepens; theta and delta waves appear; vital signs decline; dreaming is common</a:t>
            </a:r>
          </a:p>
          <a:p>
            <a:pPr lvl="1">
              <a:lnSpc>
                <a:spcPct val="90000"/>
              </a:lnSpc>
            </a:pPr>
            <a:r>
              <a:rPr lang="en-US"/>
              <a:t>Stage 4 – EEG pattern is dominated by delta waves; skeletal muscles are relaxed; arousal is difficult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and Stages of Sleep: REM</a:t>
            </a:r>
          </a:p>
        </p:txBody>
      </p:sp>
      <p:sp>
        <p:nvSpPr>
          <p:cNvPr id="448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Characteristics of REM sleep </a:t>
            </a:r>
          </a:p>
          <a:p>
            <a:pPr lvl="1"/>
            <a:r>
              <a:rPr lang="en-US"/>
              <a:t>EEG pattern reverts through the NREM stages to the stage 1 pattern</a:t>
            </a:r>
          </a:p>
          <a:p>
            <a:pPr lvl="1"/>
            <a:r>
              <a:rPr lang="en-US"/>
              <a:t>Vital signs increase</a:t>
            </a:r>
          </a:p>
          <a:p>
            <a:pPr lvl="1"/>
            <a:r>
              <a:rPr lang="en-US"/>
              <a:t>Skeletal muscles (except ocular muscles) are inhibited</a:t>
            </a:r>
          </a:p>
          <a:p>
            <a:pPr lvl="1"/>
            <a:r>
              <a:rPr lang="en-US"/>
              <a:t>Most dreaming takes place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Sleep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12.21a.1</a:t>
            </a:r>
          </a:p>
        </p:txBody>
      </p:sp>
      <p:pic>
        <p:nvPicPr>
          <p:cNvPr id="1029" name="Picture 5" descr="12-21Sleep_L.jpg    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12326" r="36798" b="58325"/>
          <a:stretch>
            <a:fillRect/>
          </a:stretch>
        </p:blipFill>
        <p:spPr bwMode="auto">
          <a:xfrm>
            <a:off x="606425" y="1066800"/>
            <a:ext cx="7929563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Sleep</a:t>
            </a:r>
          </a:p>
        </p:txBody>
      </p:sp>
      <p:pic>
        <p:nvPicPr>
          <p:cNvPr id="525316" name="Picture 4" descr="12-21Sleep_L.jpg    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36424" r="36798" b="3554"/>
          <a:stretch>
            <a:fillRect/>
          </a:stretch>
        </p:blipFill>
        <p:spPr bwMode="auto">
          <a:xfrm>
            <a:off x="2143125" y="469900"/>
            <a:ext cx="4856163" cy="5916613"/>
          </a:xfrm>
          <a:prstGeom prst="rect">
            <a:avLst/>
          </a:prstGeom>
          <a:noFill/>
        </p:spPr>
      </p:pic>
      <p:sp>
        <p:nvSpPr>
          <p:cNvPr id="525317" name="Text Box 5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12.21a.2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Sleep Patterns</a:t>
            </a:r>
          </a:p>
        </p:txBody>
      </p:sp>
      <p:sp>
        <p:nvSpPr>
          <p:cNvPr id="4495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Alternating cycles of sleep and wakefulness reflect a natural circadian rhythm</a:t>
            </a:r>
          </a:p>
          <a:p>
            <a:pPr>
              <a:lnSpc>
                <a:spcPct val="90000"/>
              </a:lnSpc>
            </a:pPr>
            <a:r>
              <a:rPr lang="en-US"/>
              <a:t>Although RAS activity declines in sleep, sleep is more than turning off RAS</a:t>
            </a:r>
          </a:p>
          <a:p>
            <a:pPr>
              <a:lnSpc>
                <a:spcPct val="90000"/>
              </a:lnSpc>
            </a:pPr>
            <a:r>
              <a:rPr lang="en-US"/>
              <a:t>The brain is actively guided into sleep</a:t>
            </a:r>
          </a:p>
          <a:p>
            <a:pPr>
              <a:lnSpc>
                <a:spcPct val="90000"/>
              </a:lnSpc>
            </a:pPr>
            <a:r>
              <a:rPr lang="en-US"/>
              <a:t>The suprachiasmatic and preoptic nuclei of the hypothalamus regulate the sleep cycle</a:t>
            </a:r>
          </a:p>
          <a:p>
            <a:pPr>
              <a:lnSpc>
                <a:spcPct val="90000"/>
              </a:lnSpc>
            </a:pPr>
            <a:r>
              <a:rPr lang="en-US"/>
              <a:t>A typical sleep pattern alternates between REM and NREM sleep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Sleep</a:t>
            </a:r>
          </a:p>
        </p:txBody>
      </p:sp>
      <p:sp>
        <p:nvSpPr>
          <p:cNvPr id="4505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Slow-wave sleep is presumed to be the restorative stage</a:t>
            </a:r>
          </a:p>
          <a:p>
            <a:r>
              <a:rPr lang="en-US"/>
              <a:t>Those deprived of REM sleep become moody and depressed</a:t>
            </a:r>
          </a:p>
          <a:p>
            <a:r>
              <a:rPr lang="en-US"/>
              <a:t>REM sleep may be a reverse learning process where superfluous information is purged from the brain</a:t>
            </a:r>
          </a:p>
          <a:p>
            <a:r>
              <a:rPr lang="en-US"/>
              <a:t>Daily sleep requirements decline with age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Sleep Disorders</a:t>
            </a:r>
          </a:p>
        </p:txBody>
      </p:sp>
      <p:sp>
        <p:nvSpPr>
          <p:cNvPr id="4515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Narcolepsy – lapsing abruptly into sleep from the awake state</a:t>
            </a:r>
          </a:p>
          <a:p>
            <a:r>
              <a:rPr lang="en-US"/>
              <a:t>Insomnia – chronic inability to obtain the amount or quality of sleep needed</a:t>
            </a:r>
          </a:p>
          <a:p>
            <a:r>
              <a:rPr lang="en-US"/>
              <a:t>Sleep apnea – temporary cessation of breathing during sleep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</a:t>
            </a:r>
          </a:p>
        </p:txBody>
      </p:sp>
      <p:sp>
        <p:nvSpPr>
          <p:cNvPr id="4526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Memory is the storage and retrieval of information</a:t>
            </a:r>
          </a:p>
          <a:p>
            <a:r>
              <a:rPr lang="en-US"/>
              <a:t>The three principles of memory are:</a:t>
            </a:r>
          </a:p>
          <a:p>
            <a:pPr lvl="1"/>
            <a:r>
              <a:rPr lang="en-US"/>
              <a:t>Storage – occurs in stages and is continually changing</a:t>
            </a:r>
          </a:p>
          <a:p>
            <a:pPr lvl="1"/>
            <a:r>
              <a:rPr lang="en-US"/>
              <a:t>Processing – accomplished by the hippocampus and surrounding structures </a:t>
            </a:r>
          </a:p>
          <a:p>
            <a:pPr lvl="1"/>
            <a:r>
              <a:rPr lang="en-US"/>
              <a:t>Memory traces – chemical or structural changes that encode memory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Processing</a:t>
            </a:r>
          </a:p>
        </p:txBody>
      </p:sp>
      <p:sp>
        <p:nvSpPr>
          <p:cNvPr id="45363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12.22</a:t>
            </a:r>
          </a:p>
        </p:txBody>
      </p:sp>
      <p:pic>
        <p:nvPicPr>
          <p:cNvPr id="453640" name="Picture 8" descr="12-22MemProcess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2502" t="1886" r="2502" b="5634"/>
          <a:stretch>
            <a:fillRect/>
          </a:stretch>
        </p:blipFill>
        <p:spPr bwMode="auto">
          <a:xfrm>
            <a:off x="2406650" y="823913"/>
            <a:ext cx="4329113" cy="5589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Stages of Memory</a:t>
            </a:r>
          </a:p>
        </p:txBody>
      </p:sp>
      <p:sp>
        <p:nvSpPr>
          <p:cNvPr id="4546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two stages of memory are short-term memory and long-term memory</a:t>
            </a:r>
          </a:p>
          <a:p>
            <a:r>
              <a:rPr lang="en-US"/>
              <a:t>Short-term memory (STM, or working memory) – a fleeting memory of the events that continually happen</a:t>
            </a:r>
          </a:p>
          <a:p>
            <a:r>
              <a:rPr lang="en-US"/>
              <a:t>STM lasts seconds to hours and is limited to 7 or 8 pieces of information</a:t>
            </a:r>
          </a:p>
          <a:p>
            <a:r>
              <a:rPr lang="en-US"/>
              <a:t>Long-term memory (LTM) has limitless capacity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Transfer from STM to LTM</a:t>
            </a:r>
          </a:p>
        </p:txBody>
      </p:sp>
      <p:sp>
        <p:nvSpPr>
          <p:cNvPr id="4556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61025"/>
          </a:xfrm>
        </p:spPr>
        <p:txBody>
          <a:bodyPr/>
          <a:lstStyle/>
          <a:p>
            <a:r>
              <a:rPr lang="en-US"/>
              <a:t>Factors that effect transfer of memory from STM to LTM include:</a:t>
            </a:r>
          </a:p>
          <a:p>
            <a:pPr lvl="1"/>
            <a:r>
              <a:rPr lang="en-US"/>
              <a:t>Emotional state – we learn best when we are alert, motivated, and aroused</a:t>
            </a:r>
          </a:p>
          <a:p>
            <a:pPr lvl="1"/>
            <a:r>
              <a:rPr lang="en-US"/>
              <a:t>Rehearsal – repeating or rehearsing material enhances memory</a:t>
            </a:r>
          </a:p>
          <a:p>
            <a:pPr lvl="1"/>
            <a:r>
              <a:rPr lang="en-US"/>
              <a:t>Association – associating new information with old memories in LTM enhances memory</a:t>
            </a:r>
          </a:p>
          <a:p>
            <a:pPr lvl="1"/>
            <a:r>
              <a:rPr lang="en-US"/>
              <a:t>Automatic memory – subconscious information stored in LTM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Categories of Memory</a:t>
            </a:r>
          </a:p>
        </p:txBody>
      </p:sp>
      <p:sp>
        <p:nvSpPr>
          <p:cNvPr id="45671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two categories of memory are fact memory and skill memory</a:t>
            </a:r>
          </a:p>
          <a:p>
            <a:r>
              <a:rPr lang="en-US"/>
              <a:t>Fact (declarative) memory: </a:t>
            </a:r>
          </a:p>
          <a:p>
            <a:pPr lvl="1"/>
            <a:r>
              <a:rPr lang="en-US"/>
              <a:t>Entails learning explicit information</a:t>
            </a:r>
          </a:p>
          <a:p>
            <a:pPr lvl="1"/>
            <a:r>
              <a:rPr lang="en-US"/>
              <a:t>Is related to our conscious thoughts and our language ability</a:t>
            </a:r>
          </a:p>
          <a:p>
            <a:pPr lvl="1"/>
            <a:r>
              <a:rPr lang="en-US"/>
              <a:t>Is stored with the context in which it was learned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Skill Memory</a:t>
            </a:r>
          </a:p>
        </p:txBody>
      </p:sp>
      <p:sp>
        <p:nvSpPr>
          <p:cNvPr id="4577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Skill memory is less conscious than fact memory and involves motor activity</a:t>
            </a:r>
          </a:p>
          <a:p>
            <a:r>
              <a:rPr lang="en-US"/>
              <a:t>It is acquired through practice</a:t>
            </a:r>
          </a:p>
          <a:p>
            <a:r>
              <a:rPr lang="en-US"/>
              <a:t>Skill memories do not retain the context in which they were learned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Structures Involved in Fact Memory</a:t>
            </a:r>
          </a:p>
        </p:txBody>
      </p:sp>
      <p:sp>
        <p:nvSpPr>
          <p:cNvPr id="4587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Fact memory involves the following brain areas:</a:t>
            </a:r>
          </a:p>
          <a:p>
            <a:pPr lvl="1"/>
            <a:r>
              <a:rPr lang="en-US"/>
              <a:t>Hippocampus and the amygdala, both limbic system structures</a:t>
            </a:r>
          </a:p>
          <a:p>
            <a:pPr lvl="1"/>
            <a:r>
              <a:rPr lang="en-US"/>
              <a:t>Specific areas of the thalamus and hypothalamus of the diencephalon</a:t>
            </a:r>
          </a:p>
          <a:p>
            <a:pPr lvl="1"/>
            <a:r>
              <a:rPr lang="en-US"/>
              <a:t>Ventromedial prefrontal cortex and the basal forebrain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Structures Involved in Skill Memory</a:t>
            </a:r>
          </a:p>
        </p:txBody>
      </p:sp>
      <p:sp>
        <p:nvSpPr>
          <p:cNvPr id="4597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Skill memory involves:</a:t>
            </a:r>
          </a:p>
          <a:p>
            <a:pPr lvl="1"/>
            <a:r>
              <a:rPr lang="en-US"/>
              <a:t>Corpus striatum – mediates the automatic connections between a stimulus and a motor response</a:t>
            </a:r>
          </a:p>
          <a:p>
            <a:pPr lvl="1"/>
            <a:r>
              <a:rPr lang="en-US"/>
              <a:t>Portion of the brain receiving the stimulus </a:t>
            </a:r>
          </a:p>
          <a:p>
            <a:pPr lvl="1"/>
            <a:r>
              <a:rPr lang="en-US"/>
              <a:t>Premotor and motor cortex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Mechanisms of Memory</a:t>
            </a:r>
          </a:p>
        </p:txBody>
      </p:sp>
      <p:sp>
        <p:nvSpPr>
          <p:cNvPr id="4608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16575"/>
          </a:xfrm>
        </p:spPr>
        <p:txBody>
          <a:bodyPr/>
          <a:lstStyle/>
          <a:p>
            <a:r>
              <a:rPr lang="en-US"/>
              <a:t>Neuronal RNA content is altered</a:t>
            </a:r>
          </a:p>
          <a:p>
            <a:r>
              <a:rPr lang="en-US"/>
              <a:t>Dendritic spines change shape</a:t>
            </a:r>
          </a:p>
          <a:p>
            <a:r>
              <a:rPr lang="en-US"/>
              <a:t>Extracellular proteins are deposited at synapses involved in LTM</a:t>
            </a:r>
          </a:p>
          <a:p>
            <a:r>
              <a:rPr lang="en-US"/>
              <a:t>Number and size of presynaptic terminals may increase</a:t>
            </a:r>
          </a:p>
          <a:p>
            <a:r>
              <a:rPr lang="en-US"/>
              <a:t>More neurotransmitter is released by presynaptic neurons</a:t>
            </a:r>
          </a:p>
          <a:p>
            <a:r>
              <a:rPr lang="en-US"/>
              <a:t>New hippocampal neurons appear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Mechanisms of Memory</a:t>
            </a:r>
          </a:p>
        </p:txBody>
      </p:sp>
      <p:sp>
        <p:nvSpPr>
          <p:cNvPr id="4618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Long-term potentiation (LTP) is involved and is mediated by NMDA receptors</a:t>
            </a:r>
          </a:p>
          <a:p>
            <a:r>
              <a:rPr lang="en-US"/>
              <a:t>Synaptic events involve the binding of brain-derived neurotropic factor (BDNF)</a:t>
            </a:r>
          </a:p>
          <a:p>
            <a:r>
              <a:rPr lang="en-US"/>
              <a:t>BDNF is involved with Na</a:t>
            </a:r>
            <a:r>
              <a:rPr lang="en-US" baseline="30000"/>
              <a:t>+</a:t>
            </a:r>
            <a:r>
              <a:rPr lang="en-US"/>
              <a:t>, Ca</a:t>
            </a:r>
            <a:r>
              <a:rPr lang="en-US" baseline="30000"/>
              <a:t>2+</a:t>
            </a:r>
            <a:r>
              <a:rPr lang="en-US"/>
              <a:t>, and Mg</a:t>
            </a:r>
            <a:r>
              <a:rPr lang="en-US" baseline="30000"/>
              <a:t>2+</a:t>
            </a:r>
            <a:r>
              <a:rPr lang="en-US"/>
              <a:t> influence at synapses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Memory Circuits</a:t>
            </a:r>
          </a:p>
        </p:txBody>
      </p:sp>
      <p:sp>
        <p:nvSpPr>
          <p:cNvPr id="46285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12.23</a:t>
            </a:r>
          </a:p>
        </p:txBody>
      </p:sp>
      <p:pic>
        <p:nvPicPr>
          <p:cNvPr id="462856" name="Picture 8" descr="12-23PropMemCirc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1909" b="5447"/>
          <a:stretch>
            <a:fillRect/>
          </a:stretch>
        </p:blipFill>
        <p:spPr bwMode="auto">
          <a:xfrm>
            <a:off x="314325" y="809625"/>
            <a:ext cx="8513763" cy="5237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Protection of the Brain</a:t>
            </a:r>
          </a:p>
        </p:txBody>
      </p:sp>
      <p:sp>
        <p:nvSpPr>
          <p:cNvPr id="4638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brain is protected by bone, meninges, and cerebrospinal fluid</a:t>
            </a:r>
          </a:p>
          <a:p>
            <a:r>
              <a:rPr lang="en-US"/>
              <a:t>Harmful substances are shielded from the brain by the blood-brain barrier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Meninges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Three connective tissue membranes lie external to the CNS – dura mater, arachnoid mater, and pia mater</a:t>
            </a:r>
          </a:p>
          <a:p>
            <a:r>
              <a:rPr lang="en-US"/>
              <a:t>Functions of the meninges</a:t>
            </a:r>
          </a:p>
          <a:p>
            <a:pPr lvl="1"/>
            <a:r>
              <a:rPr lang="en-US"/>
              <a:t>Cover and protect the CNS</a:t>
            </a:r>
          </a:p>
          <a:p>
            <a:pPr lvl="1"/>
            <a:r>
              <a:rPr lang="en-US"/>
              <a:t>Protect blood vessels and enclose venous sinuses</a:t>
            </a:r>
          </a:p>
          <a:p>
            <a:pPr lvl="1"/>
            <a:r>
              <a:rPr lang="en-US"/>
              <a:t>Contain cerebrospinal fluid (CSF)</a:t>
            </a:r>
          </a:p>
          <a:p>
            <a:pPr lvl="1"/>
            <a:r>
              <a:rPr lang="en-US"/>
              <a:t>Form partitions within the skull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Meninges</a:t>
            </a:r>
          </a:p>
        </p:txBody>
      </p:sp>
      <p:sp>
        <p:nvSpPr>
          <p:cNvPr id="46592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12.24a</a:t>
            </a:r>
          </a:p>
        </p:txBody>
      </p:sp>
      <p:pic>
        <p:nvPicPr>
          <p:cNvPr id="465928" name="Picture 8" descr="12-24aMeninges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2768" r="949" b="6955"/>
          <a:stretch>
            <a:fillRect/>
          </a:stretch>
        </p:blipFill>
        <p:spPr bwMode="auto">
          <a:xfrm>
            <a:off x="344488" y="1254125"/>
            <a:ext cx="8455025" cy="434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 Mater</a:t>
            </a:r>
          </a:p>
        </p:txBody>
      </p:sp>
      <p:sp>
        <p:nvSpPr>
          <p:cNvPr id="4669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Leathery, strong meninx composed of two fibrous connective tissue layers </a:t>
            </a:r>
          </a:p>
          <a:p>
            <a:r>
              <a:rPr lang="en-US"/>
              <a:t>The two layers separate in certain areas and form dural sinuses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 Mater</a:t>
            </a:r>
          </a:p>
        </p:txBody>
      </p:sp>
      <p:sp>
        <p:nvSpPr>
          <p:cNvPr id="4679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Three dural septa extend inward and limit excessive movement of the brain</a:t>
            </a:r>
          </a:p>
          <a:p>
            <a:pPr lvl="1"/>
            <a:r>
              <a:rPr lang="en-US"/>
              <a:t>Falx cerebri – fold that dips into the longitudinal fissure</a:t>
            </a:r>
          </a:p>
          <a:p>
            <a:pPr lvl="1"/>
            <a:r>
              <a:rPr lang="en-US"/>
              <a:t>Falx cerebelli – runs along the vermis of the cerebellum</a:t>
            </a:r>
          </a:p>
          <a:p>
            <a:pPr lvl="1"/>
            <a:r>
              <a:rPr lang="en-US"/>
              <a:t>Tentorium cerebelli – horizontal dural fold extends into the transverse fissure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 Mater</a:t>
            </a:r>
          </a:p>
        </p:txBody>
      </p:sp>
      <p:sp>
        <p:nvSpPr>
          <p:cNvPr id="46899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12.25</a:t>
            </a:r>
          </a:p>
        </p:txBody>
      </p:sp>
      <p:pic>
        <p:nvPicPr>
          <p:cNvPr id="469000" name="Picture 8" descr="12-25DuraMater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1945" t="3775" r="2426" b="10457"/>
          <a:stretch>
            <a:fillRect/>
          </a:stretch>
        </p:blipFill>
        <p:spPr bwMode="auto">
          <a:xfrm>
            <a:off x="630238" y="709613"/>
            <a:ext cx="7881937" cy="5481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Arachnoid Mater</a:t>
            </a:r>
          </a:p>
        </p:txBody>
      </p:sp>
      <p:sp>
        <p:nvSpPr>
          <p:cNvPr id="4700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middle meninx, which forms a loose brain covering</a:t>
            </a:r>
          </a:p>
          <a:p>
            <a:r>
              <a:rPr lang="en-US"/>
              <a:t>It is separated from the dura mater by the subdural space</a:t>
            </a:r>
          </a:p>
          <a:p>
            <a:r>
              <a:rPr lang="en-US"/>
              <a:t>Beneath the arachnoid is a wide subarachnoid space filled with CSF and large blood vessels</a:t>
            </a:r>
          </a:p>
          <a:p>
            <a:r>
              <a:rPr lang="en-US"/>
              <a:t>Arachnoid villi protrude superiorly and permit CSF to be absorbed into venous blood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Arachnoid Mater</a:t>
            </a:r>
          </a:p>
        </p:txBody>
      </p:sp>
      <p:sp>
        <p:nvSpPr>
          <p:cNvPr id="47104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12.24a</a:t>
            </a:r>
          </a:p>
        </p:txBody>
      </p:sp>
      <p:pic>
        <p:nvPicPr>
          <p:cNvPr id="471048" name="Picture 8" descr="12-24aMeninges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2768" r="949" b="6955"/>
          <a:stretch>
            <a:fillRect/>
          </a:stretch>
        </p:blipFill>
        <p:spPr bwMode="auto">
          <a:xfrm>
            <a:off x="344488" y="1254125"/>
            <a:ext cx="8455025" cy="434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Pia Mater</a:t>
            </a:r>
          </a:p>
        </p:txBody>
      </p:sp>
      <p:sp>
        <p:nvSpPr>
          <p:cNvPr id="4720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Deep meninx composed of delicate connective tissue that clings tightly to the brain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Cerebrospinal Fluid (CSF)</a:t>
            </a:r>
          </a:p>
        </p:txBody>
      </p:sp>
      <p:sp>
        <p:nvSpPr>
          <p:cNvPr id="4730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4953000"/>
          </a:xfrm>
        </p:spPr>
        <p:txBody>
          <a:bodyPr/>
          <a:lstStyle/>
          <a:p>
            <a:r>
              <a:rPr lang="en-US"/>
              <a:t>Watery solution similar in composition to blood plasma</a:t>
            </a:r>
          </a:p>
          <a:p>
            <a:r>
              <a:rPr lang="en-US"/>
              <a:t>Contains less protein and different ion concentrations than plasma</a:t>
            </a:r>
          </a:p>
          <a:p>
            <a:r>
              <a:rPr lang="en-US"/>
              <a:t>Forms a liquid cushion that gives buoyancy to the CNS organs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Cerebrospinal Fluid (CSF)</a:t>
            </a:r>
          </a:p>
        </p:txBody>
      </p:sp>
      <p:sp>
        <p:nvSpPr>
          <p:cNvPr id="528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Prevents the brain from crushing under its own weight</a:t>
            </a:r>
          </a:p>
          <a:p>
            <a:r>
              <a:rPr lang="en-US"/>
              <a:t>Protects the CNS from blows and other trauma</a:t>
            </a:r>
          </a:p>
          <a:p>
            <a:r>
              <a:rPr lang="en-US"/>
              <a:t>Nourishes the brain and carries chemical signals throughout it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Circulation of CSF</a:t>
            </a:r>
          </a:p>
        </p:txBody>
      </p:sp>
      <p:sp>
        <p:nvSpPr>
          <p:cNvPr id="524292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12.26b</a:t>
            </a:r>
          </a:p>
        </p:txBody>
      </p:sp>
      <p:pic>
        <p:nvPicPr>
          <p:cNvPr id="524294" name="Picture 6" descr="12-26CSF_L.jpg      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818" b="26498"/>
          <a:stretch>
            <a:fillRect/>
          </a:stretch>
        </p:blipFill>
        <p:spPr bwMode="auto">
          <a:xfrm>
            <a:off x="1525588" y="695325"/>
            <a:ext cx="6092825" cy="5821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Choroid Plexuses</a:t>
            </a:r>
          </a:p>
        </p:txBody>
      </p:sp>
      <p:sp>
        <p:nvSpPr>
          <p:cNvPr id="514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Clusters of capillaries that form tissue fluid filters, which hang from the roof of each ventricle</a:t>
            </a:r>
          </a:p>
          <a:p>
            <a:r>
              <a:rPr lang="en-US"/>
              <a:t>Have ion pumps that allow them to alter ion concentrations of the CSF</a:t>
            </a:r>
          </a:p>
          <a:p>
            <a:r>
              <a:rPr lang="en-US"/>
              <a:t>Help cleanse CSF by removing wastes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Choroid Plexuses</a:t>
            </a:r>
          </a:p>
        </p:txBody>
      </p:sp>
      <p:sp>
        <p:nvSpPr>
          <p:cNvPr id="51507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12.26a</a:t>
            </a:r>
          </a:p>
        </p:txBody>
      </p:sp>
      <p:pic>
        <p:nvPicPr>
          <p:cNvPr id="515080" name="Picture 8" descr="12-26CSF_L.jpg      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60896" r="40559" b="3740"/>
          <a:stretch>
            <a:fillRect/>
          </a:stretch>
        </p:blipFill>
        <p:spPr bwMode="auto">
          <a:xfrm>
            <a:off x="1109663" y="722313"/>
            <a:ext cx="6923087" cy="5413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Blood-Brain Barrier</a:t>
            </a:r>
          </a:p>
        </p:txBody>
      </p:sp>
      <p:sp>
        <p:nvSpPr>
          <p:cNvPr id="516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Protective mechanism that helps maintain a stable environment for the brain</a:t>
            </a:r>
          </a:p>
          <a:p>
            <a:r>
              <a:rPr lang="en-US"/>
              <a:t>Bloodborne substances are separated from neurons by:</a:t>
            </a:r>
          </a:p>
          <a:p>
            <a:pPr lvl="1"/>
            <a:r>
              <a:rPr lang="en-US"/>
              <a:t>Continuous endothelium of capillary walls</a:t>
            </a:r>
          </a:p>
          <a:p>
            <a:pPr lvl="1"/>
            <a:r>
              <a:rPr lang="en-US"/>
              <a:t>Relatively thick basal lamina</a:t>
            </a:r>
          </a:p>
          <a:p>
            <a:pPr lvl="1"/>
            <a:r>
              <a:rPr lang="en-US"/>
              <a:t>Bulbous feet of astrocytes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Blood-Brain Barrier: Functions</a:t>
            </a:r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Selective barrier that allows nutrients to pass freely</a:t>
            </a:r>
          </a:p>
          <a:p>
            <a:r>
              <a:rPr lang="en-US"/>
              <a:t>Is ineffective against substances that can diffuse through plasma membranes</a:t>
            </a:r>
          </a:p>
          <a:p>
            <a:r>
              <a:rPr lang="en-US"/>
              <a:t>Absent in some areas (vomiting center and the hypothalamus), allowing these areas to monitor the chemical composition of the blood</a:t>
            </a:r>
          </a:p>
          <a:p>
            <a:r>
              <a:rPr lang="en-US"/>
              <a:t>Stress increases the ability of chemicals to pass through the blood-brain barrier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Cerebrovascular Accidents (Strokes)</a:t>
            </a:r>
          </a:p>
        </p:txBody>
      </p:sp>
      <p:sp>
        <p:nvSpPr>
          <p:cNvPr id="518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14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Caused when blood circulation to the brain is blocked and brain tissue dies</a:t>
            </a:r>
          </a:p>
          <a:p>
            <a:pPr>
              <a:lnSpc>
                <a:spcPct val="90000"/>
              </a:lnSpc>
            </a:pPr>
            <a:r>
              <a:rPr lang="en-US"/>
              <a:t>Most commonly caused by blockage of a cerebral artery</a:t>
            </a:r>
          </a:p>
          <a:p>
            <a:pPr>
              <a:lnSpc>
                <a:spcPct val="90000"/>
              </a:lnSpc>
            </a:pPr>
            <a:r>
              <a:rPr lang="en-US"/>
              <a:t>Other causes include compression of the brain by hemorrhage or edema, and atherosclerosis</a:t>
            </a:r>
          </a:p>
          <a:p>
            <a:pPr>
              <a:lnSpc>
                <a:spcPct val="90000"/>
              </a:lnSpc>
            </a:pPr>
            <a:r>
              <a:rPr lang="en-US"/>
              <a:t>Transient ischemic attacks (TIAs) – temporary episodes of reversible cerebral ischemia</a:t>
            </a:r>
          </a:p>
          <a:p>
            <a:pPr>
              <a:lnSpc>
                <a:spcPct val="90000"/>
              </a:lnSpc>
            </a:pPr>
            <a:r>
              <a:rPr lang="en-US"/>
              <a:t>Tissue plasminogen activator (TPA) is the only approved treatment for stroke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Degenerative Brain Disorders</a:t>
            </a:r>
          </a:p>
        </p:txBody>
      </p:sp>
      <p:sp>
        <p:nvSpPr>
          <p:cNvPr id="5191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Alzheimer’s disease – a progressive degenerative disease of the brain that results in dementia</a:t>
            </a:r>
          </a:p>
          <a:p>
            <a:r>
              <a:rPr lang="en-US"/>
              <a:t>Parkinson’s disease – degeneration of the dopamine-releasing neurons of the substantia nigra</a:t>
            </a:r>
          </a:p>
          <a:p>
            <a:r>
              <a:rPr lang="en-US"/>
              <a:t>Huntington’s disease – a fatal hereditary disorder caused by accumulation of the protein huntingtin that leads to degeneration of the basal nuclei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Embryonic Development of the Spinal Cord</a:t>
            </a:r>
          </a:p>
        </p:txBody>
      </p:sp>
      <p:sp>
        <p:nvSpPr>
          <p:cNvPr id="520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Develops from caudal portion of neural tube</a:t>
            </a:r>
          </a:p>
          <a:p>
            <a:r>
              <a:rPr lang="en-US"/>
              <a:t>By week 6, there are two clusters of neuroblasts:</a:t>
            </a:r>
          </a:p>
          <a:p>
            <a:pPr lvl="1"/>
            <a:r>
              <a:rPr lang="en-US"/>
              <a:t>Alar plate – will become interneurons</a:t>
            </a:r>
          </a:p>
          <a:p>
            <a:pPr lvl="1"/>
            <a:r>
              <a:rPr lang="en-US"/>
              <a:t>Basal plate – will become motor neurons</a:t>
            </a:r>
          </a:p>
          <a:p>
            <a:r>
              <a:rPr lang="en-US"/>
              <a:t>Neural crest cells form the dorsal root ganglia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Embryonic Development of the Spinal Cord</a:t>
            </a:r>
          </a:p>
        </p:txBody>
      </p:sp>
      <p:sp>
        <p:nvSpPr>
          <p:cNvPr id="52122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12.28</a:t>
            </a:r>
          </a:p>
        </p:txBody>
      </p:sp>
      <p:pic>
        <p:nvPicPr>
          <p:cNvPr id="521224" name="Picture 8" descr="12-28EmbSpinalCord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2448" t="3339" r="2448" b="8730"/>
          <a:stretch>
            <a:fillRect/>
          </a:stretch>
        </p:blipFill>
        <p:spPr bwMode="auto">
          <a:xfrm>
            <a:off x="1209675" y="796925"/>
            <a:ext cx="6724650" cy="564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AP7">
  <a:themeElements>
    <a:clrScheme name="HAP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P7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AP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HD:Users:kym:Left Coast Work:HAP7:HAP7.pot</Template>
  <TotalTime>952</TotalTime>
  <Words>1934</Words>
  <Application>Microsoft PowerPoint</Application>
  <PresentationFormat>On-screen Show (4:3)</PresentationFormat>
  <Paragraphs>239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Times New Roman</vt:lpstr>
      <vt:lpstr>Arial</vt:lpstr>
      <vt:lpstr>Wingdings</vt:lpstr>
      <vt:lpstr>HAP7</vt:lpstr>
      <vt:lpstr>12</vt:lpstr>
      <vt:lpstr>Functional Brain System</vt:lpstr>
      <vt:lpstr>Limbic System</vt:lpstr>
      <vt:lpstr>Limbic System</vt:lpstr>
      <vt:lpstr>Limbic System</vt:lpstr>
      <vt:lpstr>Limbic System: Emotion and Cognition</vt:lpstr>
      <vt:lpstr>Reticular Formation</vt:lpstr>
      <vt:lpstr>Reticular Formation</vt:lpstr>
      <vt:lpstr>Reticular Formation: RAS and Motor Function</vt:lpstr>
      <vt:lpstr>Brain Waves</vt:lpstr>
      <vt:lpstr>Types of Brain Waves</vt:lpstr>
      <vt:lpstr>Types of Brain Waves</vt:lpstr>
      <vt:lpstr>Brain Waves: State of the Brain</vt:lpstr>
      <vt:lpstr>Epilepsy</vt:lpstr>
      <vt:lpstr>Epileptic Seizures</vt:lpstr>
      <vt:lpstr>Control of Epilepsy</vt:lpstr>
      <vt:lpstr>Consciousness</vt:lpstr>
      <vt:lpstr>Consciousness</vt:lpstr>
      <vt:lpstr>Types of Sleep</vt:lpstr>
      <vt:lpstr>Types and Stages of Sleep: NREM</vt:lpstr>
      <vt:lpstr>Types and Stages of Sleep: REM</vt:lpstr>
      <vt:lpstr>Sleep</vt:lpstr>
      <vt:lpstr>Sleep</vt:lpstr>
      <vt:lpstr>Sleep Patterns</vt:lpstr>
      <vt:lpstr>Importance of Sleep</vt:lpstr>
      <vt:lpstr>Sleep Disorders</vt:lpstr>
      <vt:lpstr>Memory</vt:lpstr>
      <vt:lpstr>Memory Processing</vt:lpstr>
      <vt:lpstr>Stages of Memory</vt:lpstr>
      <vt:lpstr>Transfer from STM to LTM</vt:lpstr>
      <vt:lpstr>Categories of Memory</vt:lpstr>
      <vt:lpstr>Skill Memory</vt:lpstr>
      <vt:lpstr>Structures Involved in Fact Memory</vt:lpstr>
      <vt:lpstr>Structures Involved in Skill Memory</vt:lpstr>
      <vt:lpstr>Mechanisms of Memory</vt:lpstr>
      <vt:lpstr>Mechanisms of Memory</vt:lpstr>
      <vt:lpstr>Proposed Memory Circuits</vt:lpstr>
      <vt:lpstr>Protection of the Brain</vt:lpstr>
      <vt:lpstr>Meninges</vt:lpstr>
      <vt:lpstr>Meninges</vt:lpstr>
      <vt:lpstr>Dura Mater</vt:lpstr>
      <vt:lpstr>Dura Mater</vt:lpstr>
      <vt:lpstr>Dura Mater</vt:lpstr>
      <vt:lpstr>Arachnoid Mater</vt:lpstr>
      <vt:lpstr>Arachnoid Mater</vt:lpstr>
      <vt:lpstr>Pia Mater</vt:lpstr>
      <vt:lpstr>Cerebrospinal Fluid (CSF)</vt:lpstr>
      <vt:lpstr>Cerebrospinal Fluid (CSF)</vt:lpstr>
      <vt:lpstr>Circulation of CSF</vt:lpstr>
      <vt:lpstr>Choroid Plexuses</vt:lpstr>
      <vt:lpstr>Choroid Plexuses</vt:lpstr>
      <vt:lpstr>Blood-Brain Barrier</vt:lpstr>
      <vt:lpstr>Blood-Brain Barrier: Functions</vt:lpstr>
      <vt:lpstr>Cerebrovascular Accidents (Strokes)</vt:lpstr>
      <vt:lpstr>Degenerative Brain Disorders</vt:lpstr>
      <vt:lpstr>Embryonic Development of the Spinal Cord</vt:lpstr>
      <vt:lpstr>Embryonic Development of the Spinal Cord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</dc:title>
  <dc:creator>Karl Miyajima</dc:creator>
  <cp:lastModifiedBy>Kingwood Servicedesk</cp:lastModifiedBy>
  <cp:revision>149</cp:revision>
  <dcterms:created xsi:type="dcterms:W3CDTF">2002-11-19T06:42:31Z</dcterms:created>
  <dcterms:modified xsi:type="dcterms:W3CDTF">2009-03-20T17:56:14Z</dcterms:modified>
</cp:coreProperties>
</file>