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sldIdLst>
    <p:sldId id="259" r:id="rId2"/>
    <p:sldId id="391" r:id="rId3"/>
    <p:sldId id="422" r:id="rId4"/>
    <p:sldId id="392" r:id="rId5"/>
    <p:sldId id="393" r:id="rId6"/>
    <p:sldId id="394" r:id="rId7"/>
    <p:sldId id="395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407" r:id="rId20"/>
    <p:sldId id="408" r:id="rId21"/>
    <p:sldId id="409" r:id="rId22"/>
    <p:sldId id="410" r:id="rId23"/>
    <p:sldId id="411" r:id="rId24"/>
    <p:sldId id="423" r:id="rId25"/>
    <p:sldId id="412" r:id="rId26"/>
    <p:sldId id="413" r:id="rId27"/>
    <p:sldId id="414" r:id="rId28"/>
    <p:sldId id="415" r:id="rId29"/>
    <p:sldId id="416" r:id="rId30"/>
    <p:sldId id="417" r:id="rId31"/>
    <p:sldId id="418" r:id="rId32"/>
    <p:sldId id="419" r:id="rId33"/>
    <p:sldId id="420" r:id="rId34"/>
    <p:sldId id="421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preferSingleView="1">
    <p:restoredLeft sz="7214" autoAdjust="0"/>
    <p:restoredTop sz="90929"/>
  </p:normalViewPr>
  <p:slideViewPr>
    <p:cSldViewPr snapToGrid="0">
      <p:cViewPr varScale="1">
        <p:scale>
          <a:sx n="46" d="100"/>
          <a:sy n="46" d="100"/>
        </p:scale>
        <p:origin x="-16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074" name="Picture 2" descr="C:\Documents and Settings\Leslie Austin\Desktop\HAP7e IP Links Design\35910Marieb7e_lo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26075" cy="6858000"/>
          </a:xfrm>
          <a:prstGeom prst="rect">
            <a:avLst/>
          </a:prstGeom>
          <a:noFill/>
        </p:spPr>
      </p:pic>
      <p:sp>
        <p:nvSpPr>
          <p:cNvPr id="515075" name="AutoShape 3"/>
          <p:cNvSpPr>
            <a:spLocks noChangeArrowheads="1"/>
          </p:cNvSpPr>
          <p:nvPr/>
        </p:nvSpPr>
        <p:spPr bwMode="auto">
          <a:xfrm>
            <a:off x="5334000" y="0"/>
            <a:ext cx="3043238" cy="6858000"/>
          </a:xfrm>
          <a:prstGeom prst="flowChartDelay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76" name="Text Box 4"/>
          <p:cNvSpPr txBox="1">
            <a:spLocks noChangeArrowheads="1"/>
          </p:cNvSpPr>
          <p:nvPr/>
        </p:nvSpPr>
        <p:spPr bwMode="auto">
          <a:xfrm>
            <a:off x="514350" y="64833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D9E30D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515077" name="Text Box 5"/>
          <p:cNvSpPr txBox="1">
            <a:spLocks noChangeArrowheads="1"/>
          </p:cNvSpPr>
          <p:nvPr/>
        </p:nvSpPr>
        <p:spPr bwMode="auto">
          <a:xfrm>
            <a:off x="2511425" y="4135438"/>
            <a:ext cx="2532063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Human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Anatomy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&amp; Physiology</a:t>
            </a:r>
          </a:p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D9E30D"/>
                </a:solidFill>
                <a:latin typeface="Arial" charset="0"/>
              </a:rPr>
              <a:t>SEVENTH EDITION</a:t>
            </a:r>
          </a:p>
        </p:txBody>
      </p:sp>
      <p:sp>
        <p:nvSpPr>
          <p:cNvPr id="515078" name="Text Box 6"/>
          <p:cNvSpPr txBox="1">
            <a:spLocks noChangeArrowheads="1"/>
          </p:cNvSpPr>
          <p:nvPr/>
        </p:nvSpPr>
        <p:spPr bwMode="auto">
          <a:xfrm>
            <a:off x="42863" y="352425"/>
            <a:ext cx="2251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Elaine N. Marieb</a:t>
            </a:r>
          </a:p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Katja Hoehn</a:t>
            </a:r>
          </a:p>
        </p:txBody>
      </p:sp>
      <p:sp>
        <p:nvSpPr>
          <p:cNvPr id="515079" name="Rectangle 7"/>
          <p:cNvSpPr>
            <a:spLocks noChangeArrowheads="1"/>
          </p:cNvSpPr>
          <p:nvPr/>
        </p:nvSpPr>
        <p:spPr bwMode="auto">
          <a:xfrm>
            <a:off x="5308600" y="0"/>
            <a:ext cx="3835400" cy="6858000"/>
          </a:xfrm>
          <a:prstGeom prst="rect">
            <a:avLst/>
          </a:prstGeom>
          <a:solidFill>
            <a:srgbClr val="0989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80" name="Line 8"/>
          <p:cNvSpPr>
            <a:spLocks noChangeShapeType="1"/>
          </p:cNvSpPr>
          <p:nvPr/>
        </p:nvSpPr>
        <p:spPr bwMode="auto">
          <a:xfrm>
            <a:off x="5530850" y="3268663"/>
            <a:ext cx="3613150" cy="0"/>
          </a:xfrm>
          <a:prstGeom prst="line">
            <a:avLst/>
          </a:prstGeom>
          <a:noFill/>
          <a:ln w="57150">
            <a:solidFill>
              <a:srgbClr val="D9E30D"/>
            </a:solidFill>
            <a:prstDash val="sysDot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15081" name="Rectangle 9"/>
          <p:cNvSpPr>
            <a:spLocks noGrp="1" noChangeArrowheads="1"/>
          </p:cNvSpPr>
          <p:nvPr>
            <p:ph type="ctrTitle"/>
          </p:nvPr>
        </p:nvSpPr>
        <p:spPr>
          <a:xfrm>
            <a:off x="5827713" y="2039938"/>
            <a:ext cx="3316287" cy="1414462"/>
          </a:xfrm>
        </p:spPr>
        <p:txBody>
          <a:bodyPr anchor="ctr"/>
          <a:lstStyle>
            <a:lvl1pPr>
              <a:defRPr sz="20000" i="1">
                <a:solidFill>
                  <a:srgbClr val="4DC2E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35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5083" name="Text Box 11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D9E30D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D9E30D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D9E30D"/>
                </a:solidFill>
                <a:latin typeface="Arial" charset="0"/>
              </a:rPr>
              <a:t> Lecture Slides</a:t>
            </a:r>
            <a:r>
              <a:rPr lang="en-US" sz="2000">
                <a:solidFill>
                  <a:srgbClr val="08A5CA"/>
                </a:solidFill>
                <a:latin typeface="Arial" charset="0"/>
              </a:rPr>
              <a:t>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515084" name="Line 12"/>
          <p:cNvSpPr>
            <a:spLocks noChangeShapeType="1"/>
          </p:cNvSpPr>
          <p:nvPr/>
        </p:nvSpPr>
        <p:spPr bwMode="auto">
          <a:xfrm>
            <a:off x="5307013" y="0"/>
            <a:ext cx="0" cy="6858000"/>
          </a:xfrm>
          <a:prstGeom prst="line">
            <a:avLst/>
          </a:prstGeom>
          <a:noFill/>
          <a:ln w="457200">
            <a:solidFill>
              <a:srgbClr val="D9E30D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5085" name="Text Box 13"/>
          <p:cNvSpPr txBox="1">
            <a:spLocks noChangeArrowheads="1"/>
          </p:cNvSpPr>
          <p:nvPr/>
        </p:nvSpPr>
        <p:spPr bwMode="auto">
          <a:xfrm rot="-5400000">
            <a:off x="4851401" y="2211387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solidFill>
                  <a:srgbClr val="D9E30D"/>
                </a:solidFill>
                <a:latin typeface="Arial" charset="0"/>
              </a:rPr>
              <a:t>C H A P T E 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0" y="977900"/>
            <a:ext cx="4059238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0088" y="977900"/>
            <a:ext cx="4059237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1163" y="261938"/>
            <a:ext cx="2154237" cy="5772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8450" y="261938"/>
            <a:ext cx="6310313" cy="57721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61938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8450" y="977900"/>
            <a:ext cx="8270875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2" name="Text Box 4"/>
          <p:cNvSpPr txBox="1">
            <a:spLocks noChangeArrowheads="1"/>
          </p:cNvSpPr>
          <p:nvPr/>
        </p:nvSpPr>
        <p:spPr bwMode="auto">
          <a:xfrm>
            <a:off x="228600" y="65214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0989C9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514053" name="Line 5"/>
          <p:cNvSpPr>
            <a:spLocks noChangeShapeType="1"/>
          </p:cNvSpPr>
          <p:nvPr/>
        </p:nvSpPr>
        <p:spPr bwMode="auto">
          <a:xfrm>
            <a:off x="298450" y="258763"/>
            <a:ext cx="8586788" cy="0"/>
          </a:xfrm>
          <a:prstGeom prst="line">
            <a:avLst/>
          </a:prstGeom>
          <a:noFill/>
          <a:ln w="38100">
            <a:solidFill>
              <a:srgbClr val="D9E30D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14054" name="Line 6"/>
          <p:cNvSpPr>
            <a:spLocks noChangeShapeType="1"/>
          </p:cNvSpPr>
          <p:nvPr/>
        </p:nvSpPr>
        <p:spPr bwMode="auto">
          <a:xfrm>
            <a:off x="293688" y="225425"/>
            <a:ext cx="8586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12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68975" y="4073525"/>
            <a:ext cx="3113088" cy="2286000"/>
          </a:xfrm>
        </p:spPr>
        <p:txBody>
          <a:bodyPr/>
          <a:lstStyle/>
          <a:p>
            <a:pPr marL="457200" lvl="1" indent="0">
              <a:buFont typeface="Wingdings" pitchFamily="2" charset="2"/>
              <a:buNone/>
            </a:pPr>
            <a:r>
              <a:rPr lang="en-US" sz="3500">
                <a:solidFill>
                  <a:schemeClr val="bg1"/>
                </a:solidFill>
                <a:latin typeface="Arial" charset="0"/>
              </a:rPr>
              <a:t>The Central Nervous System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751763" y="3276600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D9E30D"/>
                </a:solidFill>
                <a:latin typeface="Arial" charset="0"/>
              </a:rPr>
              <a:t>P A R T  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</a:t>
            </a:r>
          </a:p>
        </p:txBody>
      </p:sp>
      <p:sp>
        <p:nvSpPr>
          <p:cNvPr id="4823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CNS tissue is enclosed within the vertebral column from the foramen magnum to L</a:t>
            </a:r>
            <a:r>
              <a:rPr lang="en-US" baseline="-25000"/>
              <a:t>1</a:t>
            </a:r>
            <a:endParaRPr lang="en-US"/>
          </a:p>
          <a:p>
            <a:r>
              <a:rPr lang="en-US"/>
              <a:t>Provides two-way communication to and from the brain</a:t>
            </a:r>
          </a:p>
          <a:p>
            <a:r>
              <a:rPr lang="en-US"/>
              <a:t>Protected by bone, meninges, and CSF</a:t>
            </a:r>
          </a:p>
          <a:p>
            <a:r>
              <a:rPr lang="en-US"/>
              <a:t>Epidural space – space between the vertebrae and the dural sheath (dura mater) filled with fat and a network of veins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Lumbar Tap</a:t>
            </a:r>
          </a:p>
        </p:txBody>
      </p:sp>
      <p:sp>
        <p:nvSpPr>
          <p:cNvPr id="516100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12.30</a:t>
            </a:r>
          </a:p>
        </p:txBody>
      </p:sp>
      <p:pic>
        <p:nvPicPr>
          <p:cNvPr id="516102" name="Picture 6" descr="12-30LumbarTap_L.jpg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1111" t="2705" r="1460" b="7745"/>
          <a:stretch>
            <a:fillRect/>
          </a:stretch>
        </p:blipFill>
        <p:spPr bwMode="auto">
          <a:xfrm>
            <a:off x="1022350" y="781050"/>
            <a:ext cx="7097713" cy="5726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</a:t>
            </a:r>
          </a:p>
        </p:txBody>
      </p:sp>
      <p:sp>
        <p:nvSpPr>
          <p:cNvPr id="48333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12.29a</a:t>
            </a:r>
          </a:p>
        </p:txBody>
      </p:sp>
      <p:pic>
        <p:nvPicPr>
          <p:cNvPr id="483336" name="Picture 8" descr="12-29aGrossSpinal_L.jpg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20226" t="2080" r="21463" b="6039"/>
          <a:stretch>
            <a:fillRect/>
          </a:stretch>
        </p:blipFill>
        <p:spPr bwMode="auto">
          <a:xfrm>
            <a:off x="3338513" y="482600"/>
            <a:ext cx="2466975" cy="589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</a:t>
            </a:r>
          </a:p>
        </p:txBody>
      </p:sp>
      <p:sp>
        <p:nvSpPr>
          <p:cNvPr id="4843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Conus medullaris – terminal portion of the spinal cord</a:t>
            </a:r>
          </a:p>
          <a:p>
            <a:r>
              <a:rPr lang="en-US"/>
              <a:t>Filum terminale – fibrous extension of the pia mater; anchors the spinal cord to the coccyx</a:t>
            </a:r>
          </a:p>
          <a:p>
            <a:r>
              <a:rPr lang="en-US"/>
              <a:t>Denticulate ligaments – delicate shelves of pia mater; attach the spinal cord to the vertebrae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</a:t>
            </a:r>
          </a:p>
        </p:txBody>
      </p:sp>
      <p:sp>
        <p:nvSpPr>
          <p:cNvPr id="4853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Spinal nerves – 31 pairs attach to the cord by paired roots</a:t>
            </a:r>
          </a:p>
          <a:p>
            <a:r>
              <a:rPr lang="en-US"/>
              <a:t>Cervical and lumbar enlargements – sites where nerves serving the upper and lower limbs emerge</a:t>
            </a:r>
          </a:p>
          <a:p>
            <a:r>
              <a:rPr lang="en-US"/>
              <a:t>Cauda equina – collection of nerve roots at the inferior end of the vertebral canal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Cross-Sectional Anatomy of the Spinal Cord</a:t>
            </a:r>
          </a:p>
        </p:txBody>
      </p:sp>
      <p:sp>
        <p:nvSpPr>
          <p:cNvPr id="4864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458200" cy="5056188"/>
          </a:xfrm>
        </p:spPr>
        <p:txBody>
          <a:bodyPr/>
          <a:lstStyle/>
          <a:p>
            <a:r>
              <a:rPr lang="en-US"/>
              <a:t>Anterior median fissure – separates anterior funiculi</a:t>
            </a:r>
          </a:p>
          <a:p>
            <a:r>
              <a:rPr lang="en-US"/>
              <a:t>Posterior median sulcus – divides posterior funiculi</a:t>
            </a:r>
          </a:p>
        </p:txBody>
      </p:sp>
      <p:sp>
        <p:nvSpPr>
          <p:cNvPr id="486408" name="Text Box 8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12.31a</a:t>
            </a:r>
          </a:p>
        </p:txBody>
      </p:sp>
      <p:pic>
        <p:nvPicPr>
          <p:cNvPr id="486409" name="Picture 9" descr="12-31aAnaSpinalCord_L.jpg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780" t="2176" r="780" b="7153"/>
          <a:stretch>
            <a:fillRect/>
          </a:stretch>
        </p:blipFill>
        <p:spPr bwMode="auto">
          <a:xfrm>
            <a:off x="539750" y="2506663"/>
            <a:ext cx="8062913" cy="3741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Gray Matter and Spinal Roots</a:t>
            </a:r>
          </a:p>
        </p:txBody>
      </p:sp>
      <p:sp>
        <p:nvSpPr>
          <p:cNvPr id="4874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Gray matter consists of soma, unmyelinated processes, and neuroglia</a:t>
            </a:r>
          </a:p>
          <a:p>
            <a:r>
              <a:rPr lang="en-US"/>
              <a:t>Gray commissure – connects masses of gray matter; encloses central canal</a:t>
            </a:r>
          </a:p>
          <a:p>
            <a:r>
              <a:rPr lang="en-US"/>
              <a:t>Posterior (dorsal) horns – interneurons</a:t>
            </a:r>
          </a:p>
          <a:p>
            <a:r>
              <a:rPr lang="en-US"/>
              <a:t>Anterior (ventral) horns – interneurons and somatic motor neurons</a:t>
            </a:r>
          </a:p>
          <a:p>
            <a:r>
              <a:rPr lang="en-US"/>
              <a:t>Lateral horns – contain sympathetic nerve fibers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457" name="Picture 9" descr="12-31bAnaSpinalCord_L.jpg                                      0014C222ServDisk_05                    BE4022FB:"/>
          <p:cNvPicPr>
            <a:picLocks noChangeAspect="1" noChangeArrowheads="1"/>
          </p:cNvPicPr>
          <p:nvPr/>
        </p:nvPicPr>
        <p:blipFill>
          <a:blip r:embed="rId2"/>
          <a:srcRect b="5530"/>
          <a:stretch>
            <a:fillRect/>
          </a:stretch>
        </p:blipFill>
        <p:spPr bwMode="auto">
          <a:xfrm>
            <a:off x="314325" y="715963"/>
            <a:ext cx="8513763" cy="5424487"/>
          </a:xfrm>
          <a:prstGeom prst="rect">
            <a:avLst/>
          </a:prstGeom>
          <a:noFill/>
        </p:spPr>
      </p:pic>
      <p:sp>
        <p:nvSpPr>
          <p:cNvPr id="4884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Gray Matter and Spinal Roots</a:t>
            </a:r>
          </a:p>
        </p:txBody>
      </p:sp>
      <p:sp>
        <p:nvSpPr>
          <p:cNvPr id="48845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12.31b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Gray Matter: Organization</a:t>
            </a:r>
          </a:p>
        </p:txBody>
      </p:sp>
      <p:sp>
        <p:nvSpPr>
          <p:cNvPr id="4894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Dorsal half – sensory roots and ganglia</a:t>
            </a:r>
          </a:p>
          <a:p>
            <a:r>
              <a:rPr lang="en-US"/>
              <a:t>Ventral half – motor roots</a:t>
            </a:r>
          </a:p>
          <a:p>
            <a:r>
              <a:rPr lang="en-US"/>
              <a:t>Dorsal and ventral roots fuse laterally to form spinal nerves </a:t>
            </a:r>
          </a:p>
          <a:p>
            <a:r>
              <a:rPr lang="en-US"/>
              <a:t>Four zones are evident within the gray matter – somatic sensory (SS), visceral sensory (VS), visceral motor (VM), and somatic motor (SM)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5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Gray Matter: Organization</a:t>
            </a:r>
          </a:p>
        </p:txBody>
      </p:sp>
      <p:sp>
        <p:nvSpPr>
          <p:cNvPr id="490503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12.32</a:t>
            </a:r>
          </a:p>
        </p:txBody>
      </p:sp>
      <p:pic>
        <p:nvPicPr>
          <p:cNvPr id="490504" name="Picture 8" descr="12-32GraySpinal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1399" t="2426" r="1100" b="10039"/>
          <a:stretch>
            <a:fillRect/>
          </a:stretch>
        </p:blipFill>
        <p:spPr bwMode="auto">
          <a:xfrm>
            <a:off x="346075" y="1941513"/>
            <a:ext cx="8450263" cy="2973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White Matter in the Spinal Cord</a:t>
            </a:r>
          </a:p>
        </p:txBody>
      </p:sp>
      <p:sp>
        <p:nvSpPr>
          <p:cNvPr id="4915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Fibers run in three directions – ascending, descending, and transversely</a:t>
            </a:r>
          </a:p>
          <a:p>
            <a:pPr>
              <a:lnSpc>
                <a:spcPct val="90000"/>
              </a:lnSpc>
            </a:pPr>
            <a:r>
              <a:rPr lang="en-US"/>
              <a:t>Divided into three funiculi (columns) – posterior, lateral, and anterior</a:t>
            </a:r>
          </a:p>
          <a:p>
            <a:pPr>
              <a:lnSpc>
                <a:spcPct val="90000"/>
              </a:lnSpc>
            </a:pPr>
            <a:r>
              <a:rPr lang="en-US"/>
              <a:t>Each funiculus contains several fiber tracks</a:t>
            </a:r>
          </a:p>
          <a:p>
            <a:pPr lvl="1">
              <a:lnSpc>
                <a:spcPct val="90000"/>
              </a:lnSpc>
            </a:pPr>
            <a:r>
              <a:rPr lang="en-US"/>
              <a:t>Fiber tract names reveal their origin and destination</a:t>
            </a:r>
          </a:p>
          <a:p>
            <a:pPr lvl="1">
              <a:lnSpc>
                <a:spcPct val="90000"/>
              </a:lnSpc>
            </a:pPr>
            <a:r>
              <a:rPr lang="en-US"/>
              <a:t>Fiber tracts are composed of axons with similar functions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White Matter: Pathway Generalizations</a:t>
            </a:r>
          </a:p>
        </p:txBody>
      </p:sp>
      <p:sp>
        <p:nvSpPr>
          <p:cNvPr id="4925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Pathways decussate</a:t>
            </a:r>
          </a:p>
          <a:p>
            <a:r>
              <a:rPr lang="en-US"/>
              <a:t>Most consist of two or three neurons</a:t>
            </a:r>
          </a:p>
          <a:p>
            <a:r>
              <a:rPr lang="en-US"/>
              <a:t>Most exhibit somatotopy (precise spatial relationships)</a:t>
            </a:r>
          </a:p>
          <a:p>
            <a:r>
              <a:rPr lang="en-US"/>
              <a:t>Pathways are paired (one on each side of the spinal cord or brain)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White Matter: Pathway Generalizations</a:t>
            </a:r>
          </a:p>
        </p:txBody>
      </p:sp>
      <p:sp>
        <p:nvSpPr>
          <p:cNvPr id="49357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12.33</a:t>
            </a:r>
          </a:p>
        </p:txBody>
      </p:sp>
      <p:pic>
        <p:nvPicPr>
          <p:cNvPr id="493576" name="Picture 8" descr="12-33TractsSpinal_L.jpg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615" t="2611" r="615" b="7408"/>
          <a:stretch>
            <a:fillRect/>
          </a:stretch>
        </p:blipFill>
        <p:spPr bwMode="auto">
          <a:xfrm>
            <a:off x="366713" y="1568450"/>
            <a:ext cx="8408987" cy="3721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 Ascending Pathways</a:t>
            </a:r>
          </a:p>
        </p:txBody>
      </p:sp>
      <p:sp>
        <p:nvSpPr>
          <p:cNvPr id="4945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central processes of fist-order neurons branch diffusely as they enter the spinal cord and medulla</a:t>
            </a:r>
          </a:p>
          <a:p>
            <a:r>
              <a:rPr lang="en-US"/>
              <a:t>Some branches take part in spinal cord reflexes</a:t>
            </a:r>
          </a:p>
          <a:p>
            <a:r>
              <a:rPr lang="en-US"/>
              <a:t>Others synapse with second-order neurons in the cord and medullary nuclei</a:t>
            </a:r>
          </a:p>
          <a:p>
            <a:r>
              <a:rPr lang="en-US"/>
              <a:t>Fibers from touch and pressure receptors form collateral synapses with interneurons in the dorsal horns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Ascending Pathways</a:t>
            </a:r>
          </a:p>
        </p:txBody>
      </p:sp>
      <p:sp>
        <p:nvSpPr>
          <p:cNvPr id="4956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nonspecific and specific ascending pathways send impulses to the sensory cortex</a:t>
            </a:r>
          </a:p>
          <a:p>
            <a:pPr lvl="1"/>
            <a:r>
              <a:rPr lang="en-US"/>
              <a:t>These pathways are responsible for discriminative touch and conscious proprioception</a:t>
            </a:r>
          </a:p>
          <a:p>
            <a:r>
              <a:rPr lang="en-US"/>
              <a:t>The spinocerebellar tracts send impulses to the cerebellum and do not contribute to sensory perception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Nonspecific Ascending Pathway</a:t>
            </a:r>
          </a:p>
        </p:txBody>
      </p:sp>
      <p:sp>
        <p:nvSpPr>
          <p:cNvPr id="4966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3349625" cy="5056188"/>
          </a:xfrm>
        </p:spPr>
        <p:txBody>
          <a:bodyPr/>
          <a:lstStyle/>
          <a:p>
            <a:r>
              <a:rPr lang="en-US"/>
              <a:t>Nonspecific pathway for pain, temperature, and crude touch within the lateral spinothalamic tract</a:t>
            </a:r>
          </a:p>
        </p:txBody>
      </p:sp>
      <p:sp>
        <p:nvSpPr>
          <p:cNvPr id="496648" name="Text Box 8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12.34b</a:t>
            </a:r>
          </a:p>
        </p:txBody>
      </p:sp>
      <p:pic>
        <p:nvPicPr>
          <p:cNvPr id="496649" name="Picture 9" descr="12-34PathAscend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41606" t="1663" b="5856"/>
          <a:stretch>
            <a:fillRect/>
          </a:stretch>
        </p:blipFill>
        <p:spPr bwMode="auto">
          <a:xfrm>
            <a:off x="5026025" y="831850"/>
            <a:ext cx="2838450" cy="5662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Specific and Posterior Spinocerebellar Tracts</a:t>
            </a:r>
          </a:p>
        </p:txBody>
      </p:sp>
      <p:sp>
        <p:nvSpPr>
          <p:cNvPr id="4976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Specific ascending pathways within the fasciculus gracilis and fasciculus cuneatus tracts, and their continuation in the medial lemniscal tracts </a:t>
            </a:r>
          </a:p>
          <a:p>
            <a:r>
              <a:rPr lang="en-US"/>
              <a:t>The posterior spinocerebellar tract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12.34a</a:t>
            </a:r>
          </a:p>
        </p:txBody>
      </p:sp>
      <p:sp>
        <p:nvSpPr>
          <p:cNvPr id="498707" name="Rectangle 19"/>
          <p:cNvSpPr>
            <a:spLocks noChangeArrowheads="1"/>
          </p:cNvSpPr>
          <p:nvPr/>
        </p:nvSpPr>
        <p:spPr bwMode="auto">
          <a:xfrm>
            <a:off x="219075" y="0"/>
            <a:ext cx="8774113" cy="392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498696" name="Picture 8" descr="12-34PathAscend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1463" r="33167" b="3772"/>
          <a:stretch>
            <a:fillRect/>
          </a:stretch>
        </p:blipFill>
        <p:spPr bwMode="auto">
          <a:xfrm>
            <a:off x="2743200" y="22225"/>
            <a:ext cx="3657600" cy="6534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Descending (Motor) Pathways</a:t>
            </a:r>
          </a:p>
        </p:txBody>
      </p:sp>
      <p:sp>
        <p:nvSpPr>
          <p:cNvPr id="4997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Descending tracts deliver efferent impulses from the brain to the spinal cord, and are divided into two groups</a:t>
            </a:r>
          </a:p>
          <a:p>
            <a:pPr lvl="1"/>
            <a:r>
              <a:rPr lang="en-US"/>
              <a:t>Direct pathways equivalent to the pyramidal tracts</a:t>
            </a:r>
          </a:p>
          <a:p>
            <a:pPr lvl="1"/>
            <a:r>
              <a:rPr lang="en-US"/>
              <a:t>Indirect pathways, essentially all others</a:t>
            </a:r>
          </a:p>
          <a:p>
            <a:r>
              <a:rPr lang="en-US"/>
              <a:t>Motor pathways involve two neurons (upper and lower)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Direct (Pyramidal) System</a:t>
            </a:r>
          </a:p>
        </p:txBody>
      </p:sp>
      <p:sp>
        <p:nvSpPr>
          <p:cNvPr id="5007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46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Direct pathways originate with the pyramidal neurons in the precentral gyri</a:t>
            </a:r>
          </a:p>
          <a:p>
            <a:pPr>
              <a:lnSpc>
                <a:spcPct val="90000"/>
              </a:lnSpc>
            </a:pPr>
            <a:r>
              <a:rPr lang="en-US"/>
              <a:t>Impulses are sent through the corticospinal tracts and synapse in the anterior horn</a:t>
            </a:r>
          </a:p>
          <a:p>
            <a:pPr>
              <a:lnSpc>
                <a:spcPct val="90000"/>
              </a:lnSpc>
            </a:pPr>
            <a:r>
              <a:rPr lang="en-US"/>
              <a:t>Stimulation of anterior horn neurons activates skeletal muscles</a:t>
            </a:r>
          </a:p>
          <a:p>
            <a:pPr>
              <a:lnSpc>
                <a:spcPct val="90000"/>
              </a:lnSpc>
            </a:pPr>
            <a:r>
              <a:rPr lang="en-US"/>
              <a:t>Parts of the direct pathway, called corticobulbar tracts, innervate cranial nerve nuclei</a:t>
            </a:r>
          </a:p>
          <a:p>
            <a:pPr>
              <a:lnSpc>
                <a:spcPct val="90000"/>
              </a:lnSpc>
            </a:pPr>
            <a:r>
              <a:rPr lang="en-US"/>
              <a:t>The direct pathway regulates fast and fine (skilled) movements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12.35a</a:t>
            </a:r>
          </a:p>
        </p:txBody>
      </p:sp>
      <p:sp>
        <p:nvSpPr>
          <p:cNvPr id="501776" name="Rectangle 16"/>
          <p:cNvSpPr>
            <a:spLocks noChangeArrowheads="1"/>
          </p:cNvSpPr>
          <p:nvPr/>
        </p:nvSpPr>
        <p:spPr bwMode="auto">
          <a:xfrm>
            <a:off x="219075" y="0"/>
            <a:ext cx="8774113" cy="392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01768" name="Picture 8" descr="12-35PathDescend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r="33940" b="3970"/>
          <a:stretch>
            <a:fillRect/>
          </a:stretch>
        </p:blipFill>
        <p:spPr bwMode="auto">
          <a:xfrm>
            <a:off x="2855913" y="22225"/>
            <a:ext cx="3435350" cy="654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Indirect (Extrapyramidal) System</a:t>
            </a:r>
          </a:p>
        </p:txBody>
      </p:sp>
      <p:sp>
        <p:nvSpPr>
          <p:cNvPr id="5027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575300"/>
          </a:xfrm>
        </p:spPr>
        <p:txBody>
          <a:bodyPr/>
          <a:lstStyle/>
          <a:p>
            <a:r>
              <a:rPr lang="en-US"/>
              <a:t>Includes the brain stem, motor nuclei, and all motor pathways not part of the pyramidal system</a:t>
            </a:r>
          </a:p>
          <a:p>
            <a:r>
              <a:rPr lang="en-US"/>
              <a:t>This system includes the rubrospinal, vestibulospinal, reticulospinal, and tectospinal tracts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Indirect (Extrapyramidal) System</a:t>
            </a:r>
          </a:p>
        </p:txBody>
      </p:sp>
      <p:sp>
        <p:nvSpPr>
          <p:cNvPr id="5171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motor pathways are complex and multisynaptic, and regulate:</a:t>
            </a:r>
          </a:p>
          <a:p>
            <a:pPr lvl="1"/>
            <a:r>
              <a:rPr lang="en-US"/>
              <a:t>Axial muscles that maintain balance and posture</a:t>
            </a:r>
          </a:p>
          <a:p>
            <a:pPr lvl="1"/>
            <a:r>
              <a:rPr lang="en-US"/>
              <a:t>Muscles controlling coarse movements of the proximal portions of limbs</a:t>
            </a:r>
          </a:p>
          <a:p>
            <a:pPr lvl="1"/>
            <a:r>
              <a:rPr lang="en-US"/>
              <a:t>Head, neck, and eye movement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12.35b</a:t>
            </a:r>
          </a:p>
        </p:txBody>
      </p:sp>
      <p:sp>
        <p:nvSpPr>
          <p:cNvPr id="503824" name="Rectangle 16"/>
          <p:cNvSpPr>
            <a:spLocks noChangeArrowheads="1"/>
          </p:cNvSpPr>
          <p:nvPr/>
        </p:nvSpPr>
        <p:spPr bwMode="auto">
          <a:xfrm>
            <a:off x="219075" y="0"/>
            <a:ext cx="8774113" cy="392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03816" name="Picture 8" descr="12-35PathDescend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39955" t="2307" b="3325"/>
          <a:stretch>
            <a:fillRect/>
          </a:stretch>
        </p:blipFill>
        <p:spPr bwMode="auto">
          <a:xfrm>
            <a:off x="3000375" y="44450"/>
            <a:ext cx="3143250" cy="6473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Extrapyramidal (Multineuronal) Pathways</a:t>
            </a:r>
          </a:p>
        </p:txBody>
      </p:sp>
      <p:sp>
        <p:nvSpPr>
          <p:cNvPr id="5048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Reticulospinal tracts – maintain balance</a:t>
            </a:r>
          </a:p>
          <a:p>
            <a:r>
              <a:rPr lang="en-US"/>
              <a:t>Rubrospinal tracts – control flexor muscles</a:t>
            </a:r>
          </a:p>
          <a:p>
            <a:r>
              <a:rPr lang="en-US"/>
              <a:t>Superior colliculi and tectospinal tracts mediate head movements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 Trauma: Paralysis</a:t>
            </a:r>
          </a:p>
        </p:txBody>
      </p:sp>
      <p:sp>
        <p:nvSpPr>
          <p:cNvPr id="5058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Paralysis – loss of motor function</a:t>
            </a:r>
          </a:p>
          <a:p>
            <a:r>
              <a:rPr lang="en-US"/>
              <a:t>Flaccid paralysis – severe damage to the ventral root or anterior horn cells</a:t>
            </a:r>
          </a:p>
          <a:p>
            <a:pPr lvl="1"/>
            <a:r>
              <a:rPr lang="en-US"/>
              <a:t>Lower motor neurons are damaged and impulses do not reach muscles</a:t>
            </a:r>
          </a:p>
          <a:p>
            <a:pPr lvl="1"/>
            <a:r>
              <a:rPr lang="en-US"/>
              <a:t>There is no voluntary or involuntary control of muscles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 Trauma: Paralysis</a:t>
            </a:r>
          </a:p>
        </p:txBody>
      </p:sp>
      <p:sp>
        <p:nvSpPr>
          <p:cNvPr id="5068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Spastic paralysis – only upper motor neurons of the primary motor cortex are damaged</a:t>
            </a:r>
          </a:p>
          <a:p>
            <a:pPr lvl="1"/>
            <a:r>
              <a:rPr lang="en-US"/>
              <a:t>Spinal neurons remain intact and muscles are stimulated irregularly</a:t>
            </a:r>
          </a:p>
          <a:p>
            <a:pPr lvl="1"/>
            <a:r>
              <a:rPr lang="en-US"/>
              <a:t>There is no voluntary control of muscles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 Trauma: Transection</a:t>
            </a:r>
          </a:p>
        </p:txBody>
      </p:sp>
      <p:sp>
        <p:nvSpPr>
          <p:cNvPr id="5079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Cross sectioning of the spinal cord at any level results in total motor and sensory loss in regions inferior to the cut</a:t>
            </a:r>
          </a:p>
          <a:p>
            <a:r>
              <a:rPr lang="en-US"/>
              <a:t>Paraplegia – transection between T</a:t>
            </a:r>
            <a:r>
              <a:rPr lang="en-US" baseline="-25000"/>
              <a:t>1</a:t>
            </a:r>
            <a:r>
              <a:rPr lang="en-US"/>
              <a:t> and L</a:t>
            </a:r>
            <a:r>
              <a:rPr lang="en-US" baseline="-25000"/>
              <a:t>1</a:t>
            </a:r>
            <a:endParaRPr lang="en-US"/>
          </a:p>
          <a:p>
            <a:r>
              <a:rPr lang="en-US"/>
              <a:t>Quadriplegia – transection in the cervical region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Poliomyelitis</a:t>
            </a:r>
          </a:p>
        </p:txBody>
      </p:sp>
      <p:sp>
        <p:nvSpPr>
          <p:cNvPr id="5089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Destruction of the anterior horn motor neurons by the poliovirus</a:t>
            </a:r>
          </a:p>
          <a:p>
            <a:r>
              <a:rPr lang="en-US"/>
              <a:t>Early symptoms – fever, headache, muscle pain and weakness, and loss of somatic reflexes</a:t>
            </a:r>
          </a:p>
          <a:p>
            <a:r>
              <a:rPr lang="en-US"/>
              <a:t>Vaccines are available and can prevent infection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Amyotrophic Lateral Sclerosis (ALS)</a:t>
            </a:r>
          </a:p>
        </p:txBody>
      </p:sp>
      <p:sp>
        <p:nvSpPr>
          <p:cNvPr id="5099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Lou Gehrig’s disease – neuromuscular condition involving destruction of anterior horn motor neurons and fibers of the pyramidal tract</a:t>
            </a:r>
          </a:p>
          <a:p>
            <a:r>
              <a:rPr lang="en-US"/>
              <a:t>Symptoms – loss of the ability to speak, swallow, and breathe</a:t>
            </a:r>
          </a:p>
          <a:p>
            <a:r>
              <a:rPr lang="en-US"/>
              <a:t>Death occurs within five years</a:t>
            </a:r>
          </a:p>
          <a:p>
            <a:r>
              <a:rPr lang="en-US"/>
              <a:t>Linked to malfunctioning genes for glutamate transporter and/or superoxide dismutase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the CNS</a:t>
            </a:r>
          </a:p>
        </p:txBody>
      </p:sp>
      <p:sp>
        <p:nvSpPr>
          <p:cNvPr id="5109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CNS is established during the first month of development</a:t>
            </a:r>
          </a:p>
          <a:p>
            <a:pPr>
              <a:lnSpc>
                <a:spcPct val="90000"/>
              </a:lnSpc>
            </a:pPr>
            <a:r>
              <a:rPr lang="en-US"/>
              <a:t>Gender-specific areas appear in response to testosterone (or lack thereof)</a:t>
            </a:r>
          </a:p>
          <a:p>
            <a:pPr>
              <a:lnSpc>
                <a:spcPct val="90000"/>
              </a:lnSpc>
            </a:pPr>
            <a:r>
              <a:rPr lang="en-US"/>
              <a:t>Maternal exposure to radiation, drugs (e.g., alcohol and opiates), or infection can harm the fetus’ developing CNS</a:t>
            </a:r>
          </a:p>
          <a:p>
            <a:pPr>
              <a:lnSpc>
                <a:spcPct val="90000"/>
              </a:lnSpc>
            </a:pPr>
            <a:r>
              <a:rPr lang="en-US"/>
              <a:t>Smoking decreases oxygen in the blood, which can lead to neuron death and fetal brain damage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the CNS</a:t>
            </a:r>
          </a:p>
        </p:txBody>
      </p:sp>
      <p:sp>
        <p:nvSpPr>
          <p:cNvPr id="5120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hypothalamus is one of the last areas of the CNS to develop</a:t>
            </a:r>
          </a:p>
          <a:p>
            <a:r>
              <a:rPr lang="en-US"/>
              <a:t>Visual cortex develops slowly over the first 11 weeks</a:t>
            </a:r>
          </a:p>
          <a:p>
            <a:r>
              <a:rPr lang="en-US"/>
              <a:t>Growth and maturation of the nervous system occurs throughout childhood and reflects progressive myelination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the CNS</a:t>
            </a:r>
          </a:p>
        </p:txBody>
      </p:sp>
      <p:sp>
        <p:nvSpPr>
          <p:cNvPr id="5130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 brings some cognitive declines, but these are not significant in healthy individuals until they reach their 80s</a:t>
            </a:r>
          </a:p>
          <a:p>
            <a:r>
              <a:rPr lang="en-US"/>
              <a:t>Excessive use of alcohol causes signs of senility unrelated to the aging process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P7">
  <a:themeElements>
    <a:clrScheme name="HAP7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AP7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AP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HD:Users:kym:Left Coast Work:HAP7:HAP7.pot</Template>
  <TotalTime>950</TotalTime>
  <Words>1113</Words>
  <Application>Microsoft PowerPoint</Application>
  <PresentationFormat>On-screen Show (4:3)</PresentationFormat>
  <Paragraphs>127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Times New Roman</vt:lpstr>
      <vt:lpstr>Arial</vt:lpstr>
      <vt:lpstr>Wingdings</vt:lpstr>
      <vt:lpstr>HAP7</vt:lpstr>
      <vt:lpstr>12</vt:lpstr>
      <vt:lpstr>Spinal Cord</vt:lpstr>
      <vt:lpstr>Lumbar Tap</vt:lpstr>
      <vt:lpstr>Spinal Cord</vt:lpstr>
      <vt:lpstr>Spinal Cord</vt:lpstr>
      <vt:lpstr>Spinal Cord</vt:lpstr>
      <vt:lpstr>Cross-Sectional Anatomy of the Spinal Cord</vt:lpstr>
      <vt:lpstr>Gray Matter and Spinal Roots</vt:lpstr>
      <vt:lpstr>Gray Matter and Spinal Roots</vt:lpstr>
      <vt:lpstr>Gray Matter: Organization</vt:lpstr>
      <vt:lpstr>Gray Matter: Organization</vt:lpstr>
      <vt:lpstr>White Matter in the Spinal Cord</vt:lpstr>
      <vt:lpstr>White Matter: Pathway Generalizations</vt:lpstr>
      <vt:lpstr>White Matter: Pathway Generalizations</vt:lpstr>
      <vt:lpstr>Main Ascending Pathways</vt:lpstr>
      <vt:lpstr>Three Ascending Pathways</vt:lpstr>
      <vt:lpstr>Nonspecific Ascending Pathway</vt:lpstr>
      <vt:lpstr>Specific and Posterior Spinocerebellar Tracts</vt:lpstr>
      <vt:lpstr>Slide 19</vt:lpstr>
      <vt:lpstr>Descending (Motor) Pathways</vt:lpstr>
      <vt:lpstr>The Direct (Pyramidal) System</vt:lpstr>
      <vt:lpstr>Slide 22</vt:lpstr>
      <vt:lpstr>Indirect (Extrapyramidal) System</vt:lpstr>
      <vt:lpstr>Indirect (Extrapyramidal) System</vt:lpstr>
      <vt:lpstr>Slide 25</vt:lpstr>
      <vt:lpstr>Extrapyramidal (Multineuronal) Pathways</vt:lpstr>
      <vt:lpstr>Spinal Cord Trauma: Paralysis</vt:lpstr>
      <vt:lpstr>Spinal Cord Trauma: Paralysis</vt:lpstr>
      <vt:lpstr>Spinal Cord Trauma: Transection</vt:lpstr>
      <vt:lpstr>Poliomyelitis</vt:lpstr>
      <vt:lpstr>Amyotrophic Lateral Sclerosis (ALS)</vt:lpstr>
      <vt:lpstr>Developmental Aspects of the CNS</vt:lpstr>
      <vt:lpstr>Developmental Aspects of the CNS</vt:lpstr>
      <vt:lpstr>Developmental Aspects of the CNS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29</dc:title>
  <dc:creator>Karl Miyajima</dc:creator>
  <cp:lastModifiedBy>Kingwood Servicedesk</cp:lastModifiedBy>
  <cp:revision>147</cp:revision>
  <dcterms:created xsi:type="dcterms:W3CDTF">2002-11-19T06:42:31Z</dcterms:created>
  <dcterms:modified xsi:type="dcterms:W3CDTF">2009-03-20T17:58:27Z</dcterms:modified>
</cp:coreProperties>
</file>