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300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301" r:id="rId41"/>
    <p:sldId id="302" r:id="rId42"/>
    <p:sldId id="297" r:id="rId43"/>
    <p:sldId id="298" r:id="rId44"/>
    <p:sldId id="299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9933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6770" autoAdjust="0"/>
    <p:restoredTop sz="90929"/>
  </p:normalViewPr>
  <p:slideViewPr>
    <p:cSldViewPr snapToGrid="0">
      <p:cViewPr varScale="1">
        <p:scale>
          <a:sx n="100" d="100"/>
          <a:sy n="100" d="100"/>
        </p:scale>
        <p:origin x="-63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8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074" name="Picture 2" descr="C:\Documents and Settings\Leslie Austin\Desktop\HAP7e IP Links Design\35910Marieb7e_lor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426075" cy="6858000"/>
          </a:xfrm>
          <a:prstGeom prst="rect">
            <a:avLst/>
          </a:prstGeom>
          <a:noFill/>
        </p:spPr>
      </p:pic>
      <p:sp>
        <p:nvSpPr>
          <p:cNvPr id="515075" name="AutoShape 3"/>
          <p:cNvSpPr>
            <a:spLocks noChangeArrowheads="1"/>
          </p:cNvSpPr>
          <p:nvPr/>
        </p:nvSpPr>
        <p:spPr bwMode="auto">
          <a:xfrm>
            <a:off x="5334000" y="0"/>
            <a:ext cx="3043238" cy="6858000"/>
          </a:xfrm>
          <a:prstGeom prst="flowChartDelay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5076" name="Text Box 4"/>
          <p:cNvSpPr txBox="1">
            <a:spLocks noChangeArrowheads="1"/>
          </p:cNvSpPr>
          <p:nvPr/>
        </p:nvSpPr>
        <p:spPr bwMode="auto">
          <a:xfrm>
            <a:off x="514350" y="6483350"/>
            <a:ext cx="4551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solidFill>
                  <a:srgbClr val="D9E30D"/>
                </a:solidFill>
                <a:latin typeface="Arial" charset="0"/>
              </a:rPr>
              <a:t>Copyright © 2006 Pearson Education, Inc., publishing as Benjamin Cummings</a:t>
            </a:r>
          </a:p>
        </p:txBody>
      </p:sp>
      <p:sp>
        <p:nvSpPr>
          <p:cNvPr id="515077" name="Text Box 5"/>
          <p:cNvSpPr txBox="1">
            <a:spLocks noChangeArrowheads="1"/>
          </p:cNvSpPr>
          <p:nvPr/>
        </p:nvSpPr>
        <p:spPr bwMode="auto">
          <a:xfrm>
            <a:off x="2511425" y="4135438"/>
            <a:ext cx="2532063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Human </a:t>
            </a:r>
          </a:p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Anatomy </a:t>
            </a:r>
          </a:p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&amp; Physiology</a:t>
            </a:r>
          </a:p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D9E30D"/>
                </a:solidFill>
                <a:latin typeface="Arial" charset="0"/>
              </a:rPr>
              <a:t>SEVENTH EDITION</a:t>
            </a:r>
          </a:p>
        </p:txBody>
      </p:sp>
      <p:sp>
        <p:nvSpPr>
          <p:cNvPr id="515078" name="Text Box 6"/>
          <p:cNvSpPr txBox="1">
            <a:spLocks noChangeArrowheads="1"/>
          </p:cNvSpPr>
          <p:nvPr/>
        </p:nvSpPr>
        <p:spPr bwMode="auto">
          <a:xfrm>
            <a:off x="42863" y="352425"/>
            <a:ext cx="2251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>
                <a:solidFill>
                  <a:schemeClr val="bg1"/>
                </a:solidFill>
                <a:latin typeface="Arial" charset="0"/>
              </a:rPr>
              <a:t>Elaine N. Marieb</a:t>
            </a:r>
          </a:p>
          <a:p>
            <a:r>
              <a:rPr lang="en-US" sz="2200">
                <a:solidFill>
                  <a:schemeClr val="bg1"/>
                </a:solidFill>
                <a:latin typeface="Arial" charset="0"/>
              </a:rPr>
              <a:t>Katja Hoehn</a:t>
            </a:r>
          </a:p>
        </p:txBody>
      </p:sp>
      <p:sp>
        <p:nvSpPr>
          <p:cNvPr id="515079" name="Rectangle 7"/>
          <p:cNvSpPr>
            <a:spLocks noChangeArrowheads="1"/>
          </p:cNvSpPr>
          <p:nvPr/>
        </p:nvSpPr>
        <p:spPr bwMode="auto">
          <a:xfrm>
            <a:off x="5308600" y="0"/>
            <a:ext cx="3835400" cy="6858000"/>
          </a:xfrm>
          <a:prstGeom prst="rect">
            <a:avLst/>
          </a:prstGeom>
          <a:solidFill>
            <a:srgbClr val="0989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5080" name="Line 8"/>
          <p:cNvSpPr>
            <a:spLocks noChangeShapeType="1"/>
          </p:cNvSpPr>
          <p:nvPr/>
        </p:nvSpPr>
        <p:spPr bwMode="auto">
          <a:xfrm>
            <a:off x="5530850" y="3268663"/>
            <a:ext cx="3613150" cy="0"/>
          </a:xfrm>
          <a:prstGeom prst="line">
            <a:avLst/>
          </a:prstGeom>
          <a:noFill/>
          <a:ln w="57150">
            <a:solidFill>
              <a:srgbClr val="D9E30D"/>
            </a:solidFill>
            <a:prstDash val="sysDot"/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15081" name="Rectangle 9"/>
          <p:cNvSpPr>
            <a:spLocks noGrp="1" noChangeArrowheads="1"/>
          </p:cNvSpPr>
          <p:nvPr>
            <p:ph type="ctrTitle"/>
          </p:nvPr>
        </p:nvSpPr>
        <p:spPr>
          <a:xfrm>
            <a:off x="5827713" y="2039938"/>
            <a:ext cx="3316287" cy="1414462"/>
          </a:xfrm>
        </p:spPr>
        <p:txBody>
          <a:bodyPr anchor="ctr"/>
          <a:lstStyle>
            <a:lvl1pPr>
              <a:defRPr sz="20000" i="1">
                <a:solidFill>
                  <a:srgbClr val="4DC2E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5082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" charset="2"/>
              <a:buNone/>
              <a:defRPr sz="35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5083" name="Text Box 11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D9E30D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D9E30D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D9E30D"/>
                </a:solidFill>
                <a:latin typeface="Arial" charset="0"/>
              </a:rPr>
              <a:t> Lecture Slides</a:t>
            </a:r>
            <a:r>
              <a:rPr lang="en-US" sz="2000">
                <a:solidFill>
                  <a:srgbClr val="08A5CA"/>
                </a:solidFill>
                <a:latin typeface="Arial" charset="0"/>
              </a:rPr>
              <a:t>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515084" name="Line 12"/>
          <p:cNvSpPr>
            <a:spLocks noChangeShapeType="1"/>
          </p:cNvSpPr>
          <p:nvPr/>
        </p:nvSpPr>
        <p:spPr bwMode="auto">
          <a:xfrm>
            <a:off x="5307013" y="0"/>
            <a:ext cx="0" cy="6858000"/>
          </a:xfrm>
          <a:prstGeom prst="line">
            <a:avLst/>
          </a:prstGeom>
          <a:noFill/>
          <a:ln w="457200">
            <a:solidFill>
              <a:srgbClr val="D9E30D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5085" name="Text Box 13"/>
          <p:cNvSpPr txBox="1">
            <a:spLocks noChangeArrowheads="1"/>
          </p:cNvSpPr>
          <p:nvPr/>
        </p:nvSpPr>
        <p:spPr bwMode="auto">
          <a:xfrm rot="-5400000">
            <a:off x="4851401" y="2211387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solidFill>
                  <a:srgbClr val="D9E30D"/>
                </a:solidFill>
                <a:latin typeface="Arial" charset="0"/>
              </a:rPr>
              <a:t>C H A P T E 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8450" y="977900"/>
            <a:ext cx="4059238" cy="5056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0088" y="977900"/>
            <a:ext cx="4059237" cy="5056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1163" y="261938"/>
            <a:ext cx="2154237" cy="5772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8450" y="261938"/>
            <a:ext cx="6310313" cy="57721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61938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4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8450" y="977900"/>
            <a:ext cx="8270875" cy="50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4052" name="Text Box 4"/>
          <p:cNvSpPr txBox="1">
            <a:spLocks noChangeArrowheads="1"/>
          </p:cNvSpPr>
          <p:nvPr/>
        </p:nvSpPr>
        <p:spPr bwMode="auto">
          <a:xfrm>
            <a:off x="228600" y="6521450"/>
            <a:ext cx="4551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solidFill>
                  <a:srgbClr val="0989C9"/>
                </a:solidFill>
                <a:latin typeface="Arial" charset="0"/>
              </a:rPr>
              <a:t>Copyright © 2006 Pearson Education, Inc., publishing as Benjamin Cummings</a:t>
            </a:r>
          </a:p>
        </p:txBody>
      </p:sp>
      <p:sp>
        <p:nvSpPr>
          <p:cNvPr id="514053" name="Line 5"/>
          <p:cNvSpPr>
            <a:spLocks noChangeShapeType="1"/>
          </p:cNvSpPr>
          <p:nvPr/>
        </p:nvSpPr>
        <p:spPr bwMode="auto">
          <a:xfrm>
            <a:off x="298450" y="258763"/>
            <a:ext cx="8586788" cy="0"/>
          </a:xfrm>
          <a:prstGeom prst="line">
            <a:avLst/>
          </a:prstGeom>
          <a:noFill/>
          <a:ln w="38100">
            <a:solidFill>
              <a:srgbClr val="D9E30D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14054" name="Line 6"/>
          <p:cNvSpPr>
            <a:spLocks noChangeShapeType="1"/>
          </p:cNvSpPr>
          <p:nvPr/>
        </p:nvSpPr>
        <p:spPr bwMode="auto">
          <a:xfrm>
            <a:off x="293688" y="225425"/>
            <a:ext cx="8586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12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marL="114300" lvl="1" indent="0">
              <a:buFont typeface="Wingdings" pitchFamily="2" charset="2"/>
              <a:buNone/>
            </a:pPr>
            <a:r>
              <a:rPr lang="en-US" sz="3500">
                <a:solidFill>
                  <a:schemeClr val="bg1"/>
                </a:solidFill>
                <a:latin typeface="Arial" charset="0"/>
              </a:rPr>
              <a:t>The Central Nervous System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751763" y="3276600"/>
            <a:ext cx="128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D9E30D"/>
                </a:solidFill>
                <a:latin typeface="Arial" charset="0"/>
              </a:rPr>
              <a:t>P A R T  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 Nervous System (CNS)</a:t>
            </a:r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CNS – composed of the brain and spinal cord</a:t>
            </a:r>
          </a:p>
          <a:p>
            <a:r>
              <a:rPr lang="en-US">
                <a:solidFill>
                  <a:srgbClr val="000000"/>
                </a:solidFill>
              </a:rPr>
              <a:t>Cephalization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Elaboration of the anterior portion of the CNS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Increase in number of neurons in the head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Highest level is reached in the human brain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Brain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Composed of wrinkled, pinkish gray tissue</a:t>
            </a:r>
          </a:p>
          <a:p>
            <a:r>
              <a:rPr lang="en-US">
                <a:solidFill>
                  <a:srgbClr val="000000"/>
                </a:solidFill>
              </a:rPr>
              <a:t>Surface anatomy includes cerebral hemispheres, cerebellum, and brain stem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Embryonic Development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During the first 26 days of development: 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Ectoderm thickens forming the neural plate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The neural plate invaginates, forming the neural groove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The neural groove fuses dorsally and forms the neural tube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53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Embryonic Development</a:t>
            </a:r>
          </a:p>
        </p:txBody>
      </p:sp>
      <p:sp>
        <p:nvSpPr>
          <p:cNvPr id="351259" name="Text Box 2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12.1</a:t>
            </a:r>
          </a:p>
        </p:txBody>
      </p:sp>
      <p:pic>
        <p:nvPicPr>
          <p:cNvPr id="351260" name="Picture 28" descr="12-01NeuralTube_L.jpg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t="1237" b="4379"/>
          <a:stretch>
            <a:fillRect/>
          </a:stretch>
        </p:blipFill>
        <p:spPr bwMode="auto">
          <a:xfrm>
            <a:off x="2860675" y="806450"/>
            <a:ext cx="3422650" cy="57419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Brain Vesicles</a:t>
            </a:r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The anterior end of the neural tube expands and constricts to form the three primary brain vesicles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Prosencephalon – the forebrain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Mesencephalon – the midbrain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Rhombencephalon – hindbrain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Neural Tube and Primary Brain Vesicles</a:t>
            </a:r>
          </a:p>
        </p:txBody>
      </p:sp>
      <p:sp>
        <p:nvSpPr>
          <p:cNvPr id="353287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12.2a, b</a:t>
            </a:r>
          </a:p>
        </p:txBody>
      </p:sp>
      <p:pic>
        <p:nvPicPr>
          <p:cNvPr id="353288" name="Picture 8" descr="12-02EmbryDevBrain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783" t="2563" r="64218" b="7614"/>
          <a:stretch>
            <a:fillRect/>
          </a:stretch>
        </p:blipFill>
        <p:spPr bwMode="auto">
          <a:xfrm>
            <a:off x="2387600" y="882650"/>
            <a:ext cx="4368800" cy="5546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Secondary Brain Vesicles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In week 5 of embryonic development, secondary brain vesicles form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Telencephalon and diencephalon arise from the forebrain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Mesencephalon remains undivided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Metencephalon and myelencephalon arise from the hindbrain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Secondary Brain Vesicles</a:t>
            </a:r>
          </a:p>
        </p:txBody>
      </p:sp>
      <p:sp>
        <p:nvSpPr>
          <p:cNvPr id="35533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12.2c</a:t>
            </a:r>
          </a:p>
        </p:txBody>
      </p:sp>
      <p:pic>
        <p:nvPicPr>
          <p:cNvPr id="355336" name="Picture 8" descr="12-02EmbryDevBrain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35484" t="2563" r="36584" b="7916"/>
          <a:stretch>
            <a:fillRect/>
          </a:stretch>
        </p:blipFill>
        <p:spPr bwMode="auto">
          <a:xfrm>
            <a:off x="2833688" y="869950"/>
            <a:ext cx="3475037" cy="5510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Adult Brain Structures</a:t>
            </a:r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Fates of the secondary brain vesicles: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Telencephalon – cerebrum:  cortex, white matter, and basal nuclei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Diencephalon – thalamus, hypothalamus, and epithalamus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Mesencephalon – brain stem: midbrain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Metencephalon – brain stem: pons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Myelencephalon – brain stem: medulla oblongata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8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Adult Neural Canal Regions</a:t>
            </a:r>
          </a:p>
        </p:txBody>
      </p:sp>
      <p:sp>
        <p:nvSpPr>
          <p:cNvPr id="357383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12.2c, d</a:t>
            </a:r>
          </a:p>
        </p:txBody>
      </p:sp>
      <p:pic>
        <p:nvPicPr>
          <p:cNvPr id="357384" name="Picture 8" descr="12-02EmbryDevBrain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35484" t="2223" r="16483" b="7916"/>
          <a:stretch>
            <a:fillRect/>
          </a:stretch>
        </p:blipFill>
        <p:spPr bwMode="auto">
          <a:xfrm>
            <a:off x="1833563" y="895350"/>
            <a:ext cx="5475287" cy="5067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Adult Neural Canal Regions</a:t>
            </a:r>
          </a:p>
        </p:txBody>
      </p:sp>
      <p:sp>
        <p:nvSpPr>
          <p:cNvPr id="3584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Adult structures derived from the neural canal</a:t>
            </a:r>
          </a:p>
          <a:p>
            <a:pPr lvl="1"/>
            <a:r>
              <a:rPr lang="en-US"/>
              <a:t>Telencephalon – lateral ventricles</a:t>
            </a:r>
          </a:p>
          <a:p>
            <a:pPr lvl="1"/>
            <a:r>
              <a:rPr lang="en-US"/>
              <a:t>Diencephalon – third ventricle</a:t>
            </a:r>
          </a:p>
          <a:p>
            <a:pPr lvl="1"/>
            <a:r>
              <a:rPr lang="en-US"/>
              <a:t>Mesencephalon – cerebral aqueduct</a:t>
            </a:r>
          </a:p>
          <a:p>
            <a:pPr lvl="1"/>
            <a:r>
              <a:rPr lang="en-US"/>
              <a:t>Metencephalon and myelencephalon – fourth ventricle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Adult Neural Canal Regions</a:t>
            </a:r>
          </a:p>
        </p:txBody>
      </p:sp>
      <p:sp>
        <p:nvSpPr>
          <p:cNvPr id="35943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12.2c, e</a:t>
            </a:r>
          </a:p>
        </p:txBody>
      </p:sp>
      <p:pic>
        <p:nvPicPr>
          <p:cNvPr id="359432" name="Picture 8" descr="12-02EmbryDevBrain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35484" t="1884" r="36583" b="7916"/>
          <a:stretch>
            <a:fillRect/>
          </a:stretch>
        </p:blipFill>
        <p:spPr bwMode="auto">
          <a:xfrm>
            <a:off x="1236663" y="952500"/>
            <a:ext cx="3100387" cy="4953000"/>
          </a:xfrm>
          <a:prstGeom prst="rect">
            <a:avLst/>
          </a:prstGeom>
          <a:noFill/>
        </p:spPr>
      </p:pic>
      <p:pic>
        <p:nvPicPr>
          <p:cNvPr id="359434" name="Picture 10" descr="12-02EmbryDevBrain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2887"/>
          <a:stretch>
            <a:fillRect/>
          </a:stretch>
        </p:blipFill>
        <p:spPr bwMode="auto">
          <a:xfrm>
            <a:off x="4862513" y="1006475"/>
            <a:ext cx="1712912" cy="4845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Space Restriction and Brain Development</a:t>
            </a:r>
          </a:p>
        </p:txBody>
      </p:sp>
      <p:sp>
        <p:nvSpPr>
          <p:cNvPr id="36045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12.3</a:t>
            </a:r>
          </a:p>
        </p:txBody>
      </p:sp>
      <p:pic>
        <p:nvPicPr>
          <p:cNvPr id="360456" name="Picture 8" descr="12-03SpaceRestr_L.jpg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780" t="1042" r="1245" b="5435"/>
          <a:stretch>
            <a:fillRect/>
          </a:stretch>
        </p:blipFill>
        <p:spPr bwMode="auto">
          <a:xfrm>
            <a:off x="706438" y="862013"/>
            <a:ext cx="7729537" cy="5522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Pattern of the Central Nervous System</a:t>
            </a:r>
          </a:p>
        </p:txBody>
      </p:sp>
      <p:sp>
        <p:nvSpPr>
          <p:cNvPr id="36147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673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Spinal Cord </a:t>
            </a:r>
          </a:p>
          <a:p>
            <a:pPr lvl="1">
              <a:lnSpc>
                <a:spcPct val="90000"/>
              </a:lnSpc>
            </a:pPr>
            <a:r>
              <a:rPr lang="en-US"/>
              <a:t>Central cavity surrounded by a gray matter core </a:t>
            </a:r>
          </a:p>
          <a:p>
            <a:pPr lvl="1">
              <a:lnSpc>
                <a:spcPct val="90000"/>
              </a:lnSpc>
            </a:pPr>
            <a:r>
              <a:rPr lang="en-US"/>
              <a:t>External to which is white matter composed of myelinated fiber tracts</a:t>
            </a:r>
          </a:p>
          <a:p>
            <a:pPr>
              <a:lnSpc>
                <a:spcPct val="90000"/>
              </a:lnSpc>
            </a:pPr>
            <a:r>
              <a:rPr lang="en-US"/>
              <a:t>Brain</a:t>
            </a:r>
          </a:p>
          <a:p>
            <a:pPr lvl="1">
              <a:lnSpc>
                <a:spcPct val="90000"/>
              </a:lnSpc>
            </a:pPr>
            <a:r>
              <a:rPr lang="en-US"/>
              <a:t>Similar to spinal cord but with additional areas of gray matter</a:t>
            </a:r>
          </a:p>
          <a:p>
            <a:pPr lvl="1">
              <a:lnSpc>
                <a:spcPct val="90000"/>
              </a:lnSpc>
            </a:pPr>
            <a:r>
              <a:rPr lang="en-US"/>
              <a:t>Cerebellum has gray matter in nuclei</a:t>
            </a:r>
          </a:p>
          <a:p>
            <a:pPr lvl="1">
              <a:lnSpc>
                <a:spcPct val="90000"/>
              </a:lnSpc>
            </a:pPr>
            <a:r>
              <a:rPr lang="en-US"/>
              <a:t>Cerebrum has nuclei and additional gray matter in the cortex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50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Pattern of the Central Nervous System</a:t>
            </a:r>
          </a:p>
        </p:txBody>
      </p:sp>
      <p:sp>
        <p:nvSpPr>
          <p:cNvPr id="362503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12.4</a:t>
            </a:r>
          </a:p>
        </p:txBody>
      </p:sp>
      <p:pic>
        <p:nvPicPr>
          <p:cNvPr id="362504" name="Picture 8" descr="12-04GrayWhite_L.jpg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2423" t="1468" r="1906" b="5247"/>
          <a:stretch>
            <a:fillRect/>
          </a:stretch>
        </p:blipFill>
        <p:spPr bwMode="auto">
          <a:xfrm>
            <a:off x="2327275" y="785813"/>
            <a:ext cx="4489450" cy="5686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Ventricles of the Brain</a:t>
            </a:r>
          </a:p>
        </p:txBody>
      </p:sp>
      <p:sp>
        <p:nvSpPr>
          <p:cNvPr id="3635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Arise from expansion of the lumen of the neural tube</a:t>
            </a:r>
          </a:p>
          <a:p>
            <a:r>
              <a:rPr lang="en-US"/>
              <a:t>The ventricles are:</a:t>
            </a:r>
          </a:p>
          <a:p>
            <a:pPr lvl="1"/>
            <a:r>
              <a:rPr lang="en-US"/>
              <a:t>The paired C-shaped lateral ventricles </a:t>
            </a:r>
          </a:p>
          <a:p>
            <a:pPr lvl="1"/>
            <a:r>
              <a:rPr lang="en-US"/>
              <a:t>The third ventricle found in the diencephalon</a:t>
            </a:r>
          </a:p>
          <a:p>
            <a:pPr lvl="1"/>
            <a:r>
              <a:rPr lang="en-US"/>
              <a:t>The fourth ventricle found in the hindbrain dorsal to the pons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Ventricles of the Brain</a:t>
            </a:r>
          </a:p>
        </p:txBody>
      </p:sp>
      <p:sp>
        <p:nvSpPr>
          <p:cNvPr id="36455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12.5</a:t>
            </a:r>
          </a:p>
        </p:txBody>
      </p:sp>
      <p:pic>
        <p:nvPicPr>
          <p:cNvPr id="364552" name="Picture 8" descr="12-05Ventricles_L.jpg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633" t="2150" r="932" b="7034"/>
          <a:stretch>
            <a:fillRect/>
          </a:stretch>
        </p:blipFill>
        <p:spPr bwMode="auto">
          <a:xfrm>
            <a:off x="282575" y="1403350"/>
            <a:ext cx="8578850" cy="40497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Cerebral Hemispheres</a:t>
            </a:r>
          </a:p>
        </p:txBody>
      </p:sp>
      <p:sp>
        <p:nvSpPr>
          <p:cNvPr id="3655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Form the superior part of the brain and make up 83% of its mass</a:t>
            </a:r>
          </a:p>
          <a:p>
            <a:r>
              <a:rPr lang="en-US"/>
              <a:t>Contain ridges (gyri) and shallow grooves (sulci)</a:t>
            </a:r>
          </a:p>
          <a:p>
            <a:r>
              <a:rPr lang="en-US"/>
              <a:t>Contain deep grooves called fissures</a:t>
            </a:r>
          </a:p>
          <a:p>
            <a:r>
              <a:rPr lang="en-US"/>
              <a:t>Are separated by the longitudinal fissure</a:t>
            </a:r>
          </a:p>
          <a:p>
            <a:r>
              <a:rPr lang="en-US"/>
              <a:t>Have three basic regions: cortex, white matter, and basal nuclei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5" name="Rectangle 3"/>
          <p:cNvSpPr>
            <a:spLocks noChangeArrowheads="1"/>
          </p:cNvSpPr>
          <p:nvPr/>
        </p:nvSpPr>
        <p:spPr bwMode="auto">
          <a:xfrm>
            <a:off x="0" y="533400"/>
            <a:ext cx="91440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65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Major Lobes, Gyri, and Sulci of the Cerebral Hemisphere</a:t>
            </a:r>
          </a:p>
        </p:txBody>
      </p:sp>
      <p:sp>
        <p:nvSpPr>
          <p:cNvPr id="3665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98450" y="1282700"/>
            <a:ext cx="8270875" cy="5056188"/>
          </a:xfrm>
        </p:spPr>
        <p:txBody>
          <a:bodyPr/>
          <a:lstStyle/>
          <a:p>
            <a:r>
              <a:rPr lang="en-US"/>
              <a:t>Deep sulci divide the hemispheres into five lobes:</a:t>
            </a:r>
          </a:p>
          <a:p>
            <a:pPr lvl="1"/>
            <a:r>
              <a:rPr lang="en-US"/>
              <a:t>Frontal, parietal, temporal, occipital, and insula </a:t>
            </a:r>
          </a:p>
          <a:p>
            <a:r>
              <a:rPr lang="en-US"/>
              <a:t>Central sulcus – separates the frontal and parietal lobes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Brain Lobes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12.6a–b</a:t>
            </a:r>
          </a:p>
        </p:txBody>
      </p:sp>
      <p:pic>
        <p:nvPicPr>
          <p:cNvPr id="1030" name="Picture 6" descr="12-06a-bLobeFissur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615" t="1874" r="783" b="5399"/>
          <a:stretch>
            <a:fillRect/>
          </a:stretch>
        </p:blipFill>
        <p:spPr bwMode="auto">
          <a:xfrm>
            <a:off x="374650" y="796925"/>
            <a:ext cx="8394700" cy="5262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Rectangle 3"/>
          <p:cNvSpPr>
            <a:spLocks noChangeArrowheads="1"/>
          </p:cNvSpPr>
          <p:nvPr/>
        </p:nvSpPr>
        <p:spPr bwMode="auto">
          <a:xfrm>
            <a:off x="0" y="533400"/>
            <a:ext cx="91440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762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Major Lobes, Gyri, and Sulci of the Cerebral Hemisphere</a:t>
            </a:r>
          </a:p>
        </p:txBody>
      </p:sp>
      <p:sp>
        <p:nvSpPr>
          <p:cNvPr id="3676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98450" y="1270000"/>
            <a:ext cx="8270875" cy="5056188"/>
          </a:xfrm>
        </p:spPr>
        <p:txBody>
          <a:bodyPr/>
          <a:lstStyle/>
          <a:p>
            <a:r>
              <a:rPr lang="en-US"/>
              <a:t>Parieto-occipital sulcus – separates the parietal and occipital lobes</a:t>
            </a:r>
          </a:p>
          <a:p>
            <a:r>
              <a:rPr lang="en-US"/>
              <a:t>Lateral sulcus – separates the parietal and temporal lobes</a:t>
            </a:r>
          </a:p>
          <a:p>
            <a:r>
              <a:rPr lang="en-US"/>
              <a:t>The precentral and postcentral gyri border the central sulcus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Cerebral Cortex</a:t>
            </a:r>
          </a:p>
        </p:txBody>
      </p:sp>
      <p:sp>
        <p:nvSpPr>
          <p:cNvPr id="3686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cortex – superficial gray matter; accounts for 40% of the mass of the brain</a:t>
            </a:r>
          </a:p>
          <a:p>
            <a:pPr>
              <a:lnSpc>
                <a:spcPct val="90000"/>
              </a:lnSpc>
            </a:pPr>
            <a:r>
              <a:rPr lang="en-US"/>
              <a:t>It enables sensation, communication, memory, understanding, and voluntary movements</a:t>
            </a:r>
          </a:p>
          <a:p>
            <a:pPr>
              <a:lnSpc>
                <a:spcPct val="90000"/>
              </a:lnSpc>
            </a:pPr>
            <a:r>
              <a:rPr lang="en-US"/>
              <a:t>Each hemisphere acts contralaterally (controls the opposite side of the body)</a:t>
            </a:r>
          </a:p>
          <a:p>
            <a:pPr>
              <a:lnSpc>
                <a:spcPct val="90000"/>
              </a:lnSpc>
            </a:pPr>
            <a:r>
              <a:rPr lang="en-US"/>
              <a:t>Hemispheres are not equal in function</a:t>
            </a:r>
          </a:p>
          <a:p>
            <a:pPr>
              <a:lnSpc>
                <a:spcPct val="90000"/>
              </a:lnSpc>
            </a:pPr>
            <a:r>
              <a:rPr lang="en-US"/>
              <a:t>No functional area acts alone; conscious behavior involves the entire cortex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Areas of the Cerebral Cortex</a:t>
            </a:r>
          </a:p>
        </p:txBody>
      </p:sp>
      <p:sp>
        <p:nvSpPr>
          <p:cNvPr id="3696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three types of functional areas are:</a:t>
            </a:r>
          </a:p>
          <a:p>
            <a:pPr lvl="1"/>
            <a:r>
              <a:rPr lang="en-US"/>
              <a:t>Motor areas – control voluntary movement</a:t>
            </a:r>
          </a:p>
          <a:p>
            <a:pPr lvl="1"/>
            <a:r>
              <a:rPr lang="en-US"/>
              <a:t>Sensory areas – conscious awareness of sensation</a:t>
            </a:r>
          </a:p>
          <a:p>
            <a:pPr lvl="1"/>
            <a:r>
              <a:rPr lang="en-US"/>
              <a:t>Association areas – integrate diverse information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Areas of the Cerebral Cortex</a:t>
            </a:r>
          </a:p>
        </p:txBody>
      </p:sp>
      <p:sp>
        <p:nvSpPr>
          <p:cNvPr id="37069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12.8a</a:t>
            </a:r>
          </a:p>
        </p:txBody>
      </p:sp>
      <p:pic>
        <p:nvPicPr>
          <p:cNvPr id="370696" name="Picture 8" descr="12-08aCerebrCortex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783" t="1991" r="1082" b="6911"/>
          <a:stretch>
            <a:fillRect/>
          </a:stretch>
        </p:blipFill>
        <p:spPr bwMode="auto">
          <a:xfrm>
            <a:off x="190500" y="838200"/>
            <a:ext cx="8763000" cy="5180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Areas of the Cerebral Cortex</a:t>
            </a:r>
          </a:p>
        </p:txBody>
      </p:sp>
      <p:sp>
        <p:nvSpPr>
          <p:cNvPr id="37171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12.8b</a:t>
            </a:r>
          </a:p>
        </p:txBody>
      </p:sp>
      <p:pic>
        <p:nvPicPr>
          <p:cNvPr id="371720" name="Picture 8" descr="12-08bCerebrCortex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633" t="1430" r="1250" b="5212"/>
          <a:stretch>
            <a:fillRect/>
          </a:stretch>
        </p:blipFill>
        <p:spPr bwMode="auto">
          <a:xfrm>
            <a:off x="320675" y="738188"/>
            <a:ext cx="8501063" cy="5381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Cerebral Cortex: Motor Areas</a:t>
            </a:r>
          </a:p>
        </p:txBody>
      </p:sp>
      <p:sp>
        <p:nvSpPr>
          <p:cNvPr id="3727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Primary (somatic) motor cortex</a:t>
            </a:r>
          </a:p>
          <a:p>
            <a:r>
              <a:rPr lang="en-US"/>
              <a:t>Premotor cortex</a:t>
            </a:r>
          </a:p>
          <a:p>
            <a:r>
              <a:rPr lang="en-US"/>
              <a:t>Broca’s area</a:t>
            </a:r>
          </a:p>
          <a:p>
            <a:r>
              <a:rPr lang="en-US"/>
              <a:t>Frontal eye field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Motor Cortex</a:t>
            </a:r>
          </a:p>
        </p:txBody>
      </p:sp>
      <p:sp>
        <p:nvSpPr>
          <p:cNvPr id="3737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Located in the precentral gyrus</a:t>
            </a:r>
          </a:p>
          <a:p>
            <a:r>
              <a:rPr lang="en-US"/>
              <a:t>Pyramidal cells whose axons make up the corticospinal tracts </a:t>
            </a:r>
          </a:p>
          <a:p>
            <a:r>
              <a:rPr lang="en-US"/>
              <a:t>Allows conscious control of precise, skilled, voluntary movements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Motor Cortex Homunculus</a:t>
            </a:r>
          </a:p>
        </p:txBody>
      </p:sp>
      <p:sp>
        <p:nvSpPr>
          <p:cNvPr id="37479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12.9.1</a:t>
            </a:r>
          </a:p>
        </p:txBody>
      </p:sp>
      <p:pic>
        <p:nvPicPr>
          <p:cNvPr id="374792" name="Picture 8" descr="12-09MotorSensCC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1100" t="1404" r="50792" b="5563"/>
          <a:stretch>
            <a:fillRect/>
          </a:stretch>
        </p:blipFill>
        <p:spPr bwMode="auto">
          <a:xfrm>
            <a:off x="2524125" y="900113"/>
            <a:ext cx="4095750" cy="5362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Premotor Cortex</a:t>
            </a:r>
          </a:p>
        </p:txBody>
      </p:sp>
      <p:sp>
        <p:nvSpPr>
          <p:cNvPr id="3758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Located anterior to the precentral gyrus</a:t>
            </a:r>
          </a:p>
          <a:p>
            <a:r>
              <a:rPr lang="en-US"/>
              <a:t>Controls learned, repetitious, or patterned motor skills</a:t>
            </a:r>
          </a:p>
          <a:p>
            <a:r>
              <a:rPr lang="en-US"/>
              <a:t>Coordinates simultaneous or sequential actions  </a:t>
            </a:r>
          </a:p>
          <a:p>
            <a:r>
              <a:rPr lang="en-US"/>
              <a:t>Involved in the planning of movements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Broca’s Area</a:t>
            </a:r>
          </a:p>
        </p:txBody>
      </p:sp>
      <p:sp>
        <p:nvSpPr>
          <p:cNvPr id="3768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Broca’s area</a:t>
            </a:r>
          </a:p>
          <a:p>
            <a:pPr lvl="1"/>
            <a:r>
              <a:rPr lang="en-US"/>
              <a:t>Located anterior to the inferior region of the premotor area</a:t>
            </a:r>
          </a:p>
          <a:p>
            <a:pPr lvl="1"/>
            <a:r>
              <a:rPr lang="en-US"/>
              <a:t>Present in one hemisphere (usually the left)</a:t>
            </a:r>
          </a:p>
          <a:p>
            <a:pPr lvl="1"/>
            <a:r>
              <a:rPr lang="en-US"/>
              <a:t>A motor speech area that directs muscles of the tongue</a:t>
            </a:r>
          </a:p>
          <a:p>
            <a:pPr lvl="1"/>
            <a:r>
              <a:rPr lang="en-US"/>
              <a:t>Is active as one prepares to speak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Frontal Eye Field</a:t>
            </a:r>
          </a:p>
        </p:txBody>
      </p:sp>
      <p:sp>
        <p:nvSpPr>
          <p:cNvPr id="3778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Frontal eye field</a:t>
            </a:r>
          </a:p>
          <a:p>
            <a:pPr lvl="1"/>
            <a:r>
              <a:rPr lang="en-US"/>
              <a:t>Located anterior to the premotor cortex and superior to Broca’s area</a:t>
            </a:r>
          </a:p>
          <a:p>
            <a:pPr lvl="1"/>
            <a:r>
              <a:rPr lang="en-US"/>
              <a:t>Controls voluntary eye movement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Sensory Areas</a:t>
            </a:r>
          </a:p>
        </p:txBody>
      </p:sp>
      <p:sp>
        <p:nvSpPr>
          <p:cNvPr id="3788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Primary somatosensory cortex</a:t>
            </a:r>
          </a:p>
          <a:p>
            <a:r>
              <a:rPr lang="en-US" dirty="0"/>
              <a:t>Somatosensory association cortex</a:t>
            </a:r>
          </a:p>
          <a:p>
            <a:r>
              <a:rPr lang="en-US" dirty="0"/>
              <a:t>Visual and auditory areas </a:t>
            </a:r>
          </a:p>
          <a:p>
            <a:r>
              <a:rPr lang="en-US" dirty="0" smtClean="0"/>
              <a:t>Olfactory Cortex</a:t>
            </a:r>
          </a:p>
          <a:p>
            <a:r>
              <a:rPr lang="en-US" dirty="0" smtClean="0"/>
              <a:t>Gustatory Cortex</a:t>
            </a:r>
          </a:p>
          <a:p>
            <a:r>
              <a:rPr lang="en-US" dirty="0" smtClean="0"/>
              <a:t>Visceral Cortex</a:t>
            </a:r>
            <a:endParaRPr lang="en-US" dirty="0" smtClean="0"/>
          </a:p>
          <a:p>
            <a:r>
              <a:rPr lang="en-US" dirty="0" smtClean="0"/>
              <a:t>Vestibular Cortex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Sensory Areas</a:t>
            </a:r>
          </a:p>
        </p:txBody>
      </p:sp>
      <p:sp>
        <p:nvSpPr>
          <p:cNvPr id="37991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12.8a</a:t>
            </a:r>
          </a:p>
        </p:txBody>
      </p:sp>
      <p:pic>
        <p:nvPicPr>
          <p:cNvPr id="379912" name="Picture 8" descr="12-08aCerebrCortex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615" t="1727" r="932" b="6676"/>
          <a:stretch>
            <a:fillRect/>
          </a:stretch>
        </p:blipFill>
        <p:spPr bwMode="auto">
          <a:xfrm>
            <a:off x="381000" y="946150"/>
            <a:ext cx="8382000" cy="4965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Somatosensory Cortex</a:t>
            </a:r>
          </a:p>
        </p:txBody>
      </p:sp>
      <p:sp>
        <p:nvSpPr>
          <p:cNvPr id="3809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Located in the postcentral gyrus, this area:</a:t>
            </a:r>
          </a:p>
          <a:p>
            <a:pPr lvl="1"/>
            <a:r>
              <a:rPr lang="en-US"/>
              <a:t>Receives information from the skin and skeletal muscles</a:t>
            </a:r>
          </a:p>
          <a:p>
            <a:pPr lvl="1"/>
            <a:r>
              <a:rPr lang="en-US"/>
              <a:t>Exhibits spatial discrimination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7" name="Rectangle 5"/>
          <p:cNvSpPr>
            <a:spLocks noChangeArrowheads="1"/>
          </p:cNvSpPr>
          <p:nvPr/>
        </p:nvSpPr>
        <p:spPr bwMode="auto">
          <a:xfrm>
            <a:off x="2232025" y="2308225"/>
            <a:ext cx="192088" cy="1925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1958" name="Rectangle 6"/>
          <p:cNvSpPr>
            <a:spLocks noChangeArrowheads="1"/>
          </p:cNvSpPr>
          <p:nvPr/>
        </p:nvSpPr>
        <p:spPr bwMode="auto">
          <a:xfrm>
            <a:off x="2370138" y="3421063"/>
            <a:ext cx="179387" cy="6937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195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Somatosensory Cortex Homunculus</a:t>
            </a:r>
          </a:p>
        </p:txBody>
      </p:sp>
      <p:sp>
        <p:nvSpPr>
          <p:cNvPr id="381961" name="Text Box 9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12.9.2</a:t>
            </a:r>
          </a:p>
        </p:txBody>
      </p:sp>
      <p:pic>
        <p:nvPicPr>
          <p:cNvPr id="381962" name="Picture 10" descr="12-09MotorSensCC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l="46318" t="10217" r="932" b="5122"/>
          <a:stretch>
            <a:fillRect/>
          </a:stretch>
        </p:blipFill>
        <p:spPr bwMode="auto">
          <a:xfrm>
            <a:off x="1944688" y="842963"/>
            <a:ext cx="5253037" cy="5708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Somatosensory Association Cortex</a:t>
            </a:r>
          </a:p>
        </p:txBody>
      </p:sp>
      <p:sp>
        <p:nvSpPr>
          <p:cNvPr id="3829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Located posterior to the primary somatosensory cortex</a:t>
            </a:r>
          </a:p>
          <a:p>
            <a:r>
              <a:rPr lang="en-US"/>
              <a:t>Integrates sensory information</a:t>
            </a:r>
          </a:p>
          <a:p>
            <a:r>
              <a:rPr lang="en-US"/>
              <a:t>Forms comprehensive understanding of the stimulus</a:t>
            </a:r>
          </a:p>
          <a:p>
            <a:r>
              <a:rPr lang="en-US"/>
              <a:t>Determines size, texture, and relationship of parts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Visual Areas</a:t>
            </a:r>
          </a:p>
        </p:txBody>
      </p:sp>
      <p:sp>
        <p:nvSpPr>
          <p:cNvPr id="38400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616575"/>
          </a:xfrm>
        </p:spPr>
        <p:txBody>
          <a:bodyPr/>
          <a:lstStyle/>
          <a:p>
            <a:r>
              <a:rPr lang="en-US"/>
              <a:t>Primary visual (striate) cortex</a:t>
            </a:r>
          </a:p>
          <a:p>
            <a:pPr lvl="1"/>
            <a:r>
              <a:rPr lang="en-US"/>
              <a:t>Seen on the extreme posterior tip of the occipital lobe</a:t>
            </a:r>
          </a:p>
          <a:p>
            <a:pPr lvl="1"/>
            <a:r>
              <a:rPr lang="en-US"/>
              <a:t>Most of it is buried in the calcarine sulcus</a:t>
            </a:r>
          </a:p>
          <a:p>
            <a:pPr lvl="1"/>
            <a:r>
              <a:rPr lang="en-US"/>
              <a:t>Receives visual information from the retinas</a:t>
            </a:r>
          </a:p>
          <a:p>
            <a:r>
              <a:rPr lang="en-US"/>
              <a:t>Visual association area</a:t>
            </a:r>
          </a:p>
          <a:p>
            <a:pPr lvl="1"/>
            <a:r>
              <a:rPr lang="en-US"/>
              <a:t>Surrounds the primary visual cortex</a:t>
            </a:r>
          </a:p>
          <a:p>
            <a:pPr lvl="1"/>
            <a:r>
              <a:rPr lang="en-US"/>
              <a:t>Interprets visual stimuli (e.g., color, form, and movement)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Auditory Areas</a:t>
            </a:r>
          </a:p>
        </p:txBody>
      </p:sp>
      <p:sp>
        <p:nvSpPr>
          <p:cNvPr id="3850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537200"/>
          </a:xfrm>
        </p:spPr>
        <p:txBody>
          <a:bodyPr/>
          <a:lstStyle/>
          <a:p>
            <a:r>
              <a:rPr lang="en-US"/>
              <a:t>Primary auditory cortex</a:t>
            </a:r>
          </a:p>
          <a:p>
            <a:pPr lvl="1"/>
            <a:r>
              <a:rPr lang="en-US"/>
              <a:t>Located at the superior margin of the temporal lobe</a:t>
            </a:r>
          </a:p>
          <a:p>
            <a:pPr lvl="1"/>
            <a:r>
              <a:rPr lang="en-US"/>
              <a:t>Receives information related to pitch, rhythm, and loudness</a:t>
            </a:r>
          </a:p>
          <a:p>
            <a:r>
              <a:rPr lang="en-US"/>
              <a:t>Auditory association area</a:t>
            </a:r>
          </a:p>
          <a:p>
            <a:pPr lvl="1"/>
            <a:r>
              <a:rPr lang="en-US"/>
              <a:t>Located posterior to the primary auditory cortex</a:t>
            </a:r>
          </a:p>
          <a:p>
            <a:pPr lvl="1"/>
            <a:r>
              <a:rPr lang="en-US"/>
              <a:t>Stores memories of sounds and permits perception of sounds</a:t>
            </a:r>
          </a:p>
          <a:p>
            <a:pPr lvl="1"/>
            <a:r>
              <a:rPr lang="en-US"/>
              <a:t>Wernicke’s area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Olfactory Cortex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50" y="781050"/>
            <a:ext cx="8270875" cy="5253038"/>
          </a:xfrm>
        </p:spPr>
        <p:txBody>
          <a:bodyPr/>
          <a:lstStyle/>
          <a:p>
            <a:r>
              <a:rPr lang="en-US" dirty="0" smtClean="0"/>
              <a:t>Located on medial aspect of temporal lobe in an area termed the </a:t>
            </a:r>
            <a:r>
              <a:rPr lang="en-US" dirty="0" smtClean="0">
                <a:solidFill>
                  <a:srgbClr val="FF0000"/>
                </a:solidFill>
              </a:rPr>
              <a:t>piriform lobe </a:t>
            </a:r>
            <a:r>
              <a:rPr lang="en-US" dirty="0" smtClean="0"/>
              <a:t>– which is dominated by the hooklike uncus</a:t>
            </a:r>
          </a:p>
          <a:p>
            <a:r>
              <a:rPr lang="en-US" dirty="0" smtClean="0"/>
              <a:t>The olfactory cortex is part of the </a:t>
            </a:r>
            <a:r>
              <a:rPr lang="en-US" b="1" dirty="0" smtClean="0"/>
              <a:t>rhinencephalon</a:t>
            </a:r>
          </a:p>
          <a:p>
            <a:r>
              <a:rPr lang="en-US" dirty="0" smtClean="0"/>
              <a:t>The rhinencephalon includes the orbitofrontal cortex, the uncus and associated regions of the temporal lobe, and the protruding olfactory tracts and bulbs that extend into the nose</a:t>
            </a:r>
          </a:p>
          <a:p>
            <a:r>
              <a:rPr lang="en-US" dirty="0" smtClean="0"/>
              <a:t>Most of the rhinencephalon as a result of evolution has become associated with the Limbic system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50" y="381000"/>
            <a:ext cx="8270875" cy="5653088"/>
          </a:xfrm>
        </p:spPr>
        <p:txBody>
          <a:bodyPr/>
          <a:lstStyle/>
          <a:p>
            <a:pPr algn="ctr">
              <a:buNone/>
            </a:pPr>
            <a:r>
              <a:rPr lang="en-US" sz="3200" b="1" dirty="0" smtClean="0"/>
              <a:t>The Insula Cortices</a:t>
            </a:r>
          </a:p>
          <a:p>
            <a:r>
              <a:rPr lang="en-US" b="1" dirty="0" smtClean="0"/>
              <a:t>Gustatory Cortex </a:t>
            </a:r>
            <a:r>
              <a:rPr lang="en-US" dirty="0" smtClean="0"/>
              <a:t>is located in the insula</a:t>
            </a:r>
          </a:p>
          <a:p>
            <a:r>
              <a:rPr lang="en-US" b="1" dirty="0" smtClean="0"/>
              <a:t>Visceral Sensory Area </a:t>
            </a:r>
            <a:r>
              <a:rPr lang="en-US" dirty="0" smtClean="0"/>
              <a:t>– Located in the Insula – this cortex is involved in conscious awareness of a full bladder or upset stomach, etc.</a:t>
            </a:r>
          </a:p>
          <a:p>
            <a:r>
              <a:rPr lang="en-US" b="1" dirty="0" smtClean="0"/>
              <a:t>Vestibular Cortex </a:t>
            </a:r>
            <a:r>
              <a:rPr lang="en-US" dirty="0" smtClean="0"/>
              <a:t>– difficult to pin down its location – quite diffuse location but appears to be in posterior part to the insula – involved in </a:t>
            </a:r>
            <a:r>
              <a:rPr lang="en-US" i="1" dirty="0" smtClean="0"/>
              <a:t>conscious awareness </a:t>
            </a:r>
            <a:r>
              <a:rPr lang="en-US" dirty="0" smtClean="0"/>
              <a:t>of balance – head in space location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Multimodal Association </a:t>
            </a:r>
            <a:r>
              <a:rPr lang="en-US" dirty="0"/>
              <a:t>Areas</a:t>
            </a:r>
          </a:p>
        </p:txBody>
      </p:sp>
      <p:sp>
        <p:nvSpPr>
          <p:cNvPr id="3860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pure motor or pure sensory cortices and their sub-divisions are concerned with only one </a:t>
            </a:r>
            <a:r>
              <a:rPr lang="en-US" dirty="0" smtClean="0"/>
              <a:t>sensory modality (input) – but how do we put multiple inputs together to get a meaning – by sending the messages to the Multimodal Association Areas – which consist of:</a:t>
            </a:r>
            <a:endParaRPr lang="en-US" dirty="0" smtClean="0"/>
          </a:p>
          <a:p>
            <a:r>
              <a:rPr lang="en-US" b="1" dirty="0" smtClean="0"/>
              <a:t>Prefrontal cortex </a:t>
            </a:r>
            <a:r>
              <a:rPr lang="en-US" dirty="0" smtClean="0"/>
              <a:t>(Anterior Association Area)</a:t>
            </a:r>
            <a:endParaRPr lang="en-US" dirty="0"/>
          </a:p>
          <a:p>
            <a:r>
              <a:rPr lang="en-US" b="1" dirty="0" smtClean="0"/>
              <a:t>Posterior Association Area</a:t>
            </a:r>
            <a:endParaRPr lang="en-US" b="1" dirty="0"/>
          </a:p>
          <a:p>
            <a:r>
              <a:rPr lang="en-US" b="1" dirty="0" smtClean="0"/>
              <a:t>Limbic Association </a:t>
            </a:r>
            <a:r>
              <a:rPr lang="en-US" b="1" dirty="0"/>
              <a:t>area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Association Areas</a:t>
            </a:r>
          </a:p>
        </p:txBody>
      </p:sp>
      <p:sp>
        <p:nvSpPr>
          <p:cNvPr id="38707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12.8a</a:t>
            </a:r>
          </a:p>
        </p:txBody>
      </p:sp>
      <p:pic>
        <p:nvPicPr>
          <p:cNvPr id="387080" name="Picture 8" descr="12-08aCerebrCortex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/>
          <a:srcRect t="1727" b="6647"/>
          <a:stretch>
            <a:fillRect/>
          </a:stretch>
        </p:blipFill>
        <p:spPr bwMode="auto">
          <a:xfrm>
            <a:off x="157163" y="852488"/>
            <a:ext cx="8829675" cy="5151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Prefrontal </a:t>
            </a:r>
            <a:r>
              <a:rPr lang="en-US" dirty="0" smtClean="0"/>
              <a:t>Cortex (Anterior Association Area)</a:t>
            </a:r>
            <a:endParaRPr lang="en-US" dirty="0"/>
          </a:p>
        </p:txBody>
      </p:sp>
      <p:sp>
        <p:nvSpPr>
          <p:cNvPr id="3881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Located in the anterior portion of the frontal lobe</a:t>
            </a:r>
          </a:p>
          <a:p>
            <a:r>
              <a:rPr lang="en-US"/>
              <a:t>Involved with intellect, cognition, recall, and personality</a:t>
            </a:r>
          </a:p>
          <a:p>
            <a:r>
              <a:rPr lang="en-US"/>
              <a:t>Necessary for judgment, reasoning, persistence, and conscience</a:t>
            </a:r>
          </a:p>
          <a:p>
            <a:r>
              <a:rPr lang="en-US"/>
              <a:t>Closely linked to the limbic system (emotional part of the brain)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P7">
  <a:themeElements>
    <a:clrScheme name="HAP7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AP7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HAP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HD:Users:kym:Left Coast Work:HAP7:HAP7.pot</Template>
  <TotalTime>991</TotalTime>
  <Words>1229</Words>
  <Application>Microsoft PowerPoint</Application>
  <PresentationFormat>On-screen Show (4:3)</PresentationFormat>
  <Paragraphs>185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HAP7</vt:lpstr>
      <vt:lpstr>12</vt:lpstr>
      <vt:lpstr>Central Nervous System (CNS)</vt:lpstr>
      <vt:lpstr>The Brain</vt:lpstr>
      <vt:lpstr>Embryonic Development</vt:lpstr>
      <vt:lpstr>Embryonic Development</vt:lpstr>
      <vt:lpstr>Primary Brain Vesicles</vt:lpstr>
      <vt:lpstr>Neural Tube and Primary Brain Vesicles</vt:lpstr>
      <vt:lpstr>Secondary Brain Vesicles</vt:lpstr>
      <vt:lpstr>Secondary Brain Vesicles</vt:lpstr>
      <vt:lpstr>Adult Brain Structures</vt:lpstr>
      <vt:lpstr>Adult Neural Canal Regions</vt:lpstr>
      <vt:lpstr>Adult Neural Canal Regions</vt:lpstr>
      <vt:lpstr>Adult Neural Canal Regions</vt:lpstr>
      <vt:lpstr>Space Restriction and Brain Development</vt:lpstr>
      <vt:lpstr>Basic Pattern of the Central Nervous System</vt:lpstr>
      <vt:lpstr>Basic Pattern of the Central Nervous System</vt:lpstr>
      <vt:lpstr>Ventricles of the Brain</vt:lpstr>
      <vt:lpstr>Ventricles of the Brain</vt:lpstr>
      <vt:lpstr>Cerebral Hemispheres</vt:lpstr>
      <vt:lpstr>Major Lobes, Gyri, and Sulci of the Cerebral Hemisphere</vt:lpstr>
      <vt:lpstr>Brain Lobes</vt:lpstr>
      <vt:lpstr>Major Lobes, Gyri, and Sulci of the Cerebral Hemisphere</vt:lpstr>
      <vt:lpstr>Cerebral Cortex</vt:lpstr>
      <vt:lpstr>Functional Areas of the Cerebral Cortex</vt:lpstr>
      <vt:lpstr>Functional Areas of the Cerebral Cortex</vt:lpstr>
      <vt:lpstr>Functional Areas of the Cerebral Cortex</vt:lpstr>
      <vt:lpstr>Cerebral Cortex: Motor Areas</vt:lpstr>
      <vt:lpstr>Primary Motor Cortex</vt:lpstr>
      <vt:lpstr>Primary Motor Cortex Homunculus</vt:lpstr>
      <vt:lpstr>Premotor Cortex</vt:lpstr>
      <vt:lpstr>Broca’s Area</vt:lpstr>
      <vt:lpstr>Frontal Eye Field</vt:lpstr>
      <vt:lpstr>Sensory Areas</vt:lpstr>
      <vt:lpstr>Sensory Areas</vt:lpstr>
      <vt:lpstr>PrImary Somatosensory Cortex</vt:lpstr>
      <vt:lpstr>Primary Somatosensory Cortex Homunculus</vt:lpstr>
      <vt:lpstr>Somatosensory Association Cortex</vt:lpstr>
      <vt:lpstr>Visual Areas</vt:lpstr>
      <vt:lpstr>Auditory Areas</vt:lpstr>
      <vt:lpstr>Olfactory Cortex</vt:lpstr>
      <vt:lpstr>Slide 41</vt:lpstr>
      <vt:lpstr>Multimodal Association Areas</vt:lpstr>
      <vt:lpstr>Association Areas</vt:lpstr>
      <vt:lpstr>Prefrontal Cortex (Anterior Association Area)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29</dc:title>
  <dc:creator>Karl Miyajima</dc:creator>
  <cp:lastModifiedBy>HP Authorized Customer</cp:lastModifiedBy>
  <cp:revision>151</cp:revision>
  <dcterms:created xsi:type="dcterms:W3CDTF">2002-11-19T06:42:31Z</dcterms:created>
  <dcterms:modified xsi:type="dcterms:W3CDTF">2009-03-26T12:58:24Z</dcterms:modified>
</cp:coreProperties>
</file>