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655" r:id="rId2"/>
  </p:sldMasterIdLst>
  <p:handoutMasterIdLst>
    <p:handoutMasterId r:id="rId42"/>
  </p:handoutMasterIdLst>
  <p:sldIdLst>
    <p:sldId id="256" r:id="rId3"/>
    <p:sldId id="262" r:id="rId4"/>
    <p:sldId id="264" r:id="rId5"/>
    <p:sldId id="266" r:id="rId6"/>
    <p:sldId id="269" r:id="rId7"/>
    <p:sldId id="332" r:id="rId8"/>
    <p:sldId id="273" r:id="rId9"/>
    <p:sldId id="281" r:id="rId10"/>
    <p:sldId id="280" r:id="rId11"/>
    <p:sldId id="309" r:id="rId12"/>
    <p:sldId id="311" r:id="rId13"/>
    <p:sldId id="312" r:id="rId14"/>
    <p:sldId id="313" r:id="rId15"/>
    <p:sldId id="316" r:id="rId16"/>
    <p:sldId id="318" r:id="rId17"/>
    <p:sldId id="321" r:id="rId18"/>
    <p:sldId id="322" r:id="rId19"/>
    <p:sldId id="329" r:id="rId20"/>
    <p:sldId id="330" r:id="rId21"/>
    <p:sldId id="331" r:id="rId22"/>
    <p:sldId id="327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1" r:id="rId31"/>
    <p:sldId id="340" r:id="rId32"/>
    <p:sldId id="342" r:id="rId33"/>
    <p:sldId id="350" r:id="rId34"/>
    <p:sldId id="343" r:id="rId35"/>
    <p:sldId id="344" r:id="rId36"/>
    <p:sldId id="345" r:id="rId37"/>
    <p:sldId id="346" r:id="rId38"/>
    <p:sldId id="347" r:id="rId39"/>
    <p:sldId id="348" r:id="rId40"/>
    <p:sldId id="349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9" autoAdjust="0"/>
    <p:restoredTop sz="95545" autoAdjust="0"/>
  </p:normalViewPr>
  <p:slideViewPr>
    <p:cSldViewPr>
      <p:cViewPr varScale="1">
        <p:scale>
          <a:sx n="86" d="100"/>
          <a:sy n="86" d="100"/>
        </p:scale>
        <p:origin x="-84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BDA6E3-8DBB-44D9-A787-2EB5260C69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75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latin typeface="Arial" pitchFamily="34" charset="0"/>
              </a:rPr>
              <a:t>prepared by </a:t>
            </a:r>
          </a:p>
          <a:p>
            <a:r>
              <a:rPr lang="en-US" sz="2000">
                <a:latin typeface="Arial" pitchFamily="34" charset="0"/>
              </a:rPr>
              <a:t>Janice Meeking, </a:t>
            </a:r>
          </a:p>
          <a:p>
            <a:r>
              <a:rPr lang="en-US" sz="2000">
                <a:latin typeface="Arial" pitchFamily="34" charset="0"/>
              </a:rPr>
              <a:t>Mount Royal College</a:t>
            </a:r>
          </a:p>
        </p:txBody>
      </p:sp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and Community College</a:t>
            </a:r>
          </a:p>
        </p:txBody>
      </p:sp>
      <p:sp>
        <p:nvSpPr>
          <p:cNvPr id="146439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2009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5412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rotatable_shoulder.mov" TargetMode="Externa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rotatable_hip.mov" TargetMode="Externa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8   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Joints: Part 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8.1a</a:t>
            </a:r>
          </a:p>
        </p:txBody>
      </p:sp>
      <p:pic>
        <p:nvPicPr>
          <p:cNvPr id="14346" name="Picture 10" descr="fIgure_08_01a"/>
          <p:cNvPicPr>
            <a:picLocks noChangeAspect="1" noChangeArrowheads="1"/>
          </p:cNvPicPr>
          <p:nvPr/>
        </p:nvPicPr>
        <p:blipFill>
          <a:blip r:embed="rId2" cstate="print"/>
          <a:srcRect l="24995" r="25014"/>
          <a:stretch>
            <a:fillRect/>
          </a:stretch>
        </p:blipFill>
        <p:spPr bwMode="auto">
          <a:xfrm>
            <a:off x="2327275" y="176213"/>
            <a:ext cx="4489450" cy="6399212"/>
          </a:xfrm>
          <a:prstGeom prst="rect">
            <a:avLst/>
          </a:prstGeom>
          <a:noFill/>
        </p:spPr>
      </p:pic>
      <p:sp>
        <p:nvSpPr>
          <p:cNvPr id="14348" name="Freeform 12"/>
          <p:cNvSpPr>
            <a:spLocks/>
          </p:cNvSpPr>
          <p:nvPr/>
        </p:nvSpPr>
        <p:spPr bwMode="auto">
          <a:xfrm>
            <a:off x="3441700" y="2928938"/>
            <a:ext cx="1055688" cy="547687"/>
          </a:xfrm>
          <a:custGeom>
            <a:avLst/>
            <a:gdLst/>
            <a:ahLst/>
            <a:cxnLst>
              <a:cxn ang="0">
                <a:pos x="610" y="317"/>
              </a:cxn>
              <a:cxn ang="0">
                <a:pos x="96" y="0"/>
              </a:cxn>
              <a:cxn ang="0">
                <a:pos x="0" y="0"/>
              </a:cxn>
            </a:cxnLst>
            <a:rect l="0" t="0" r="r" b="b"/>
            <a:pathLst>
              <a:path w="610" h="317">
                <a:moveTo>
                  <a:pt x="610" y="317"/>
                </a:moveTo>
                <a:lnTo>
                  <a:pt x="9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3060700" y="4941888"/>
            <a:ext cx="363538" cy="709612"/>
          </a:xfrm>
          <a:custGeom>
            <a:avLst/>
            <a:gdLst/>
            <a:ahLst/>
            <a:cxnLst>
              <a:cxn ang="0">
                <a:pos x="210" y="0"/>
              </a:cxn>
              <a:cxn ang="0">
                <a:pos x="0" y="270"/>
              </a:cxn>
              <a:cxn ang="0">
                <a:pos x="0" y="410"/>
              </a:cxn>
            </a:cxnLst>
            <a:rect l="0" t="0" r="r" b="b"/>
            <a:pathLst>
              <a:path w="210" h="410">
                <a:moveTo>
                  <a:pt x="210" y="0"/>
                </a:moveTo>
                <a:lnTo>
                  <a:pt x="0" y="270"/>
                </a:lnTo>
                <a:lnTo>
                  <a:pt x="0" y="4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2801938" y="5661025"/>
            <a:ext cx="92392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Dense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connective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tissue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2773363" y="2816225"/>
            <a:ext cx="5619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Suture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line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3933825" y="188913"/>
            <a:ext cx="1260475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</a:t>
            </a: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Suture</a:t>
            </a: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  </a:t>
            </a: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2674938" y="676275"/>
            <a:ext cx="3811587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Joint held together with very short,</a:t>
            </a:r>
          </a:p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interconnecting fibers, and bone edges</a:t>
            </a:r>
          </a:p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interlock. Found only in the skull.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8.1b</a:t>
            </a:r>
          </a:p>
        </p:txBody>
      </p:sp>
      <p:pic>
        <p:nvPicPr>
          <p:cNvPr id="17416" name="Picture 8" descr="fIgure_08_01b"/>
          <p:cNvPicPr>
            <a:picLocks noChangeAspect="1" noChangeArrowheads="1"/>
          </p:cNvPicPr>
          <p:nvPr/>
        </p:nvPicPr>
        <p:blipFill>
          <a:blip r:embed="rId2" cstate="print"/>
          <a:srcRect l="26828" r="26846"/>
          <a:stretch>
            <a:fillRect/>
          </a:stretch>
        </p:blipFill>
        <p:spPr bwMode="auto">
          <a:xfrm>
            <a:off x="2441575" y="152400"/>
            <a:ext cx="4257675" cy="6550025"/>
          </a:xfrm>
          <a:prstGeom prst="rect">
            <a:avLst/>
          </a:prstGeom>
          <a:noFill/>
        </p:spPr>
      </p:pic>
      <p:sp>
        <p:nvSpPr>
          <p:cNvPr id="17419" name="Line 11"/>
          <p:cNvSpPr>
            <a:spLocks noChangeShapeType="1"/>
          </p:cNvSpPr>
          <p:nvPr/>
        </p:nvSpPr>
        <p:spPr bwMode="auto">
          <a:xfrm flipH="1">
            <a:off x="4105275" y="3006725"/>
            <a:ext cx="14636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 flipH="1">
            <a:off x="4894263" y="3286125"/>
            <a:ext cx="674687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4286250" y="5478463"/>
            <a:ext cx="1282700" cy="822325"/>
          </a:xfrm>
          <a:custGeom>
            <a:avLst/>
            <a:gdLst/>
            <a:ahLst/>
            <a:cxnLst>
              <a:cxn ang="0">
                <a:pos x="723" y="464"/>
              </a:cxn>
              <a:cxn ang="0">
                <a:pos x="495" y="464"/>
              </a:cxn>
              <a:cxn ang="0">
                <a:pos x="0" y="0"/>
              </a:cxn>
            </a:cxnLst>
            <a:rect l="0" t="0" r="r" b="b"/>
            <a:pathLst>
              <a:path w="723" h="464">
                <a:moveTo>
                  <a:pt x="723" y="464"/>
                </a:moveTo>
                <a:lnTo>
                  <a:pt x="495" y="46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5607050" y="2895600"/>
            <a:ext cx="55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Fibula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5607050" y="3178175"/>
            <a:ext cx="4429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5607050" y="6194425"/>
            <a:ext cx="8461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3476625" y="163513"/>
            <a:ext cx="21971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Syndesmosis  </a:t>
            </a: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660650" y="666750"/>
            <a:ext cx="3857625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Joint held together by a ligament.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Fibrous tissue can vary in length, but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 is longer than in sutures.</a:t>
            </a:r>
            <a:endParaRPr lang="en-US" sz="15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8.1c</a:t>
            </a:r>
          </a:p>
        </p:txBody>
      </p:sp>
      <p:pic>
        <p:nvPicPr>
          <p:cNvPr id="20500" name="Picture 20" descr="fIgure_08_01c"/>
          <p:cNvPicPr>
            <a:picLocks noChangeAspect="1" noChangeArrowheads="1"/>
          </p:cNvPicPr>
          <p:nvPr/>
        </p:nvPicPr>
        <p:blipFill>
          <a:blip r:embed="rId2" cstate="print"/>
          <a:srcRect l="24995" r="25014"/>
          <a:stretch>
            <a:fillRect/>
          </a:stretch>
        </p:blipFill>
        <p:spPr bwMode="auto">
          <a:xfrm>
            <a:off x="2301875" y="152400"/>
            <a:ext cx="4540250" cy="6475413"/>
          </a:xfrm>
          <a:prstGeom prst="rect">
            <a:avLst/>
          </a:prstGeom>
          <a:noFill/>
        </p:spPr>
      </p:pic>
      <p:sp>
        <p:nvSpPr>
          <p:cNvPr id="20501" name="Freeform 21"/>
          <p:cNvSpPr>
            <a:spLocks/>
          </p:cNvSpPr>
          <p:nvPr/>
        </p:nvSpPr>
        <p:spPr bwMode="auto">
          <a:xfrm>
            <a:off x="4645025" y="3340100"/>
            <a:ext cx="666750" cy="2324100"/>
          </a:xfrm>
          <a:custGeom>
            <a:avLst/>
            <a:gdLst/>
            <a:ahLst/>
            <a:cxnLst>
              <a:cxn ang="0">
                <a:pos x="244" y="0"/>
              </a:cxn>
              <a:cxn ang="0">
                <a:pos x="380" y="0"/>
              </a:cxn>
              <a:cxn ang="0">
                <a:pos x="380" y="1327"/>
              </a:cxn>
              <a:cxn ang="0">
                <a:pos x="0" y="1327"/>
              </a:cxn>
            </a:cxnLst>
            <a:rect l="0" t="0" r="r" b="b"/>
            <a:pathLst>
              <a:path w="380" h="1327">
                <a:moveTo>
                  <a:pt x="244" y="0"/>
                </a:moveTo>
                <a:lnTo>
                  <a:pt x="380" y="0"/>
                </a:lnTo>
                <a:lnTo>
                  <a:pt x="380" y="1327"/>
                </a:lnTo>
                <a:lnTo>
                  <a:pt x="0" y="1327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Freeform 22"/>
          <p:cNvSpPr>
            <a:spLocks/>
          </p:cNvSpPr>
          <p:nvPr/>
        </p:nvSpPr>
        <p:spPr bwMode="auto">
          <a:xfrm>
            <a:off x="3540125" y="2852738"/>
            <a:ext cx="188913" cy="143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0"/>
              </a:cxn>
              <a:cxn ang="0">
                <a:pos x="108" y="819"/>
              </a:cxn>
            </a:cxnLst>
            <a:rect l="0" t="0" r="r" b="b"/>
            <a:pathLst>
              <a:path w="108" h="819">
                <a:moveTo>
                  <a:pt x="0" y="0"/>
                </a:moveTo>
                <a:lnTo>
                  <a:pt x="62" y="0"/>
                </a:lnTo>
                <a:lnTo>
                  <a:pt x="108" y="819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Freeform 23"/>
          <p:cNvSpPr>
            <a:spLocks/>
          </p:cNvSpPr>
          <p:nvPr/>
        </p:nvSpPr>
        <p:spPr bwMode="auto">
          <a:xfrm>
            <a:off x="3722688" y="5716588"/>
            <a:ext cx="554037" cy="565150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54" y="322"/>
              </a:cxn>
              <a:cxn ang="0">
                <a:pos x="0" y="322"/>
              </a:cxn>
            </a:cxnLst>
            <a:rect l="0" t="0" r="r" b="b"/>
            <a:pathLst>
              <a:path w="316" h="322">
                <a:moveTo>
                  <a:pt x="316" y="0"/>
                </a:moveTo>
                <a:lnTo>
                  <a:pt x="154" y="322"/>
                </a:lnTo>
                <a:lnTo>
                  <a:pt x="0" y="3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5314950" y="4459288"/>
            <a:ext cx="4699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5815013" y="4343400"/>
            <a:ext cx="66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Root of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tooth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2603500" y="2746375"/>
            <a:ext cx="857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Socket of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alveolar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process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2603500" y="61722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Periodontal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3622675" y="200025"/>
            <a:ext cx="19431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(c) Gomphosis  </a:t>
            </a:r>
          </a:p>
        </p:txBody>
      </p:sp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2452688" y="711200"/>
            <a:ext cx="42418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“Peg in socket” fibrous joint. Periodontal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ligament holds tooth in socket.</a:t>
            </a:r>
            <a:endParaRPr lang="en-US" sz="15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8.2a</a:t>
            </a:r>
          </a:p>
        </p:txBody>
      </p:sp>
      <p:pic>
        <p:nvPicPr>
          <p:cNvPr id="25620" name="Picture 20" descr="fIgure_08_02a"/>
          <p:cNvPicPr>
            <a:picLocks noChangeAspect="1" noChangeArrowheads="1"/>
          </p:cNvPicPr>
          <p:nvPr/>
        </p:nvPicPr>
        <p:blipFill>
          <a:blip r:embed="rId2" cstate="print"/>
          <a:srcRect t="55261"/>
          <a:stretch>
            <a:fillRect/>
          </a:stretch>
        </p:blipFill>
        <p:spPr bwMode="auto">
          <a:xfrm>
            <a:off x="171450" y="2024063"/>
            <a:ext cx="8820150" cy="2811462"/>
          </a:xfrm>
          <a:prstGeom prst="rect">
            <a:avLst/>
          </a:prstGeom>
          <a:noFill/>
        </p:spPr>
      </p:pic>
      <p:sp>
        <p:nvSpPr>
          <p:cNvPr id="25621" name="Freeform 21"/>
          <p:cNvSpPr>
            <a:spLocks/>
          </p:cNvSpPr>
          <p:nvPr/>
        </p:nvSpPr>
        <p:spPr bwMode="auto">
          <a:xfrm>
            <a:off x="6030913" y="3303588"/>
            <a:ext cx="1290637" cy="463550"/>
          </a:xfrm>
          <a:custGeom>
            <a:avLst/>
            <a:gdLst/>
            <a:ahLst/>
            <a:cxnLst>
              <a:cxn ang="0">
                <a:pos x="758" y="0"/>
              </a:cxn>
              <a:cxn ang="0">
                <a:pos x="402" y="0"/>
              </a:cxn>
              <a:cxn ang="0">
                <a:pos x="0" y="272"/>
              </a:cxn>
            </a:cxnLst>
            <a:rect l="0" t="0" r="r" b="b"/>
            <a:pathLst>
              <a:path w="758" h="272">
                <a:moveTo>
                  <a:pt x="758" y="0"/>
                </a:moveTo>
                <a:lnTo>
                  <a:pt x="402" y="0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Freeform 22"/>
          <p:cNvSpPr>
            <a:spLocks/>
          </p:cNvSpPr>
          <p:nvPr/>
        </p:nvSpPr>
        <p:spPr bwMode="auto">
          <a:xfrm>
            <a:off x="2025650" y="3648075"/>
            <a:ext cx="1154113" cy="230188"/>
          </a:xfrm>
          <a:custGeom>
            <a:avLst/>
            <a:gdLst/>
            <a:ahLst/>
            <a:cxnLst>
              <a:cxn ang="0">
                <a:pos x="678" y="0"/>
              </a:cxn>
              <a:cxn ang="0">
                <a:pos x="260" y="0"/>
              </a:cxn>
              <a:cxn ang="0">
                <a:pos x="0" y="136"/>
              </a:cxn>
            </a:cxnLst>
            <a:rect l="0" t="0" r="r" b="b"/>
            <a:pathLst>
              <a:path w="678" h="136">
                <a:moveTo>
                  <a:pt x="678" y="0"/>
                </a:moveTo>
                <a:lnTo>
                  <a:pt x="260" y="0"/>
                </a:lnTo>
                <a:lnTo>
                  <a:pt x="0" y="1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flipH="1">
            <a:off x="6330950" y="3851275"/>
            <a:ext cx="973138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6705600" y="3702050"/>
            <a:ext cx="312738" cy="1492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3214688" y="3544888"/>
            <a:ext cx="138906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Epiphyseal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plate (temporary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hyaline cartilage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joint)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7354888" y="3201988"/>
            <a:ext cx="10842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Sternum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(manubrium)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7337425" y="3752850"/>
            <a:ext cx="1179513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Joint between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first rib and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sternum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(immovable)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3381375" y="2016125"/>
            <a:ext cx="2119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</a:t>
            </a: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Synchondroses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2833688" y="2386013"/>
            <a:ext cx="32527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Bones united by hyaline cartilage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8.2b</a:t>
            </a:r>
          </a:p>
        </p:txBody>
      </p:sp>
      <p:pic>
        <p:nvPicPr>
          <p:cNvPr id="135177" name="Picture 9" descr="fIgure_08_02b"/>
          <p:cNvPicPr>
            <a:picLocks noChangeAspect="1" noChangeArrowheads="1"/>
          </p:cNvPicPr>
          <p:nvPr/>
        </p:nvPicPr>
        <p:blipFill>
          <a:blip r:embed="rId2" cstate="print"/>
          <a:srcRect t="48228"/>
          <a:stretch>
            <a:fillRect/>
          </a:stretch>
        </p:blipFill>
        <p:spPr bwMode="auto">
          <a:xfrm>
            <a:off x="152400" y="1800225"/>
            <a:ext cx="8839200" cy="3260725"/>
          </a:xfrm>
          <a:prstGeom prst="rect">
            <a:avLst/>
          </a:prstGeom>
          <a:noFill/>
        </p:spPr>
      </p:pic>
      <p:sp>
        <p:nvSpPr>
          <p:cNvPr id="135178" name="Line 10"/>
          <p:cNvSpPr>
            <a:spLocks noChangeShapeType="1"/>
          </p:cNvSpPr>
          <p:nvPr/>
        </p:nvSpPr>
        <p:spPr bwMode="auto">
          <a:xfrm flipH="1">
            <a:off x="2278063" y="3359150"/>
            <a:ext cx="635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79" name="Line 11"/>
          <p:cNvSpPr>
            <a:spLocks noChangeShapeType="1"/>
          </p:cNvSpPr>
          <p:nvPr/>
        </p:nvSpPr>
        <p:spPr bwMode="auto">
          <a:xfrm flipH="1">
            <a:off x="2025650" y="3024188"/>
            <a:ext cx="887413" cy="3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0" name="Line 12"/>
          <p:cNvSpPr>
            <a:spLocks noChangeShapeType="1"/>
          </p:cNvSpPr>
          <p:nvPr/>
        </p:nvSpPr>
        <p:spPr bwMode="auto">
          <a:xfrm>
            <a:off x="6494463" y="4210050"/>
            <a:ext cx="1587" cy="3206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1" name="Freeform 13"/>
          <p:cNvSpPr>
            <a:spLocks/>
          </p:cNvSpPr>
          <p:nvPr/>
        </p:nvSpPr>
        <p:spPr bwMode="auto">
          <a:xfrm>
            <a:off x="2411413" y="4122738"/>
            <a:ext cx="395287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" y="66"/>
              </a:cxn>
              <a:cxn ang="0">
                <a:pos x="6" y="120"/>
              </a:cxn>
            </a:cxnLst>
            <a:rect l="0" t="0" r="r" b="b"/>
            <a:pathLst>
              <a:path w="232" h="120">
                <a:moveTo>
                  <a:pt x="0" y="0"/>
                </a:moveTo>
                <a:lnTo>
                  <a:pt x="232" y="66"/>
                </a:lnTo>
                <a:lnTo>
                  <a:pt x="6" y="1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2" name="Line 14"/>
          <p:cNvSpPr>
            <a:spLocks noChangeShapeType="1"/>
          </p:cNvSpPr>
          <p:nvPr/>
        </p:nvSpPr>
        <p:spPr bwMode="auto">
          <a:xfrm>
            <a:off x="2806700" y="4233863"/>
            <a:ext cx="101600" cy="3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3" name="Rectangle 15"/>
          <p:cNvSpPr>
            <a:spLocks noChangeArrowheads="1"/>
          </p:cNvSpPr>
          <p:nvPr/>
        </p:nvSpPr>
        <p:spPr bwMode="auto">
          <a:xfrm>
            <a:off x="2935288" y="3255963"/>
            <a:ext cx="15430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Fibrocartilaginous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intervertebral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disc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4" name="Rectangle 16"/>
          <p:cNvSpPr>
            <a:spLocks noChangeArrowheads="1"/>
          </p:cNvSpPr>
          <p:nvPr/>
        </p:nvSpPr>
        <p:spPr bwMode="auto">
          <a:xfrm>
            <a:off x="5746750" y="4521200"/>
            <a:ext cx="1447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Pubic symphysis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5" name="Rectangle 17"/>
          <p:cNvSpPr>
            <a:spLocks noChangeArrowheads="1"/>
          </p:cNvSpPr>
          <p:nvPr/>
        </p:nvSpPr>
        <p:spPr bwMode="auto">
          <a:xfrm>
            <a:off x="2938463" y="2913063"/>
            <a:ext cx="14081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Body of vertebra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6" name="Rectangle 18"/>
          <p:cNvSpPr>
            <a:spLocks noChangeArrowheads="1"/>
          </p:cNvSpPr>
          <p:nvPr/>
        </p:nvSpPr>
        <p:spPr bwMode="auto">
          <a:xfrm>
            <a:off x="2938463" y="4143375"/>
            <a:ext cx="14081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Hyaline 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7" name="Rectangle 19"/>
          <p:cNvSpPr>
            <a:spLocks noChangeArrowheads="1"/>
          </p:cNvSpPr>
          <p:nvPr/>
        </p:nvSpPr>
        <p:spPr bwMode="auto">
          <a:xfrm>
            <a:off x="3627438" y="1781175"/>
            <a:ext cx="1649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</a:t>
            </a: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Symphyses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35188" name="Rectangle 20"/>
          <p:cNvSpPr>
            <a:spLocks noChangeArrowheads="1"/>
          </p:cNvSpPr>
          <p:nvPr/>
        </p:nvSpPr>
        <p:spPr bwMode="auto">
          <a:xfrm>
            <a:off x="2989263" y="2149475"/>
            <a:ext cx="29384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Bones united by fibrocartilage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8235950" y="6583363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8.3</a:t>
            </a:r>
          </a:p>
        </p:txBody>
      </p:sp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2" cstate="print"/>
          <a:srcRect l="12961" r="12979"/>
          <a:stretch>
            <a:fillRect/>
          </a:stretch>
        </p:blipFill>
        <p:spPr bwMode="auto">
          <a:xfrm>
            <a:off x="1295400" y="265113"/>
            <a:ext cx="6553200" cy="6327775"/>
          </a:xfrm>
          <a:prstGeom prst="rect">
            <a:avLst/>
          </a:prstGeom>
          <a:noFill/>
        </p:spPr>
      </p:pic>
      <p:sp>
        <p:nvSpPr>
          <p:cNvPr id="32778" name="Freeform 10"/>
          <p:cNvSpPr>
            <a:spLocks/>
          </p:cNvSpPr>
          <p:nvPr/>
        </p:nvSpPr>
        <p:spPr bwMode="auto">
          <a:xfrm>
            <a:off x="3549650" y="1535113"/>
            <a:ext cx="973138" cy="1392237"/>
          </a:xfrm>
          <a:custGeom>
            <a:avLst/>
            <a:gdLst/>
            <a:ahLst/>
            <a:cxnLst>
              <a:cxn ang="0">
                <a:pos x="570" y="0"/>
              </a:cxn>
              <a:cxn ang="0">
                <a:pos x="364" y="0"/>
              </a:cxn>
              <a:cxn ang="0">
                <a:pos x="0" y="816"/>
              </a:cxn>
            </a:cxnLst>
            <a:rect l="0" t="0" r="r" b="b"/>
            <a:pathLst>
              <a:path w="570" h="816">
                <a:moveTo>
                  <a:pt x="570" y="0"/>
                </a:moveTo>
                <a:lnTo>
                  <a:pt x="364" y="0"/>
                </a:lnTo>
                <a:lnTo>
                  <a:pt x="0" y="8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H="1">
            <a:off x="2911475" y="5702300"/>
            <a:ext cx="1608138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>
            <a:off x="3525838" y="4146550"/>
            <a:ext cx="993775" cy="1778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Freeform 13"/>
          <p:cNvSpPr>
            <a:spLocks/>
          </p:cNvSpPr>
          <p:nvPr/>
        </p:nvSpPr>
        <p:spPr bwMode="auto">
          <a:xfrm>
            <a:off x="3219450" y="2105025"/>
            <a:ext cx="1303338" cy="1611313"/>
          </a:xfrm>
          <a:custGeom>
            <a:avLst/>
            <a:gdLst/>
            <a:ahLst/>
            <a:cxnLst>
              <a:cxn ang="0">
                <a:pos x="764" y="0"/>
              </a:cxn>
              <a:cxn ang="0">
                <a:pos x="558" y="0"/>
              </a:cxn>
              <a:cxn ang="0">
                <a:pos x="0" y="945"/>
              </a:cxn>
            </a:cxnLst>
            <a:rect l="0" t="0" r="r" b="b"/>
            <a:pathLst>
              <a:path w="764" h="945">
                <a:moveTo>
                  <a:pt x="764" y="0"/>
                </a:moveTo>
                <a:lnTo>
                  <a:pt x="558" y="0"/>
                </a:lnTo>
                <a:lnTo>
                  <a:pt x="0" y="94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2" name="Freeform 14"/>
          <p:cNvSpPr>
            <a:spLocks/>
          </p:cNvSpPr>
          <p:nvPr/>
        </p:nvSpPr>
        <p:spPr bwMode="auto">
          <a:xfrm>
            <a:off x="3095625" y="3343275"/>
            <a:ext cx="1427163" cy="895350"/>
          </a:xfrm>
          <a:custGeom>
            <a:avLst/>
            <a:gdLst/>
            <a:ahLst/>
            <a:cxnLst>
              <a:cxn ang="0">
                <a:pos x="836" y="0"/>
              </a:cxn>
              <a:cxn ang="0">
                <a:pos x="644" y="0"/>
              </a:cxn>
              <a:cxn ang="0">
                <a:pos x="0" y="525"/>
              </a:cxn>
            </a:cxnLst>
            <a:rect l="0" t="0" r="r" b="b"/>
            <a:pathLst>
              <a:path w="836" h="525">
                <a:moveTo>
                  <a:pt x="836" y="0"/>
                </a:moveTo>
                <a:lnTo>
                  <a:pt x="644" y="0"/>
                </a:lnTo>
                <a:lnTo>
                  <a:pt x="0" y="52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Freeform 15"/>
          <p:cNvSpPr>
            <a:spLocks/>
          </p:cNvSpPr>
          <p:nvPr/>
        </p:nvSpPr>
        <p:spPr bwMode="auto">
          <a:xfrm>
            <a:off x="3413125" y="4514850"/>
            <a:ext cx="1109663" cy="400050"/>
          </a:xfrm>
          <a:custGeom>
            <a:avLst/>
            <a:gdLst/>
            <a:ahLst/>
            <a:cxnLst>
              <a:cxn ang="0">
                <a:pos x="650" y="234"/>
              </a:cxn>
              <a:cxn ang="0">
                <a:pos x="446" y="234"/>
              </a:cxn>
              <a:cxn ang="0">
                <a:pos x="0" y="0"/>
              </a:cxn>
            </a:cxnLst>
            <a:rect l="0" t="0" r="r" b="b"/>
            <a:pathLst>
              <a:path w="650" h="234">
                <a:moveTo>
                  <a:pt x="650" y="234"/>
                </a:moveTo>
                <a:lnTo>
                  <a:pt x="446" y="23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Freeform 16"/>
          <p:cNvSpPr>
            <a:spLocks/>
          </p:cNvSpPr>
          <p:nvPr/>
        </p:nvSpPr>
        <p:spPr bwMode="auto">
          <a:xfrm>
            <a:off x="6172200" y="4030663"/>
            <a:ext cx="120650" cy="143351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70" y="0"/>
              </a:cxn>
              <a:cxn ang="0">
                <a:pos x="70" y="840"/>
              </a:cxn>
              <a:cxn ang="0">
                <a:pos x="0" y="840"/>
              </a:cxn>
            </a:cxnLst>
            <a:rect l="0" t="0" r="r" b="b"/>
            <a:pathLst>
              <a:path w="70" h="840">
                <a:moveTo>
                  <a:pt x="2" y="0"/>
                </a:moveTo>
                <a:lnTo>
                  <a:pt x="70" y="0"/>
                </a:lnTo>
                <a:lnTo>
                  <a:pt x="70" y="840"/>
                </a:lnTo>
                <a:lnTo>
                  <a:pt x="0" y="84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6296025" y="4740275"/>
            <a:ext cx="122238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4554538" y="5524500"/>
            <a:ext cx="1660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Periosteum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4554538" y="1362075"/>
            <a:ext cx="135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4554538" y="3975100"/>
            <a:ext cx="113506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4554538" y="4743450"/>
            <a:ext cx="15430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membrane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4554538" y="1928813"/>
            <a:ext cx="204628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Joint cavity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(contains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fluid)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4554538" y="3152775"/>
            <a:ext cx="2590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(hyaline)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6456363" y="4568825"/>
            <a:ext cx="1254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capsule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8.4b</a:t>
            </a:r>
          </a:p>
        </p:txBody>
      </p:sp>
      <p:pic>
        <p:nvPicPr>
          <p:cNvPr id="44041" name="Picture 9" descr="fIgure_08_04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485775"/>
            <a:ext cx="7929562" cy="5656263"/>
          </a:xfrm>
          <a:prstGeom prst="rect">
            <a:avLst/>
          </a:prstGeom>
          <a:noFill/>
        </p:spPr>
      </p:pic>
      <p:sp>
        <p:nvSpPr>
          <p:cNvPr id="44042" name="Freeform 10"/>
          <p:cNvSpPr>
            <a:spLocks/>
          </p:cNvSpPr>
          <p:nvPr/>
        </p:nvSpPr>
        <p:spPr bwMode="auto">
          <a:xfrm>
            <a:off x="2838450" y="627063"/>
            <a:ext cx="2505075" cy="409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44" y="0"/>
              </a:cxn>
              <a:cxn ang="0">
                <a:pos x="1637" y="268"/>
              </a:cxn>
            </a:cxnLst>
            <a:rect l="0" t="0" r="r" b="b"/>
            <a:pathLst>
              <a:path w="1637" h="268">
                <a:moveTo>
                  <a:pt x="0" y="0"/>
                </a:moveTo>
                <a:lnTo>
                  <a:pt x="444" y="0"/>
                </a:lnTo>
                <a:lnTo>
                  <a:pt x="1637" y="2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3" name="Freeform 11"/>
          <p:cNvSpPr>
            <a:spLocks/>
          </p:cNvSpPr>
          <p:nvPr/>
        </p:nvSpPr>
        <p:spPr bwMode="auto">
          <a:xfrm>
            <a:off x="2627313" y="1323975"/>
            <a:ext cx="2125662" cy="36513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544" y="24"/>
              </a:cxn>
              <a:cxn ang="0">
                <a:pos x="1389" y="0"/>
              </a:cxn>
            </a:cxnLst>
            <a:rect l="0" t="0" r="r" b="b"/>
            <a:pathLst>
              <a:path w="1389" h="24">
                <a:moveTo>
                  <a:pt x="0" y="24"/>
                </a:moveTo>
                <a:lnTo>
                  <a:pt x="544" y="24"/>
                </a:lnTo>
                <a:lnTo>
                  <a:pt x="1389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4" name="Freeform 12"/>
          <p:cNvSpPr>
            <a:spLocks/>
          </p:cNvSpPr>
          <p:nvPr/>
        </p:nvSpPr>
        <p:spPr bwMode="auto">
          <a:xfrm>
            <a:off x="1854200" y="1495425"/>
            <a:ext cx="2898775" cy="615950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816" y="402"/>
              </a:cxn>
              <a:cxn ang="0">
                <a:pos x="1895" y="0"/>
              </a:cxn>
            </a:cxnLst>
            <a:rect l="0" t="0" r="r" b="b"/>
            <a:pathLst>
              <a:path w="1895" h="402">
                <a:moveTo>
                  <a:pt x="0" y="402"/>
                </a:moveTo>
                <a:lnTo>
                  <a:pt x="816" y="402"/>
                </a:lnTo>
                <a:lnTo>
                  <a:pt x="1895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5" name="Freeform 13"/>
          <p:cNvSpPr>
            <a:spLocks/>
          </p:cNvSpPr>
          <p:nvPr/>
        </p:nvSpPr>
        <p:spPr bwMode="auto">
          <a:xfrm>
            <a:off x="2154238" y="3181350"/>
            <a:ext cx="2655887" cy="631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0" y="0"/>
              </a:cxn>
              <a:cxn ang="0">
                <a:pos x="1737" y="413"/>
              </a:cxn>
            </a:cxnLst>
            <a:rect l="0" t="0" r="r" b="b"/>
            <a:pathLst>
              <a:path w="1737" h="413">
                <a:moveTo>
                  <a:pt x="0" y="0"/>
                </a:moveTo>
                <a:lnTo>
                  <a:pt x="720" y="0"/>
                </a:lnTo>
                <a:lnTo>
                  <a:pt x="1737" y="413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6" name="Freeform 14"/>
          <p:cNvSpPr>
            <a:spLocks/>
          </p:cNvSpPr>
          <p:nvPr/>
        </p:nvSpPr>
        <p:spPr bwMode="auto">
          <a:xfrm>
            <a:off x="2673350" y="4198938"/>
            <a:ext cx="2149475" cy="349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6" y="0"/>
              </a:cxn>
              <a:cxn ang="0">
                <a:pos x="1405" y="228"/>
              </a:cxn>
            </a:cxnLst>
            <a:rect l="0" t="0" r="r" b="b"/>
            <a:pathLst>
              <a:path w="1405" h="228">
                <a:moveTo>
                  <a:pt x="0" y="0"/>
                </a:moveTo>
                <a:lnTo>
                  <a:pt x="246" y="0"/>
                </a:lnTo>
                <a:lnTo>
                  <a:pt x="1405" y="22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457200" y="495300"/>
            <a:ext cx="2305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57200" y="1181100"/>
            <a:ext cx="2082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Subacromial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bursa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457200" y="1976438"/>
            <a:ext cx="2452688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Cavity in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bursa containing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fluid</a:t>
            </a: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457200" y="3028950"/>
            <a:ext cx="174466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Bursa rolls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and lessens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friction.</a:t>
            </a: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457200" y="4075113"/>
            <a:ext cx="2370138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Humerus head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rolls medially as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arm abducts.</a:t>
            </a:r>
          </a:p>
        </p:txBody>
      </p: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457200" y="5211763"/>
            <a:ext cx="7581900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(b) Enlargement of (a), showing how a bursa</a:t>
            </a:r>
            <a:br>
              <a:rPr lang="en-US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eliminates friction where a ligament (or other</a:t>
            </a:r>
            <a:br>
              <a:rPr lang="en-US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structure) would rub against a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6961188" y="1643063"/>
            <a:ext cx="14890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Humerus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resting 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6958013" y="4337050"/>
            <a:ext cx="14890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Humerus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moving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8.4a</a:t>
            </a:r>
          </a:p>
        </p:txBody>
      </p:sp>
      <p:pic>
        <p:nvPicPr>
          <p:cNvPr id="43017" name="Picture 9" descr="fIgure_08_0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3" y="550863"/>
            <a:ext cx="8231187" cy="5868987"/>
          </a:xfrm>
          <a:prstGeom prst="rect">
            <a:avLst/>
          </a:prstGeom>
          <a:noFill/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87825" y="1104900"/>
            <a:ext cx="79375" cy="73025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3797300" y="1260475"/>
            <a:ext cx="79375" cy="47625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3787775" y="1825625"/>
            <a:ext cx="85725" cy="50800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1" name="Freeform 13"/>
          <p:cNvSpPr>
            <a:spLocks/>
          </p:cNvSpPr>
          <p:nvPr/>
        </p:nvSpPr>
        <p:spPr bwMode="auto">
          <a:xfrm>
            <a:off x="5487988" y="1695450"/>
            <a:ext cx="1143000" cy="127000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520" y="0"/>
              </a:cxn>
              <a:cxn ang="0">
                <a:pos x="0" y="800"/>
              </a:cxn>
            </a:cxnLst>
            <a:rect l="0" t="0" r="r" b="b"/>
            <a:pathLst>
              <a:path w="720" h="800">
                <a:moveTo>
                  <a:pt x="720" y="0"/>
                </a:moveTo>
                <a:lnTo>
                  <a:pt x="520" y="0"/>
                </a:lnTo>
                <a:lnTo>
                  <a:pt x="0" y="8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2" name="Freeform 14"/>
          <p:cNvSpPr>
            <a:spLocks/>
          </p:cNvSpPr>
          <p:nvPr/>
        </p:nvSpPr>
        <p:spPr bwMode="auto">
          <a:xfrm>
            <a:off x="5303838" y="4395788"/>
            <a:ext cx="1330325" cy="339725"/>
          </a:xfrm>
          <a:custGeom>
            <a:avLst/>
            <a:gdLst/>
            <a:ahLst/>
            <a:cxnLst>
              <a:cxn ang="0">
                <a:pos x="838" y="214"/>
              </a:cxn>
              <a:cxn ang="0">
                <a:pos x="464" y="214"/>
              </a:cxn>
              <a:cxn ang="0">
                <a:pos x="0" y="0"/>
              </a:cxn>
            </a:cxnLst>
            <a:rect l="0" t="0" r="r" b="b"/>
            <a:pathLst>
              <a:path w="838" h="214">
                <a:moveTo>
                  <a:pt x="838" y="214"/>
                </a:moveTo>
                <a:lnTo>
                  <a:pt x="464" y="21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3" name="Freeform 15"/>
          <p:cNvSpPr>
            <a:spLocks/>
          </p:cNvSpPr>
          <p:nvPr/>
        </p:nvSpPr>
        <p:spPr bwMode="auto">
          <a:xfrm>
            <a:off x="1854200" y="685800"/>
            <a:ext cx="2689225" cy="752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44" y="0"/>
              </a:cxn>
              <a:cxn ang="0">
                <a:pos x="1694" y="474"/>
              </a:cxn>
            </a:cxnLst>
            <a:rect l="0" t="0" r="r" b="b"/>
            <a:pathLst>
              <a:path w="1694" h="474">
                <a:moveTo>
                  <a:pt x="0" y="0"/>
                </a:moveTo>
                <a:lnTo>
                  <a:pt x="1144" y="0"/>
                </a:lnTo>
                <a:lnTo>
                  <a:pt x="1694" y="47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4" name="Freeform 16"/>
          <p:cNvSpPr>
            <a:spLocks/>
          </p:cNvSpPr>
          <p:nvPr/>
        </p:nvSpPr>
        <p:spPr bwMode="auto">
          <a:xfrm>
            <a:off x="2733675" y="1460500"/>
            <a:ext cx="2097088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6" y="0"/>
              </a:cxn>
              <a:cxn ang="0">
                <a:pos x="1321" y="252"/>
              </a:cxn>
            </a:cxnLst>
            <a:rect l="0" t="0" r="r" b="b"/>
            <a:pathLst>
              <a:path w="1321" h="252">
                <a:moveTo>
                  <a:pt x="0" y="0"/>
                </a:moveTo>
                <a:lnTo>
                  <a:pt x="256" y="0"/>
                </a:lnTo>
                <a:lnTo>
                  <a:pt x="1321" y="25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Freeform 17"/>
          <p:cNvSpPr>
            <a:spLocks/>
          </p:cNvSpPr>
          <p:nvPr/>
        </p:nvSpPr>
        <p:spPr bwMode="auto">
          <a:xfrm>
            <a:off x="2549525" y="2009775"/>
            <a:ext cx="1546225" cy="238125"/>
          </a:xfrm>
          <a:custGeom>
            <a:avLst/>
            <a:gdLst/>
            <a:ahLst/>
            <a:cxnLst>
              <a:cxn ang="0">
                <a:pos x="0" y="150"/>
              </a:cxn>
              <a:cxn ang="0">
                <a:pos x="306" y="150"/>
              </a:cxn>
              <a:cxn ang="0">
                <a:pos x="974" y="0"/>
              </a:cxn>
            </a:cxnLst>
            <a:rect l="0" t="0" r="r" b="b"/>
            <a:pathLst>
              <a:path w="974" h="150">
                <a:moveTo>
                  <a:pt x="0" y="150"/>
                </a:moveTo>
                <a:lnTo>
                  <a:pt x="306" y="150"/>
                </a:lnTo>
                <a:lnTo>
                  <a:pt x="97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Freeform 18"/>
          <p:cNvSpPr>
            <a:spLocks/>
          </p:cNvSpPr>
          <p:nvPr/>
        </p:nvSpPr>
        <p:spPr bwMode="auto">
          <a:xfrm>
            <a:off x="1549400" y="2498725"/>
            <a:ext cx="2070100" cy="514350"/>
          </a:xfrm>
          <a:custGeom>
            <a:avLst/>
            <a:gdLst/>
            <a:ahLst/>
            <a:cxnLst>
              <a:cxn ang="0">
                <a:pos x="0" y="324"/>
              </a:cxn>
              <a:cxn ang="0">
                <a:pos x="418" y="324"/>
              </a:cxn>
              <a:cxn ang="0">
                <a:pos x="1304" y="0"/>
              </a:cxn>
            </a:cxnLst>
            <a:rect l="0" t="0" r="r" b="b"/>
            <a:pathLst>
              <a:path w="1304" h="324">
                <a:moveTo>
                  <a:pt x="0" y="324"/>
                </a:moveTo>
                <a:lnTo>
                  <a:pt x="418" y="324"/>
                </a:lnTo>
                <a:lnTo>
                  <a:pt x="130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Freeform 19"/>
          <p:cNvSpPr>
            <a:spLocks/>
          </p:cNvSpPr>
          <p:nvPr/>
        </p:nvSpPr>
        <p:spPr bwMode="auto">
          <a:xfrm>
            <a:off x="1651000" y="3548063"/>
            <a:ext cx="1558925" cy="228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364" y="144"/>
              </a:cxn>
              <a:cxn ang="0">
                <a:pos x="982" y="0"/>
              </a:cxn>
            </a:cxnLst>
            <a:rect l="0" t="0" r="r" b="b"/>
            <a:pathLst>
              <a:path w="982" h="144">
                <a:moveTo>
                  <a:pt x="0" y="144"/>
                </a:moveTo>
                <a:lnTo>
                  <a:pt x="364" y="144"/>
                </a:lnTo>
                <a:lnTo>
                  <a:pt x="98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8" name="Freeform 20"/>
          <p:cNvSpPr>
            <a:spLocks/>
          </p:cNvSpPr>
          <p:nvPr/>
        </p:nvSpPr>
        <p:spPr bwMode="auto">
          <a:xfrm>
            <a:off x="1892300" y="4535488"/>
            <a:ext cx="1444625" cy="136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6" y="0"/>
              </a:cxn>
              <a:cxn ang="0">
                <a:pos x="910" y="86"/>
              </a:cxn>
            </a:cxnLst>
            <a:rect l="0" t="0" r="r" b="b"/>
            <a:pathLst>
              <a:path w="910" h="86">
                <a:moveTo>
                  <a:pt x="0" y="0"/>
                </a:moveTo>
                <a:lnTo>
                  <a:pt x="256" y="0"/>
                </a:lnTo>
                <a:lnTo>
                  <a:pt x="910" y="8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 flipH="1">
            <a:off x="5624513" y="3101975"/>
            <a:ext cx="1009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 flipH="1">
            <a:off x="4546600" y="5294313"/>
            <a:ext cx="649288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1" name="Freeform 23"/>
          <p:cNvSpPr>
            <a:spLocks/>
          </p:cNvSpPr>
          <p:nvPr/>
        </p:nvSpPr>
        <p:spPr bwMode="auto">
          <a:xfrm>
            <a:off x="5313363" y="3954463"/>
            <a:ext cx="1320800" cy="187325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584" y="0"/>
              </a:cxn>
              <a:cxn ang="0">
                <a:pos x="0" y="118"/>
              </a:cxn>
            </a:cxnLst>
            <a:rect l="0" t="0" r="r" b="b"/>
            <a:pathLst>
              <a:path w="832" h="118">
                <a:moveTo>
                  <a:pt x="832" y="0"/>
                </a:moveTo>
                <a:lnTo>
                  <a:pt x="584" y="0"/>
                </a:lnTo>
                <a:lnTo>
                  <a:pt x="0" y="1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2" name="Freeform 24"/>
          <p:cNvSpPr>
            <a:spLocks/>
          </p:cNvSpPr>
          <p:nvPr/>
        </p:nvSpPr>
        <p:spPr bwMode="auto">
          <a:xfrm>
            <a:off x="5303838" y="4395788"/>
            <a:ext cx="1330325" cy="339725"/>
          </a:xfrm>
          <a:custGeom>
            <a:avLst/>
            <a:gdLst/>
            <a:ahLst/>
            <a:cxnLst>
              <a:cxn ang="0">
                <a:pos x="838" y="214"/>
              </a:cxn>
              <a:cxn ang="0">
                <a:pos x="464" y="214"/>
              </a:cxn>
              <a:cxn ang="0">
                <a:pos x="0" y="0"/>
              </a:cxn>
            </a:cxnLst>
            <a:rect l="0" t="0" r="r" b="b"/>
            <a:pathLst>
              <a:path w="838" h="214">
                <a:moveTo>
                  <a:pt x="838" y="214"/>
                </a:moveTo>
                <a:lnTo>
                  <a:pt x="464" y="21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3" name="Rectangle 25"/>
          <p:cNvSpPr>
            <a:spLocks noChangeArrowheads="1"/>
          </p:cNvSpPr>
          <p:nvPr/>
        </p:nvSpPr>
        <p:spPr bwMode="auto">
          <a:xfrm>
            <a:off x="392113" y="534988"/>
            <a:ext cx="1506537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Acromion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scapula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6678613" y="1500188"/>
            <a:ext cx="1944687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Joint cavity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containing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fluid</a:t>
            </a:r>
          </a:p>
        </p:txBody>
      </p:sp>
      <p:sp>
        <p:nvSpPr>
          <p:cNvPr id="43035" name="Rectangle 27"/>
          <p:cNvSpPr>
            <a:spLocks noChangeArrowheads="1"/>
          </p:cNvSpPr>
          <p:nvPr/>
        </p:nvSpPr>
        <p:spPr bwMode="auto">
          <a:xfrm>
            <a:off x="6672263" y="3760788"/>
            <a:ext cx="1543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membrane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6" name="Rectangle 28"/>
          <p:cNvSpPr>
            <a:spLocks noChangeArrowheads="1"/>
          </p:cNvSpPr>
          <p:nvPr/>
        </p:nvSpPr>
        <p:spPr bwMode="auto">
          <a:xfrm>
            <a:off x="6675438" y="4545013"/>
            <a:ext cx="11350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7" name="Rectangle 29"/>
          <p:cNvSpPr>
            <a:spLocks noChangeArrowheads="1"/>
          </p:cNvSpPr>
          <p:nvPr/>
        </p:nvSpPr>
        <p:spPr bwMode="auto">
          <a:xfrm>
            <a:off x="5243513" y="5113338"/>
            <a:ext cx="13223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6675438" y="2913063"/>
            <a:ext cx="12541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Hyaline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cartilage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9" name="Rectangle 31"/>
          <p:cNvSpPr>
            <a:spLocks noChangeArrowheads="1"/>
          </p:cNvSpPr>
          <p:nvPr/>
        </p:nvSpPr>
        <p:spPr bwMode="auto">
          <a:xfrm>
            <a:off x="392113" y="1316038"/>
            <a:ext cx="2305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392113" y="2024063"/>
            <a:ext cx="2082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Subacromial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bursa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3041" name="Rectangle 33"/>
          <p:cNvSpPr>
            <a:spLocks noChangeArrowheads="1"/>
          </p:cNvSpPr>
          <p:nvPr/>
        </p:nvSpPr>
        <p:spPr bwMode="auto">
          <a:xfrm>
            <a:off x="392113" y="2843213"/>
            <a:ext cx="24225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42" name="Rectangle 34"/>
          <p:cNvSpPr>
            <a:spLocks noChangeArrowheads="1"/>
          </p:cNvSpPr>
          <p:nvPr/>
        </p:nvSpPr>
        <p:spPr bwMode="auto">
          <a:xfrm>
            <a:off x="392113" y="3548063"/>
            <a:ext cx="1236662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Tendon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sheath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392113" y="4376738"/>
            <a:ext cx="2133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long head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biceps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brachii muscle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44" name="Rectangle 36"/>
          <p:cNvSpPr>
            <a:spLocks noChangeArrowheads="1"/>
          </p:cNvSpPr>
          <p:nvPr/>
        </p:nvSpPr>
        <p:spPr bwMode="auto">
          <a:xfrm>
            <a:off x="392113" y="6034088"/>
            <a:ext cx="83597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Frontal section through the right shoulder joint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8.5a</a:t>
            </a:r>
          </a:p>
        </p:txBody>
      </p:sp>
      <p:pic>
        <p:nvPicPr>
          <p:cNvPr id="7578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5763"/>
            <a:ext cx="8531225" cy="6083300"/>
          </a:xfrm>
          <a:prstGeom prst="rect">
            <a:avLst/>
          </a:prstGeom>
          <a:noFill/>
        </p:spPr>
      </p:pic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2984500" y="4872038"/>
            <a:ext cx="87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Gliding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309563" y="6122988"/>
            <a:ext cx="48117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(a) Gliding movements at the wrist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8.5b</a:t>
            </a:r>
          </a:p>
        </p:txBody>
      </p:sp>
      <p:pic>
        <p:nvPicPr>
          <p:cNvPr id="788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4175"/>
            <a:ext cx="8531225" cy="6083300"/>
          </a:xfrm>
          <a:prstGeom prst="rect">
            <a:avLst/>
          </a:prstGeom>
          <a:noFill/>
        </p:spPr>
      </p:pic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306388" y="5827713"/>
            <a:ext cx="655161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Angular movements: flexion, extension, and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     hyperextension of the neck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2020888" y="588963"/>
            <a:ext cx="1906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Hyperextension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5321300" y="588963"/>
            <a:ext cx="1214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6670675" y="26162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8.5c</a:t>
            </a:r>
          </a:p>
        </p:txBody>
      </p:sp>
      <p:pic>
        <p:nvPicPr>
          <p:cNvPr id="79881" name="Picture 9" descr="fIgure_08_05c"/>
          <p:cNvPicPr>
            <a:picLocks noChangeAspect="1" noChangeArrowheads="1"/>
          </p:cNvPicPr>
          <p:nvPr/>
        </p:nvPicPr>
        <p:blipFill>
          <a:blip r:embed="rId2" cstate="print"/>
          <a:srcRect l="15147" r="15147"/>
          <a:stretch>
            <a:fillRect/>
          </a:stretch>
        </p:blipFill>
        <p:spPr bwMode="auto">
          <a:xfrm>
            <a:off x="1484313" y="260350"/>
            <a:ext cx="6178550" cy="6323013"/>
          </a:xfrm>
          <a:prstGeom prst="rect">
            <a:avLst/>
          </a:prstGeom>
          <a:noFill/>
        </p:spPr>
      </p:pic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1838325" y="2322513"/>
            <a:ext cx="1906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Hyperextension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5162550" y="23368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5384800" y="342900"/>
            <a:ext cx="1214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1066800" y="5927725"/>
            <a:ext cx="65516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(c) Angular movements: flexion, extension, and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hyperextension of the vertebral column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8.5d</a:t>
            </a:r>
          </a:p>
        </p:txBody>
      </p:sp>
      <p:pic>
        <p:nvPicPr>
          <p:cNvPr id="80905" name="Picture 9" descr="fIgure_08_0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1225" cy="6083300"/>
          </a:xfrm>
          <a:prstGeom prst="rect">
            <a:avLst/>
          </a:prstGeom>
          <a:noFill/>
        </p:spPr>
      </p:pic>
      <p:sp>
        <p:nvSpPr>
          <p:cNvPr id="80906" name="Freeform 10"/>
          <p:cNvSpPr>
            <a:spLocks/>
          </p:cNvSpPr>
          <p:nvPr/>
        </p:nvSpPr>
        <p:spPr bwMode="auto">
          <a:xfrm>
            <a:off x="7394575" y="1695450"/>
            <a:ext cx="82550" cy="61913"/>
          </a:xfrm>
          <a:custGeom>
            <a:avLst/>
            <a:gdLst/>
            <a:ahLst/>
            <a:cxnLst>
              <a:cxn ang="0">
                <a:pos x="50" y="38"/>
              </a:cxn>
              <a:cxn ang="0">
                <a:pos x="24" y="20"/>
              </a:cxn>
              <a:cxn ang="0">
                <a:pos x="0" y="0"/>
              </a:cxn>
            </a:cxnLst>
            <a:rect l="0" t="0" r="r" b="b"/>
            <a:pathLst>
              <a:path w="50" h="38">
                <a:moveTo>
                  <a:pt x="50" y="38"/>
                </a:moveTo>
                <a:lnTo>
                  <a:pt x="24" y="2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7" name="Freeform 11"/>
          <p:cNvSpPr>
            <a:spLocks/>
          </p:cNvSpPr>
          <p:nvPr/>
        </p:nvSpPr>
        <p:spPr bwMode="auto">
          <a:xfrm>
            <a:off x="7342188" y="1646238"/>
            <a:ext cx="114300" cy="111125"/>
          </a:xfrm>
          <a:custGeom>
            <a:avLst/>
            <a:gdLst/>
            <a:ahLst/>
            <a:cxnLst>
              <a:cxn ang="0">
                <a:pos x="48" y="42"/>
              </a:cxn>
              <a:cxn ang="0">
                <a:pos x="42" y="50"/>
              </a:cxn>
              <a:cxn ang="0">
                <a:pos x="40" y="58"/>
              </a:cxn>
              <a:cxn ang="0">
                <a:pos x="40" y="68"/>
              </a:cxn>
              <a:cxn ang="0">
                <a:pos x="0" y="0"/>
              </a:cxn>
              <a:cxn ang="0">
                <a:pos x="70" y="30"/>
              </a:cxn>
              <a:cxn ang="0">
                <a:pos x="64" y="30"/>
              </a:cxn>
              <a:cxn ang="0">
                <a:pos x="56" y="34"/>
              </a:cxn>
              <a:cxn ang="0">
                <a:pos x="50" y="42"/>
              </a:cxn>
              <a:cxn ang="0">
                <a:pos x="48" y="42"/>
              </a:cxn>
            </a:cxnLst>
            <a:rect l="0" t="0" r="r" b="b"/>
            <a:pathLst>
              <a:path w="70" h="68">
                <a:moveTo>
                  <a:pt x="48" y="42"/>
                </a:moveTo>
                <a:lnTo>
                  <a:pt x="42" y="50"/>
                </a:lnTo>
                <a:lnTo>
                  <a:pt x="40" y="58"/>
                </a:lnTo>
                <a:lnTo>
                  <a:pt x="40" y="68"/>
                </a:lnTo>
                <a:lnTo>
                  <a:pt x="0" y="0"/>
                </a:lnTo>
                <a:lnTo>
                  <a:pt x="70" y="30"/>
                </a:lnTo>
                <a:lnTo>
                  <a:pt x="64" y="30"/>
                </a:lnTo>
                <a:lnTo>
                  <a:pt x="56" y="34"/>
                </a:lnTo>
                <a:lnTo>
                  <a:pt x="50" y="42"/>
                </a:lnTo>
                <a:lnTo>
                  <a:pt x="48" y="4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8" name="Freeform 12"/>
          <p:cNvSpPr>
            <a:spLocks/>
          </p:cNvSpPr>
          <p:nvPr/>
        </p:nvSpPr>
        <p:spPr bwMode="auto">
          <a:xfrm>
            <a:off x="7762875" y="1935163"/>
            <a:ext cx="530225" cy="214312"/>
          </a:xfrm>
          <a:custGeom>
            <a:avLst/>
            <a:gdLst/>
            <a:ahLst/>
            <a:cxnLst>
              <a:cxn ang="0">
                <a:pos x="322" y="130"/>
              </a:cxn>
              <a:cxn ang="0">
                <a:pos x="284" y="122"/>
              </a:cxn>
              <a:cxn ang="0">
                <a:pos x="244" y="112"/>
              </a:cxn>
              <a:cxn ang="0">
                <a:pos x="200" y="100"/>
              </a:cxn>
              <a:cxn ang="0">
                <a:pos x="158" y="84"/>
              </a:cxn>
              <a:cxn ang="0">
                <a:pos x="114" y="66"/>
              </a:cxn>
              <a:cxn ang="0">
                <a:pos x="74" y="46"/>
              </a:cxn>
              <a:cxn ang="0">
                <a:pos x="34" y="24"/>
              </a:cxn>
              <a:cxn ang="0">
                <a:pos x="0" y="0"/>
              </a:cxn>
            </a:cxnLst>
            <a:rect l="0" t="0" r="r" b="b"/>
            <a:pathLst>
              <a:path w="322" h="130">
                <a:moveTo>
                  <a:pt x="322" y="130"/>
                </a:moveTo>
                <a:lnTo>
                  <a:pt x="284" y="122"/>
                </a:lnTo>
                <a:lnTo>
                  <a:pt x="244" y="112"/>
                </a:lnTo>
                <a:lnTo>
                  <a:pt x="200" y="100"/>
                </a:lnTo>
                <a:lnTo>
                  <a:pt x="158" y="84"/>
                </a:lnTo>
                <a:lnTo>
                  <a:pt x="114" y="66"/>
                </a:lnTo>
                <a:lnTo>
                  <a:pt x="74" y="46"/>
                </a:lnTo>
                <a:lnTo>
                  <a:pt x="34" y="2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9" name="Freeform 13"/>
          <p:cNvSpPr>
            <a:spLocks/>
          </p:cNvSpPr>
          <p:nvPr/>
        </p:nvSpPr>
        <p:spPr bwMode="auto">
          <a:xfrm>
            <a:off x="4864100" y="4610100"/>
            <a:ext cx="809625" cy="1317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" y="10"/>
              </a:cxn>
              <a:cxn ang="0">
                <a:pos x="56" y="18"/>
              </a:cxn>
              <a:cxn ang="0">
                <a:pos x="118" y="36"/>
              </a:cxn>
              <a:cxn ang="0">
                <a:pos x="184" y="50"/>
              </a:cxn>
              <a:cxn ang="0">
                <a:pos x="252" y="60"/>
              </a:cxn>
              <a:cxn ang="0">
                <a:pos x="320" y="70"/>
              </a:cxn>
              <a:cxn ang="0">
                <a:pos x="384" y="76"/>
              </a:cxn>
              <a:cxn ang="0">
                <a:pos x="442" y="78"/>
              </a:cxn>
              <a:cxn ang="0">
                <a:pos x="492" y="80"/>
              </a:cxn>
            </a:cxnLst>
            <a:rect l="0" t="0" r="r" b="b"/>
            <a:pathLst>
              <a:path w="492" h="80">
                <a:moveTo>
                  <a:pt x="0" y="0"/>
                </a:moveTo>
                <a:lnTo>
                  <a:pt x="28" y="10"/>
                </a:lnTo>
                <a:lnTo>
                  <a:pt x="56" y="18"/>
                </a:lnTo>
                <a:lnTo>
                  <a:pt x="118" y="36"/>
                </a:lnTo>
                <a:lnTo>
                  <a:pt x="184" y="50"/>
                </a:lnTo>
                <a:lnTo>
                  <a:pt x="252" y="60"/>
                </a:lnTo>
                <a:lnTo>
                  <a:pt x="320" y="70"/>
                </a:lnTo>
                <a:lnTo>
                  <a:pt x="384" y="76"/>
                </a:lnTo>
                <a:lnTo>
                  <a:pt x="442" y="78"/>
                </a:lnTo>
                <a:lnTo>
                  <a:pt x="492" y="8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0" name="Freeform 14"/>
          <p:cNvSpPr>
            <a:spLocks/>
          </p:cNvSpPr>
          <p:nvPr/>
        </p:nvSpPr>
        <p:spPr bwMode="auto">
          <a:xfrm>
            <a:off x="5646738" y="4702175"/>
            <a:ext cx="122237" cy="79375"/>
          </a:xfrm>
          <a:custGeom>
            <a:avLst/>
            <a:gdLst/>
            <a:ahLst/>
            <a:cxnLst>
              <a:cxn ang="0">
                <a:pos x="10" y="24"/>
              </a:cxn>
              <a:cxn ang="0">
                <a:pos x="8" y="14"/>
              </a:cxn>
              <a:cxn ang="0">
                <a:pos x="4" y="6"/>
              </a:cxn>
              <a:cxn ang="0">
                <a:pos x="0" y="0"/>
              </a:cxn>
              <a:cxn ang="0">
                <a:pos x="74" y="24"/>
              </a:cxn>
              <a:cxn ang="0">
                <a:pos x="0" y="48"/>
              </a:cxn>
              <a:cxn ang="0">
                <a:pos x="6" y="42"/>
              </a:cxn>
              <a:cxn ang="0">
                <a:pos x="8" y="34"/>
              </a:cxn>
              <a:cxn ang="0">
                <a:pos x="8" y="24"/>
              </a:cxn>
              <a:cxn ang="0">
                <a:pos x="10" y="24"/>
              </a:cxn>
            </a:cxnLst>
            <a:rect l="0" t="0" r="r" b="b"/>
            <a:pathLst>
              <a:path w="74" h="48">
                <a:moveTo>
                  <a:pt x="10" y="24"/>
                </a:moveTo>
                <a:lnTo>
                  <a:pt x="8" y="14"/>
                </a:lnTo>
                <a:lnTo>
                  <a:pt x="4" y="6"/>
                </a:lnTo>
                <a:lnTo>
                  <a:pt x="0" y="0"/>
                </a:lnTo>
                <a:lnTo>
                  <a:pt x="74" y="24"/>
                </a:lnTo>
                <a:lnTo>
                  <a:pt x="0" y="48"/>
                </a:lnTo>
                <a:lnTo>
                  <a:pt x="6" y="42"/>
                </a:lnTo>
                <a:lnTo>
                  <a:pt x="8" y="34"/>
                </a:lnTo>
                <a:lnTo>
                  <a:pt x="8" y="24"/>
                </a:lnTo>
                <a:lnTo>
                  <a:pt x="10" y="2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1" name="Freeform 15"/>
          <p:cNvSpPr>
            <a:spLocks/>
          </p:cNvSpPr>
          <p:nvPr/>
        </p:nvSpPr>
        <p:spPr bwMode="auto">
          <a:xfrm>
            <a:off x="4405313" y="4092575"/>
            <a:ext cx="185737" cy="333375"/>
          </a:xfrm>
          <a:custGeom>
            <a:avLst/>
            <a:gdLst/>
            <a:ahLst/>
            <a:cxnLst>
              <a:cxn ang="0">
                <a:pos x="113" y="202"/>
              </a:cxn>
              <a:cxn ang="0">
                <a:pos x="92" y="180"/>
              </a:cxn>
              <a:cxn ang="0">
                <a:pos x="72" y="156"/>
              </a:cxn>
              <a:cxn ang="0">
                <a:pos x="54" y="128"/>
              </a:cxn>
              <a:cxn ang="0">
                <a:pos x="36" y="98"/>
              </a:cxn>
              <a:cxn ang="0">
                <a:pos x="22" y="70"/>
              </a:cxn>
              <a:cxn ang="0">
                <a:pos x="10" y="44"/>
              </a:cxn>
              <a:cxn ang="0">
                <a:pos x="4" y="20"/>
              </a:cxn>
              <a:cxn ang="0">
                <a:pos x="0" y="0"/>
              </a:cxn>
            </a:cxnLst>
            <a:rect l="0" t="0" r="r" b="b"/>
            <a:pathLst>
              <a:path w="113" h="202">
                <a:moveTo>
                  <a:pt x="113" y="202"/>
                </a:moveTo>
                <a:lnTo>
                  <a:pt x="92" y="180"/>
                </a:lnTo>
                <a:lnTo>
                  <a:pt x="72" y="156"/>
                </a:lnTo>
                <a:lnTo>
                  <a:pt x="54" y="128"/>
                </a:lnTo>
                <a:lnTo>
                  <a:pt x="36" y="98"/>
                </a:lnTo>
                <a:lnTo>
                  <a:pt x="22" y="70"/>
                </a:lnTo>
                <a:lnTo>
                  <a:pt x="10" y="44"/>
                </a:lnTo>
                <a:lnTo>
                  <a:pt x="4" y="2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2" name="Freeform 16"/>
          <p:cNvSpPr>
            <a:spLocks/>
          </p:cNvSpPr>
          <p:nvPr/>
        </p:nvSpPr>
        <p:spPr bwMode="auto">
          <a:xfrm>
            <a:off x="1311275" y="1922463"/>
            <a:ext cx="517525" cy="6985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42"/>
              </a:cxn>
              <a:cxn ang="0">
                <a:pos x="92" y="42"/>
              </a:cxn>
              <a:cxn ang="0">
                <a:pos x="132" y="40"/>
              </a:cxn>
              <a:cxn ang="0">
                <a:pos x="170" y="36"/>
              </a:cxn>
              <a:cxn ang="0">
                <a:pos x="206" y="30"/>
              </a:cxn>
              <a:cxn ang="0">
                <a:pos x="242" y="22"/>
              </a:cxn>
              <a:cxn ang="0">
                <a:pos x="278" y="12"/>
              </a:cxn>
              <a:cxn ang="0">
                <a:pos x="314" y="0"/>
              </a:cxn>
            </a:cxnLst>
            <a:rect l="0" t="0" r="r" b="b"/>
            <a:pathLst>
              <a:path w="314" h="42">
                <a:moveTo>
                  <a:pt x="0" y="40"/>
                </a:moveTo>
                <a:lnTo>
                  <a:pt x="48" y="42"/>
                </a:lnTo>
                <a:lnTo>
                  <a:pt x="92" y="42"/>
                </a:lnTo>
                <a:lnTo>
                  <a:pt x="132" y="40"/>
                </a:lnTo>
                <a:lnTo>
                  <a:pt x="170" y="36"/>
                </a:lnTo>
                <a:lnTo>
                  <a:pt x="206" y="30"/>
                </a:lnTo>
                <a:lnTo>
                  <a:pt x="242" y="22"/>
                </a:lnTo>
                <a:lnTo>
                  <a:pt x="278" y="12"/>
                </a:lnTo>
                <a:lnTo>
                  <a:pt x="314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3" name="Freeform 17"/>
          <p:cNvSpPr>
            <a:spLocks/>
          </p:cNvSpPr>
          <p:nvPr/>
        </p:nvSpPr>
        <p:spPr bwMode="auto">
          <a:xfrm>
            <a:off x="2138363" y="1600200"/>
            <a:ext cx="239712" cy="18415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0" y="90"/>
              </a:cxn>
              <a:cxn ang="0">
                <a:pos x="78" y="64"/>
              </a:cxn>
              <a:cxn ang="0">
                <a:pos x="112" y="34"/>
              </a:cxn>
              <a:cxn ang="0">
                <a:pos x="146" y="0"/>
              </a:cxn>
            </a:cxnLst>
            <a:rect l="0" t="0" r="r" b="b"/>
            <a:pathLst>
              <a:path w="146" h="112">
                <a:moveTo>
                  <a:pt x="0" y="112"/>
                </a:moveTo>
                <a:lnTo>
                  <a:pt x="40" y="90"/>
                </a:lnTo>
                <a:lnTo>
                  <a:pt x="78" y="64"/>
                </a:lnTo>
                <a:lnTo>
                  <a:pt x="112" y="34"/>
                </a:lnTo>
                <a:lnTo>
                  <a:pt x="146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4" name="Freeform 18"/>
          <p:cNvSpPr>
            <a:spLocks/>
          </p:cNvSpPr>
          <p:nvPr/>
        </p:nvSpPr>
        <p:spPr bwMode="auto">
          <a:xfrm>
            <a:off x="2332038" y="1530350"/>
            <a:ext cx="111125" cy="112713"/>
          </a:xfrm>
          <a:custGeom>
            <a:avLst/>
            <a:gdLst/>
            <a:ahLst/>
            <a:cxnLst>
              <a:cxn ang="0">
                <a:pos x="24" y="44"/>
              </a:cxn>
              <a:cxn ang="0">
                <a:pos x="16" y="38"/>
              </a:cxn>
              <a:cxn ang="0">
                <a:pos x="8" y="36"/>
              </a:cxn>
              <a:cxn ang="0">
                <a:pos x="0" y="36"/>
              </a:cxn>
              <a:cxn ang="0">
                <a:pos x="68" y="0"/>
              </a:cxn>
              <a:cxn ang="0">
                <a:pos x="36" y="68"/>
              </a:cxn>
              <a:cxn ang="0">
                <a:pos x="34" y="62"/>
              </a:cxn>
              <a:cxn ang="0">
                <a:pos x="32" y="54"/>
              </a:cxn>
              <a:cxn ang="0">
                <a:pos x="26" y="44"/>
              </a:cxn>
              <a:cxn ang="0">
                <a:pos x="24" y="44"/>
              </a:cxn>
            </a:cxnLst>
            <a:rect l="0" t="0" r="r" b="b"/>
            <a:pathLst>
              <a:path w="68" h="68">
                <a:moveTo>
                  <a:pt x="24" y="44"/>
                </a:moveTo>
                <a:lnTo>
                  <a:pt x="16" y="38"/>
                </a:lnTo>
                <a:lnTo>
                  <a:pt x="8" y="36"/>
                </a:lnTo>
                <a:lnTo>
                  <a:pt x="0" y="36"/>
                </a:lnTo>
                <a:lnTo>
                  <a:pt x="68" y="0"/>
                </a:lnTo>
                <a:lnTo>
                  <a:pt x="36" y="68"/>
                </a:lnTo>
                <a:lnTo>
                  <a:pt x="34" y="62"/>
                </a:lnTo>
                <a:lnTo>
                  <a:pt x="32" y="54"/>
                </a:lnTo>
                <a:lnTo>
                  <a:pt x="26" y="44"/>
                </a:lnTo>
                <a:lnTo>
                  <a:pt x="24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5" name="Freeform 19"/>
          <p:cNvSpPr>
            <a:spLocks/>
          </p:cNvSpPr>
          <p:nvPr/>
        </p:nvSpPr>
        <p:spPr bwMode="auto">
          <a:xfrm>
            <a:off x="1077913" y="3760788"/>
            <a:ext cx="285750" cy="322262"/>
          </a:xfrm>
          <a:custGeom>
            <a:avLst/>
            <a:gdLst/>
            <a:ahLst/>
            <a:cxnLst>
              <a:cxn ang="0">
                <a:pos x="174" y="196"/>
              </a:cxn>
              <a:cxn ang="0">
                <a:pos x="148" y="174"/>
              </a:cxn>
              <a:cxn ang="0">
                <a:pos x="122" y="150"/>
              </a:cxn>
              <a:cxn ang="0">
                <a:pos x="100" y="128"/>
              </a:cxn>
              <a:cxn ang="0">
                <a:pos x="78" y="104"/>
              </a:cxn>
              <a:cxn ang="0">
                <a:pos x="56" y="78"/>
              </a:cxn>
              <a:cxn ang="0">
                <a:pos x="36" y="54"/>
              </a:cxn>
              <a:cxn ang="0">
                <a:pos x="18" y="28"/>
              </a:cxn>
              <a:cxn ang="0">
                <a:pos x="0" y="0"/>
              </a:cxn>
            </a:cxnLst>
            <a:rect l="0" t="0" r="r" b="b"/>
            <a:pathLst>
              <a:path w="174" h="196">
                <a:moveTo>
                  <a:pt x="174" y="196"/>
                </a:moveTo>
                <a:lnTo>
                  <a:pt x="148" y="174"/>
                </a:lnTo>
                <a:lnTo>
                  <a:pt x="122" y="150"/>
                </a:lnTo>
                <a:lnTo>
                  <a:pt x="100" y="128"/>
                </a:lnTo>
                <a:lnTo>
                  <a:pt x="78" y="104"/>
                </a:lnTo>
                <a:lnTo>
                  <a:pt x="56" y="78"/>
                </a:lnTo>
                <a:lnTo>
                  <a:pt x="36" y="54"/>
                </a:lnTo>
                <a:lnTo>
                  <a:pt x="18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6" name="Freeform 20"/>
          <p:cNvSpPr>
            <a:spLocks/>
          </p:cNvSpPr>
          <p:nvPr/>
        </p:nvSpPr>
        <p:spPr bwMode="auto">
          <a:xfrm>
            <a:off x="1647825" y="4349750"/>
            <a:ext cx="384175" cy="220663"/>
          </a:xfrm>
          <a:custGeom>
            <a:avLst/>
            <a:gdLst/>
            <a:ahLst/>
            <a:cxnLst>
              <a:cxn ang="0">
                <a:pos x="234" y="134"/>
              </a:cxn>
              <a:cxn ang="0">
                <a:pos x="200" y="120"/>
              </a:cxn>
              <a:cxn ang="0">
                <a:pos x="168" y="106"/>
              </a:cxn>
              <a:cxn ang="0">
                <a:pos x="136" y="90"/>
              </a:cxn>
              <a:cxn ang="0">
                <a:pos x="106" y="72"/>
              </a:cxn>
              <a:cxn ang="0">
                <a:pos x="78" y="56"/>
              </a:cxn>
              <a:cxn ang="0">
                <a:pos x="50" y="38"/>
              </a:cxn>
              <a:cxn ang="0">
                <a:pos x="24" y="18"/>
              </a:cxn>
              <a:cxn ang="0">
                <a:pos x="0" y="0"/>
              </a:cxn>
            </a:cxnLst>
            <a:rect l="0" t="0" r="r" b="b"/>
            <a:pathLst>
              <a:path w="234" h="134">
                <a:moveTo>
                  <a:pt x="234" y="134"/>
                </a:moveTo>
                <a:lnTo>
                  <a:pt x="200" y="120"/>
                </a:lnTo>
                <a:lnTo>
                  <a:pt x="168" y="106"/>
                </a:lnTo>
                <a:lnTo>
                  <a:pt x="136" y="90"/>
                </a:lnTo>
                <a:lnTo>
                  <a:pt x="106" y="72"/>
                </a:lnTo>
                <a:lnTo>
                  <a:pt x="78" y="56"/>
                </a:lnTo>
                <a:lnTo>
                  <a:pt x="50" y="38"/>
                </a:lnTo>
                <a:lnTo>
                  <a:pt x="24" y="1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7" name="Freeform 21"/>
          <p:cNvSpPr>
            <a:spLocks/>
          </p:cNvSpPr>
          <p:nvPr/>
        </p:nvSpPr>
        <p:spPr bwMode="auto">
          <a:xfrm>
            <a:off x="1025525" y="3681413"/>
            <a:ext cx="101600" cy="122237"/>
          </a:xfrm>
          <a:custGeom>
            <a:avLst/>
            <a:gdLst/>
            <a:ahLst/>
            <a:cxnLst>
              <a:cxn ang="0">
                <a:pos x="36" y="52"/>
              </a:cxn>
              <a:cxn ang="0">
                <a:pos x="46" y="48"/>
              </a:cxn>
              <a:cxn ang="0">
                <a:pos x="54" y="48"/>
              </a:cxn>
              <a:cxn ang="0">
                <a:pos x="62" y="48"/>
              </a:cxn>
              <a:cxn ang="0">
                <a:pos x="0" y="0"/>
              </a:cxn>
              <a:cxn ang="0">
                <a:pos x="20" y="74"/>
              </a:cxn>
              <a:cxn ang="0">
                <a:pos x="22" y="68"/>
              </a:cxn>
              <a:cxn ang="0">
                <a:pos x="28" y="60"/>
              </a:cxn>
              <a:cxn ang="0">
                <a:pos x="34" y="52"/>
              </a:cxn>
              <a:cxn ang="0">
                <a:pos x="36" y="52"/>
              </a:cxn>
            </a:cxnLst>
            <a:rect l="0" t="0" r="r" b="b"/>
            <a:pathLst>
              <a:path w="62" h="74">
                <a:moveTo>
                  <a:pt x="36" y="52"/>
                </a:moveTo>
                <a:lnTo>
                  <a:pt x="46" y="48"/>
                </a:lnTo>
                <a:lnTo>
                  <a:pt x="54" y="48"/>
                </a:lnTo>
                <a:lnTo>
                  <a:pt x="62" y="48"/>
                </a:lnTo>
                <a:lnTo>
                  <a:pt x="0" y="0"/>
                </a:lnTo>
                <a:lnTo>
                  <a:pt x="20" y="74"/>
                </a:lnTo>
                <a:lnTo>
                  <a:pt x="22" y="68"/>
                </a:lnTo>
                <a:lnTo>
                  <a:pt x="28" y="60"/>
                </a:lnTo>
                <a:lnTo>
                  <a:pt x="34" y="52"/>
                </a:lnTo>
                <a:lnTo>
                  <a:pt x="36" y="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6499225" y="1314450"/>
            <a:ext cx="1214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19" name="Rectangle 23"/>
          <p:cNvSpPr>
            <a:spLocks noChangeArrowheads="1"/>
          </p:cNvSpPr>
          <p:nvPr/>
        </p:nvSpPr>
        <p:spPr bwMode="auto">
          <a:xfrm>
            <a:off x="4883150" y="4787900"/>
            <a:ext cx="1214438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20" name="Rectangle 24"/>
          <p:cNvSpPr>
            <a:spLocks noChangeArrowheads="1"/>
          </p:cNvSpPr>
          <p:nvPr/>
        </p:nvSpPr>
        <p:spPr bwMode="auto">
          <a:xfrm>
            <a:off x="2320925" y="12192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21" name="Rectangle 25"/>
          <p:cNvSpPr>
            <a:spLocks noChangeArrowheads="1"/>
          </p:cNvSpPr>
          <p:nvPr/>
        </p:nvSpPr>
        <p:spPr bwMode="auto">
          <a:xfrm>
            <a:off x="404813" y="335915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22" name="Rectangle 26"/>
          <p:cNvSpPr>
            <a:spLocks noChangeArrowheads="1"/>
          </p:cNvSpPr>
          <p:nvPr/>
        </p:nvSpPr>
        <p:spPr bwMode="auto">
          <a:xfrm>
            <a:off x="306388" y="5791200"/>
            <a:ext cx="72866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(d) Angular movements: flexion and extension at the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shoulder and knee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8.5e</a:t>
            </a:r>
          </a:p>
        </p:txBody>
      </p:sp>
      <p:pic>
        <p:nvPicPr>
          <p:cNvPr id="85001" name="Picture 9" descr="fIgure_08_05e"/>
          <p:cNvPicPr>
            <a:picLocks noChangeAspect="1" noChangeArrowheads="1"/>
          </p:cNvPicPr>
          <p:nvPr/>
        </p:nvPicPr>
        <p:blipFill>
          <a:blip r:embed="rId2" cstate="print"/>
          <a:srcRect l="22198" r="22218"/>
          <a:stretch>
            <a:fillRect/>
          </a:stretch>
        </p:blipFill>
        <p:spPr bwMode="auto">
          <a:xfrm>
            <a:off x="2111375" y="207963"/>
            <a:ext cx="4921250" cy="6316662"/>
          </a:xfrm>
          <a:prstGeom prst="rect">
            <a:avLst/>
          </a:prstGeom>
          <a:noFill/>
        </p:spPr>
      </p:pic>
      <p:sp>
        <p:nvSpPr>
          <p:cNvPr id="85002" name="Freeform 10"/>
          <p:cNvSpPr>
            <a:spLocks/>
          </p:cNvSpPr>
          <p:nvPr/>
        </p:nvSpPr>
        <p:spPr bwMode="auto">
          <a:xfrm>
            <a:off x="3092450" y="3292475"/>
            <a:ext cx="298450" cy="144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" y="22"/>
              </a:cxn>
              <a:cxn ang="0">
                <a:pos x="78" y="47"/>
              </a:cxn>
              <a:cxn ang="0">
                <a:pos x="126" y="67"/>
              </a:cxn>
              <a:cxn ang="0">
                <a:pos x="150" y="77"/>
              </a:cxn>
              <a:cxn ang="0">
                <a:pos x="174" y="85"/>
              </a:cxn>
            </a:cxnLst>
            <a:rect l="0" t="0" r="r" b="b"/>
            <a:pathLst>
              <a:path w="174" h="85">
                <a:moveTo>
                  <a:pt x="0" y="0"/>
                </a:moveTo>
                <a:lnTo>
                  <a:pt x="34" y="22"/>
                </a:lnTo>
                <a:lnTo>
                  <a:pt x="78" y="47"/>
                </a:lnTo>
                <a:lnTo>
                  <a:pt x="126" y="67"/>
                </a:lnTo>
                <a:lnTo>
                  <a:pt x="150" y="77"/>
                </a:lnTo>
                <a:lnTo>
                  <a:pt x="174" y="85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3" name="Freeform 11"/>
          <p:cNvSpPr>
            <a:spLocks/>
          </p:cNvSpPr>
          <p:nvPr/>
        </p:nvSpPr>
        <p:spPr bwMode="auto">
          <a:xfrm>
            <a:off x="3355975" y="3386138"/>
            <a:ext cx="136525" cy="85725"/>
          </a:xfrm>
          <a:custGeom>
            <a:avLst/>
            <a:gdLst/>
            <a:ahLst/>
            <a:cxnLst>
              <a:cxn ang="0">
                <a:pos x="16" y="28"/>
              </a:cxn>
              <a:cxn ang="0">
                <a:pos x="16" y="16"/>
              </a:cxn>
              <a:cxn ang="0">
                <a:pos x="16" y="8"/>
              </a:cxn>
              <a:cxn ang="0">
                <a:pos x="12" y="0"/>
              </a:cxn>
              <a:cxn ang="0">
                <a:pos x="80" y="44"/>
              </a:cxn>
              <a:cxn ang="0">
                <a:pos x="0" y="50"/>
              </a:cxn>
              <a:cxn ang="0">
                <a:pos x="6" y="44"/>
              </a:cxn>
              <a:cxn ang="0">
                <a:pos x="12" y="38"/>
              </a:cxn>
              <a:cxn ang="0">
                <a:pos x="14" y="28"/>
              </a:cxn>
              <a:cxn ang="0">
                <a:pos x="16" y="28"/>
              </a:cxn>
            </a:cxnLst>
            <a:rect l="0" t="0" r="r" b="b"/>
            <a:pathLst>
              <a:path w="80" h="50">
                <a:moveTo>
                  <a:pt x="16" y="28"/>
                </a:moveTo>
                <a:lnTo>
                  <a:pt x="16" y="16"/>
                </a:lnTo>
                <a:lnTo>
                  <a:pt x="16" y="8"/>
                </a:lnTo>
                <a:lnTo>
                  <a:pt x="12" y="0"/>
                </a:lnTo>
                <a:lnTo>
                  <a:pt x="80" y="44"/>
                </a:lnTo>
                <a:lnTo>
                  <a:pt x="0" y="50"/>
                </a:lnTo>
                <a:lnTo>
                  <a:pt x="6" y="44"/>
                </a:lnTo>
                <a:lnTo>
                  <a:pt x="12" y="38"/>
                </a:lnTo>
                <a:lnTo>
                  <a:pt x="14" y="28"/>
                </a:lnTo>
                <a:lnTo>
                  <a:pt x="16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4" name="Freeform 12"/>
          <p:cNvSpPr>
            <a:spLocks/>
          </p:cNvSpPr>
          <p:nvPr/>
        </p:nvSpPr>
        <p:spPr bwMode="auto">
          <a:xfrm>
            <a:off x="2697163" y="2628900"/>
            <a:ext cx="174625" cy="280988"/>
          </a:xfrm>
          <a:custGeom>
            <a:avLst/>
            <a:gdLst/>
            <a:ahLst/>
            <a:cxnLst>
              <a:cxn ang="0">
                <a:pos x="102" y="164"/>
              </a:cxn>
              <a:cxn ang="0">
                <a:pos x="76" y="132"/>
              </a:cxn>
              <a:cxn ang="0">
                <a:pos x="48" y="92"/>
              </a:cxn>
              <a:cxn ang="0">
                <a:pos x="22" y="46"/>
              </a:cxn>
              <a:cxn ang="0">
                <a:pos x="10" y="24"/>
              </a:cxn>
              <a:cxn ang="0">
                <a:pos x="0" y="0"/>
              </a:cxn>
            </a:cxnLst>
            <a:rect l="0" t="0" r="r" b="b"/>
            <a:pathLst>
              <a:path w="102" h="164">
                <a:moveTo>
                  <a:pt x="102" y="164"/>
                </a:moveTo>
                <a:lnTo>
                  <a:pt x="76" y="132"/>
                </a:lnTo>
                <a:lnTo>
                  <a:pt x="48" y="92"/>
                </a:lnTo>
                <a:lnTo>
                  <a:pt x="22" y="46"/>
                </a:lnTo>
                <a:lnTo>
                  <a:pt x="10" y="2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5" name="Freeform 13"/>
          <p:cNvSpPr>
            <a:spLocks/>
          </p:cNvSpPr>
          <p:nvPr/>
        </p:nvSpPr>
        <p:spPr bwMode="auto">
          <a:xfrm>
            <a:off x="2662238" y="2533650"/>
            <a:ext cx="85725" cy="136525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34" y="58"/>
              </a:cxn>
              <a:cxn ang="0">
                <a:pos x="42" y="60"/>
              </a:cxn>
              <a:cxn ang="0">
                <a:pos x="50" y="62"/>
              </a:cxn>
              <a:cxn ang="0">
                <a:pos x="0" y="0"/>
              </a:cxn>
              <a:cxn ang="0">
                <a:pos x="2" y="80"/>
              </a:cxn>
              <a:cxn ang="0">
                <a:pos x="6" y="72"/>
              </a:cxn>
              <a:cxn ang="0">
                <a:pos x="12" y="66"/>
              </a:cxn>
              <a:cxn ang="0">
                <a:pos x="20" y="60"/>
              </a:cxn>
              <a:cxn ang="0">
                <a:pos x="22" y="60"/>
              </a:cxn>
            </a:cxnLst>
            <a:rect l="0" t="0" r="r" b="b"/>
            <a:pathLst>
              <a:path w="50" h="80">
                <a:moveTo>
                  <a:pt x="22" y="60"/>
                </a:moveTo>
                <a:lnTo>
                  <a:pt x="34" y="58"/>
                </a:lnTo>
                <a:lnTo>
                  <a:pt x="42" y="60"/>
                </a:lnTo>
                <a:lnTo>
                  <a:pt x="50" y="62"/>
                </a:lnTo>
                <a:lnTo>
                  <a:pt x="0" y="0"/>
                </a:lnTo>
                <a:lnTo>
                  <a:pt x="2" y="80"/>
                </a:lnTo>
                <a:lnTo>
                  <a:pt x="6" y="72"/>
                </a:lnTo>
                <a:lnTo>
                  <a:pt x="12" y="66"/>
                </a:lnTo>
                <a:lnTo>
                  <a:pt x="20" y="60"/>
                </a:lnTo>
                <a:lnTo>
                  <a:pt x="22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6" name="Freeform 14"/>
          <p:cNvSpPr>
            <a:spLocks/>
          </p:cNvSpPr>
          <p:nvPr/>
        </p:nvSpPr>
        <p:spPr bwMode="auto">
          <a:xfrm>
            <a:off x="5813425" y="3100388"/>
            <a:ext cx="115888" cy="130175"/>
          </a:xfrm>
          <a:custGeom>
            <a:avLst/>
            <a:gdLst/>
            <a:ahLst/>
            <a:cxnLst>
              <a:cxn ang="0">
                <a:pos x="26" y="50"/>
              </a:cxn>
              <a:cxn ang="0">
                <a:pos x="34" y="58"/>
              </a:cxn>
              <a:cxn ang="0">
                <a:pos x="38" y="66"/>
              </a:cxn>
              <a:cxn ang="0">
                <a:pos x="40" y="76"/>
              </a:cxn>
              <a:cxn ang="0">
                <a:pos x="68" y="0"/>
              </a:cxn>
              <a:cxn ang="0">
                <a:pos x="0" y="42"/>
              </a:cxn>
              <a:cxn ang="0">
                <a:pos x="8" y="42"/>
              </a:cxn>
              <a:cxn ang="0">
                <a:pos x="16" y="44"/>
              </a:cxn>
              <a:cxn ang="0">
                <a:pos x="24" y="50"/>
              </a:cxn>
              <a:cxn ang="0">
                <a:pos x="26" y="50"/>
              </a:cxn>
            </a:cxnLst>
            <a:rect l="0" t="0" r="r" b="b"/>
            <a:pathLst>
              <a:path w="68" h="76">
                <a:moveTo>
                  <a:pt x="26" y="50"/>
                </a:moveTo>
                <a:lnTo>
                  <a:pt x="34" y="58"/>
                </a:lnTo>
                <a:lnTo>
                  <a:pt x="38" y="66"/>
                </a:lnTo>
                <a:lnTo>
                  <a:pt x="40" y="76"/>
                </a:lnTo>
                <a:lnTo>
                  <a:pt x="68" y="0"/>
                </a:lnTo>
                <a:lnTo>
                  <a:pt x="0" y="42"/>
                </a:lnTo>
                <a:lnTo>
                  <a:pt x="8" y="42"/>
                </a:lnTo>
                <a:lnTo>
                  <a:pt x="16" y="44"/>
                </a:lnTo>
                <a:lnTo>
                  <a:pt x="24" y="50"/>
                </a:lnTo>
                <a:lnTo>
                  <a:pt x="26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7" name="Freeform 15"/>
          <p:cNvSpPr>
            <a:spLocks/>
          </p:cNvSpPr>
          <p:nvPr/>
        </p:nvSpPr>
        <p:spPr bwMode="auto">
          <a:xfrm>
            <a:off x="5816600" y="2854325"/>
            <a:ext cx="711200" cy="544513"/>
          </a:xfrm>
          <a:custGeom>
            <a:avLst/>
            <a:gdLst/>
            <a:ahLst/>
            <a:cxnLst>
              <a:cxn ang="0">
                <a:pos x="32" y="184"/>
              </a:cxn>
              <a:cxn ang="0">
                <a:pos x="20" y="200"/>
              </a:cxn>
              <a:cxn ang="0">
                <a:pos x="12" y="216"/>
              </a:cxn>
              <a:cxn ang="0">
                <a:pos x="6" y="230"/>
              </a:cxn>
              <a:cxn ang="0">
                <a:pos x="2" y="246"/>
              </a:cxn>
              <a:cxn ang="0">
                <a:pos x="0" y="258"/>
              </a:cxn>
              <a:cxn ang="0">
                <a:pos x="0" y="272"/>
              </a:cxn>
              <a:cxn ang="0">
                <a:pos x="2" y="282"/>
              </a:cxn>
              <a:cxn ang="0">
                <a:pos x="8" y="294"/>
              </a:cxn>
              <a:cxn ang="0">
                <a:pos x="14" y="303"/>
              </a:cxn>
              <a:cxn ang="0">
                <a:pos x="22" y="309"/>
              </a:cxn>
              <a:cxn ang="0">
                <a:pos x="34" y="313"/>
              </a:cxn>
              <a:cxn ang="0">
                <a:pos x="46" y="317"/>
              </a:cxn>
              <a:cxn ang="0">
                <a:pos x="58" y="319"/>
              </a:cxn>
              <a:cxn ang="0">
                <a:pos x="74" y="319"/>
              </a:cxn>
              <a:cxn ang="0">
                <a:pos x="90" y="319"/>
              </a:cxn>
              <a:cxn ang="0">
                <a:pos x="106" y="315"/>
              </a:cxn>
              <a:cxn ang="0">
                <a:pos x="144" y="307"/>
              </a:cxn>
              <a:cxn ang="0">
                <a:pos x="182" y="290"/>
              </a:cxn>
              <a:cxn ang="0">
                <a:pos x="224" y="270"/>
              </a:cxn>
              <a:cxn ang="0">
                <a:pos x="266" y="244"/>
              </a:cxn>
              <a:cxn ang="0">
                <a:pos x="304" y="216"/>
              </a:cxn>
              <a:cxn ang="0">
                <a:pos x="338" y="186"/>
              </a:cxn>
              <a:cxn ang="0">
                <a:pos x="368" y="156"/>
              </a:cxn>
              <a:cxn ang="0">
                <a:pos x="390" y="124"/>
              </a:cxn>
              <a:cxn ang="0">
                <a:pos x="400" y="110"/>
              </a:cxn>
              <a:cxn ang="0">
                <a:pos x="406" y="96"/>
              </a:cxn>
              <a:cxn ang="0">
                <a:pos x="412" y="82"/>
              </a:cxn>
              <a:cxn ang="0">
                <a:pos x="414" y="68"/>
              </a:cxn>
              <a:cxn ang="0">
                <a:pos x="416" y="56"/>
              </a:cxn>
              <a:cxn ang="0">
                <a:pos x="416" y="44"/>
              </a:cxn>
              <a:cxn ang="0">
                <a:pos x="414" y="34"/>
              </a:cxn>
              <a:cxn ang="0">
                <a:pos x="408" y="24"/>
              </a:cxn>
              <a:cxn ang="0">
                <a:pos x="404" y="18"/>
              </a:cxn>
              <a:cxn ang="0">
                <a:pos x="398" y="14"/>
              </a:cxn>
              <a:cxn ang="0">
                <a:pos x="390" y="8"/>
              </a:cxn>
              <a:cxn ang="0">
                <a:pos x="382" y="6"/>
              </a:cxn>
              <a:cxn ang="0">
                <a:pos x="362" y="0"/>
              </a:cxn>
              <a:cxn ang="0">
                <a:pos x="340" y="0"/>
              </a:cxn>
              <a:cxn ang="0">
                <a:pos x="316" y="2"/>
              </a:cxn>
              <a:cxn ang="0">
                <a:pos x="288" y="8"/>
              </a:cxn>
              <a:cxn ang="0">
                <a:pos x="260" y="18"/>
              </a:cxn>
              <a:cxn ang="0">
                <a:pos x="230" y="30"/>
              </a:cxn>
            </a:cxnLst>
            <a:rect l="0" t="0" r="r" b="b"/>
            <a:pathLst>
              <a:path w="416" h="319">
                <a:moveTo>
                  <a:pt x="32" y="184"/>
                </a:moveTo>
                <a:lnTo>
                  <a:pt x="20" y="200"/>
                </a:lnTo>
                <a:lnTo>
                  <a:pt x="12" y="216"/>
                </a:lnTo>
                <a:lnTo>
                  <a:pt x="6" y="230"/>
                </a:lnTo>
                <a:lnTo>
                  <a:pt x="2" y="246"/>
                </a:lnTo>
                <a:lnTo>
                  <a:pt x="0" y="258"/>
                </a:lnTo>
                <a:lnTo>
                  <a:pt x="0" y="272"/>
                </a:lnTo>
                <a:lnTo>
                  <a:pt x="2" y="282"/>
                </a:lnTo>
                <a:lnTo>
                  <a:pt x="8" y="294"/>
                </a:lnTo>
                <a:lnTo>
                  <a:pt x="14" y="303"/>
                </a:lnTo>
                <a:lnTo>
                  <a:pt x="22" y="309"/>
                </a:lnTo>
                <a:lnTo>
                  <a:pt x="34" y="313"/>
                </a:lnTo>
                <a:lnTo>
                  <a:pt x="46" y="317"/>
                </a:lnTo>
                <a:lnTo>
                  <a:pt x="58" y="319"/>
                </a:lnTo>
                <a:lnTo>
                  <a:pt x="74" y="319"/>
                </a:lnTo>
                <a:lnTo>
                  <a:pt x="90" y="319"/>
                </a:lnTo>
                <a:lnTo>
                  <a:pt x="106" y="315"/>
                </a:lnTo>
                <a:lnTo>
                  <a:pt x="144" y="307"/>
                </a:lnTo>
                <a:lnTo>
                  <a:pt x="182" y="290"/>
                </a:lnTo>
                <a:lnTo>
                  <a:pt x="224" y="270"/>
                </a:lnTo>
                <a:lnTo>
                  <a:pt x="266" y="244"/>
                </a:lnTo>
                <a:lnTo>
                  <a:pt x="304" y="216"/>
                </a:lnTo>
                <a:lnTo>
                  <a:pt x="338" y="186"/>
                </a:lnTo>
                <a:lnTo>
                  <a:pt x="368" y="156"/>
                </a:lnTo>
                <a:lnTo>
                  <a:pt x="390" y="124"/>
                </a:lnTo>
                <a:lnTo>
                  <a:pt x="400" y="110"/>
                </a:lnTo>
                <a:lnTo>
                  <a:pt x="406" y="96"/>
                </a:lnTo>
                <a:lnTo>
                  <a:pt x="412" y="82"/>
                </a:lnTo>
                <a:lnTo>
                  <a:pt x="414" y="68"/>
                </a:lnTo>
                <a:lnTo>
                  <a:pt x="416" y="56"/>
                </a:lnTo>
                <a:lnTo>
                  <a:pt x="416" y="44"/>
                </a:lnTo>
                <a:lnTo>
                  <a:pt x="414" y="34"/>
                </a:lnTo>
                <a:lnTo>
                  <a:pt x="408" y="24"/>
                </a:lnTo>
                <a:lnTo>
                  <a:pt x="404" y="18"/>
                </a:lnTo>
                <a:lnTo>
                  <a:pt x="398" y="14"/>
                </a:lnTo>
                <a:lnTo>
                  <a:pt x="390" y="8"/>
                </a:lnTo>
                <a:lnTo>
                  <a:pt x="382" y="6"/>
                </a:lnTo>
                <a:lnTo>
                  <a:pt x="362" y="0"/>
                </a:lnTo>
                <a:lnTo>
                  <a:pt x="340" y="0"/>
                </a:lnTo>
                <a:lnTo>
                  <a:pt x="316" y="2"/>
                </a:lnTo>
                <a:lnTo>
                  <a:pt x="288" y="8"/>
                </a:lnTo>
                <a:lnTo>
                  <a:pt x="260" y="18"/>
                </a:lnTo>
                <a:lnTo>
                  <a:pt x="230" y="3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8" name="Rectangle 16"/>
          <p:cNvSpPr>
            <a:spLocks noChangeArrowheads="1"/>
          </p:cNvSpPr>
          <p:nvPr/>
        </p:nvSpPr>
        <p:spPr bwMode="auto">
          <a:xfrm>
            <a:off x="2405063" y="2193925"/>
            <a:ext cx="1257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Abduction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2582863" y="3519488"/>
            <a:ext cx="1257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Adduction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5010" name="Rectangle 18"/>
          <p:cNvSpPr>
            <a:spLocks noChangeArrowheads="1"/>
          </p:cNvSpPr>
          <p:nvPr/>
        </p:nvSpPr>
        <p:spPr bwMode="auto">
          <a:xfrm>
            <a:off x="762000" y="5876925"/>
            <a:ext cx="7005638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(e) Angular movements: abduction, adduction, and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circumduction of the upper limb at the shoulder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5011" name="Rectangle 19"/>
          <p:cNvSpPr>
            <a:spLocks noChangeArrowheads="1"/>
          </p:cNvSpPr>
          <p:nvPr/>
        </p:nvSpPr>
        <p:spPr bwMode="auto">
          <a:xfrm>
            <a:off x="4819650" y="3451225"/>
            <a:ext cx="1792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Circumduction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8185150" y="6583363"/>
            <a:ext cx="955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8.5f</a:t>
            </a:r>
          </a:p>
        </p:txBody>
      </p:sp>
      <p:pic>
        <p:nvPicPr>
          <p:cNvPr id="88073" name="Picture 9" descr="fIgure_08_05f"/>
          <p:cNvPicPr>
            <a:picLocks noChangeAspect="1" noChangeArrowheads="1"/>
          </p:cNvPicPr>
          <p:nvPr/>
        </p:nvPicPr>
        <p:blipFill>
          <a:blip r:embed="rId2" cstate="print"/>
          <a:srcRect l="22218" r="22237"/>
          <a:stretch>
            <a:fillRect/>
          </a:stretch>
        </p:blipFill>
        <p:spPr bwMode="auto">
          <a:xfrm>
            <a:off x="2138363" y="306388"/>
            <a:ext cx="4865687" cy="6245225"/>
          </a:xfrm>
          <a:prstGeom prst="rect">
            <a:avLst/>
          </a:prstGeom>
          <a:noFill/>
        </p:spPr>
      </p:pic>
      <p:sp>
        <p:nvSpPr>
          <p:cNvPr id="88074" name="Freeform 10"/>
          <p:cNvSpPr>
            <a:spLocks/>
          </p:cNvSpPr>
          <p:nvPr/>
        </p:nvSpPr>
        <p:spPr bwMode="auto">
          <a:xfrm>
            <a:off x="5013325" y="1008063"/>
            <a:ext cx="141288" cy="93662"/>
          </a:xfrm>
          <a:custGeom>
            <a:avLst/>
            <a:gdLst/>
            <a:ahLst/>
            <a:cxnLst>
              <a:cxn ang="0">
                <a:pos x="64" y="26"/>
              </a:cxn>
              <a:cxn ang="0">
                <a:pos x="62" y="38"/>
              </a:cxn>
              <a:cxn ang="0">
                <a:pos x="62" y="46"/>
              </a:cxn>
              <a:cxn ang="0">
                <a:pos x="64" y="56"/>
              </a:cxn>
              <a:cxn ang="0">
                <a:pos x="0" y="0"/>
              </a:cxn>
              <a:cxn ang="0">
                <a:pos x="84" y="4"/>
              </a:cxn>
              <a:cxn ang="0">
                <a:pos x="76" y="10"/>
              </a:cxn>
              <a:cxn ang="0">
                <a:pos x="70" y="16"/>
              </a:cxn>
              <a:cxn ang="0">
                <a:pos x="66" y="26"/>
              </a:cxn>
              <a:cxn ang="0">
                <a:pos x="64" y="26"/>
              </a:cxn>
            </a:cxnLst>
            <a:rect l="0" t="0" r="r" b="b"/>
            <a:pathLst>
              <a:path w="84" h="56">
                <a:moveTo>
                  <a:pt x="64" y="26"/>
                </a:moveTo>
                <a:lnTo>
                  <a:pt x="62" y="38"/>
                </a:lnTo>
                <a:lnTo>
                  <a:pt x="62" y="46"/>
                </a:lnTo>
                <a:lnTo>
                  <a:pt x="64" y="56"/>
                </a:lnTo>
                <a:lnTo>
                  <a:pt x="0" y="0"/>
                </a:lnTo>
                <a:lnTo>
                  <a:pt x="84" y="4"/>
                </a:lnTo>
                <a:lnTo>
                  <a:pt x="76" y="10"/>
                </a:lnTo>
                <a:lnTo>
                  <a:pt x="70" y="16"/>
                </a:lnTo>
                <a:lnTo>
                  <a:pt x="66" y="26"/>
                </a:lnTo>
                <a:lnTo>
                  <a:pt x="64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5" name="Freeform 11"/>
          <p:cNvSpPr>
            <a:spLocks/>
          </p:cNvSpPr>
          <p:nvPr/>
        </p:nvSpPr>
        <p:spPr bwMode="auto">
          <a:xfrm>
            <a:off x="4795838" y="1041400"/>
            <a:ext cx="422275" cy="320675"/>
          </a:xfrm>
          <a:custGeom>
            <a:avLst/>
            <a:gdLst/>
            <a:ahLst/>
            <a:cxnLst>
              <a:cxn ang="0">
                <a:pos x="0" y="190"/>
              </a:cxn>
              <a:cxn ang="0">
                <a:pos x="54" y="182"/>
              </a:cxn>
              <a:cxn ang="0">
                <a:pos x="102" y="172"/>
              </a:cxn>
              <a:cxn ang="0">
                <a:pos x="144" y="158"/>
              </a:cxn>
              <a:cxn ang="0">
                <a:pos x="180" y="144"/>
              </a:cxn>
              <a:cxn ang="0">
                <a:pos x="210" y="128"/>
              </a:cxn>
              <a:cxn ang="0">
                <a:pos x="222" y="120"/>
              </a:cxn>
              <a:cxn ang="0">
                <a:pos x="232" y="110"/>
              </a:cxn>
              <a:cxn ang="0">
                <a:pos x="240" y="102"/>
              </a:cxn>
              <a:cxn ang="0">
                <a:pos x="246" y="92"/>
              </a:cxn>
              <a:cxn ang="0">
                <a:pos x="248" y="82"/>
              </a:cxn>
              <a:cxn ang="0">
                <a:pos x="250" y="72"/>
              </a:cxn>
              <a:cxn ang="0">
                <a:pos x="248" y="62"/>
              </a:cxn>
              <a:cxn ang="0">
                <a:pos x="246" y="52"/>
              </a:cxn>
              <a:cxn ang="0">
                <a:pos x="240" y="42"/>
              </a:cxn>
              <a:cxn ang="0">
                <a:pos x="232" y="34"/>
              </a:cxn>
              <a:cxn ang="0">
                <a:pos x="222" y="24"/>
              </a:cxn>
              <a:cxn ang="0">
                <a:pos x="208" y="16"/>
              </a:cxn>
              <a:cxn ang="0">
                <a:pos x="194" y="8"/>
              </a:cxn>
              <a:cxn ang="0">
                <a:pos x="178" y="0"/>
              </a:cxn>
            </a:cxnLst>
            <a:rect l="0" t="0" r="r" b="b"/>
            <a:pathLst>
              <a:path w="250" h="190">
                <a:moveTo>
                  <a:pt x="0" y="190"/>
                </a:moveTo>
                <a:lnTo>
                  <a:pt x="54" y="182"/>
                </a:lnTo>
                <a:lnTo>
                  <a:pt x="102" y="172"/>
                </a:lnTo>
                <a:lnTo>
                  <a:pt x="144" y="158"/>
                </a:lnTo>
                <a:lnTo>
                  <a:pt x="180" y="144"/>
                </a:lnTo>
                <a:lnTo>
                  <a:pt x="210" y="128"/>
                </a:lnTo>
                <a:lnTo>
                  <a:pt x="222" y="120"/>
                </a:lnTo>
                <a:lnTo>
                  <a:pt x="232" y="110"/>
                </a:lnTo>
                <a:lnTo>
                  <a:pt x="240" y="102"/>
                </a:lnTo>
                <a:lnTo>
                  <a:pt x="246" y="92"/>
                </a:lnTo>
                <a:lnTo>
                  <a:pt x="248" y="82"/>
                </a:lnTo>
                <a:lnTo>
                  <a:pt x="250" y="72"/>
                </a:lnTo>
                <a:lnTo>
                  <a:pt x="248" y="62"/>
                </a:lnTo>
                <a:lnTo>
                  <a:pt x="246" y="52"/>
                </a:lnTo>
                <a:lnTo>
                  <a:pt x="240" y="42"/>
                </a:lnTo>
                <a:lnTo>
                  <a:pt x="232" y="34"/>
                </a:lnTo>
                <a:lnTo>
                  <a:pt x="222" y="24"/>
                </a:lnTo>
                <a:lnTo>
                  <a:pt x="208" y="16"/>
                </a:lnTo>
                <a:lnTo>
                  <a:pt x="194" y="8"/>
                </a:lnTo>
                <a:lnTo>
                  <a:pt x="178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6" name="Freeform 12"/>
          <p:cNvSpPr>
            <a:spLocks/>
          </p:cNvSpPr>
          <p:nvPr/>
        </p:nvSpPr>
        <p:spPr bwMode="auto">
          <a:xfrm>
            <a:off x="3895725" y="1008063"/>
            <a:ext cx="141288" cy="93662"/>
          </a:xfrm>
          <a:custGeom>
            <a:avLst/>
            <a:gdLst/>
            <a:ahLst/>
            <a:cxnLst>
              <a:cxn ang="0">
                <a:pos x="20" y="26"/>
              </a:cxn>
              <a:cxn ang="0">
                <a:pos x="22" y="38"/>
              </a:cxn>
              <a:cxn ang="0">
                <a:pos x="22" y="46"/>
              </a:cxn>
              <a:cxn ang="0">
                <a:pos x="20" y="56"/>
              </a:cxn>
              <a:cxn ang="0">
                <a:pos x="84" y="0"/>
              </a:cxn>
              <a:cxn ang="0">
                <a:pos x="0" y="4"/>
              </a:cxn>
              <a:cxn ang="0">
                <a:pos x="8" y="10"/>
              </a:cxn>
              <a:cxn ang="0">
                <a:pos x="14" y="16"/>
              </a:cxn>
              <a:cxn ang="0">
                <a:pos x="18" y="26"/>
              </a:cxn>
              <a:cxn ang="0">
                <a:pos x="20" y="26"/>
              </a:cxn>
            </a:cxnLst>
            <a:rect l="0" t="0" r="r" b="b"/>
            <a:pathLst>
              <a:path w="84" h="56">
                <a:moveTo>
                  <a:pt x="20" y="26"/>
                </a:moveTo>
                <a:lnTo>
                  <a:pt x="22" y="38"/>
                </a:lnTo>
                <a:lnTo>
                  <a:pt x="22" y="46"/>
                </a:lnTo>
                <a:lnTo>
                  <a:pt x="20" y="56"/>
                </a:lnTo>
                <a:lnTo>
                  <a:pt x="84" y="0"/>
                </a:lnTo>
                <a:lnTo>
                  <a:pt x="0" y="4"/>
                </a:lnTo>
                <a:lnTo>
                  <a:pt x="8" y="10"/>
                </a:lnTo>
                <a:lnTo>
                  <a:pt x="14" y="16"/>
                </a:lnTo>
                <a:lnTo>
                  <a:pt x="18" y="26"/>
                </a:lnTo>
                <a:lnTo>
                  <a:pt x="20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7" name="Freeform 13"/>
          <p:cNvSpPr>
            <a:spLocks/>
          </p:cNvSpPr>
          <p:nvPr/>
        </p:nvSpPr>
        <p:spPr bwMode="auto">
          <a:xfrm>
            <a:off x="3832225" y="1041400"/>
            <a:ext cx="422275" cy="320675"/>
          </a:xfrm>
          <a:custGeom>
            <a:avLst/>
            <a:gdLst/>
            <a:ahLst/>
            <a:cxnLst>
              <a:cxn ang="0">
                <a:pos x="250" y="190"/>
              </a:cxn>
              <a:cxn ang="0">
                <a:pos x="196" y="182"/>
              </a:cxn>
              <a:cxn ang="0">
                <a:pos x="148" y="172"/>
              </a:cxn>
              <a:cxn ang="0">
                <a:pos x="106" y="158"/>
              </a:cxn>
              <a:cxn ang="0">
                <a:pos x="70" y="144"/>
              </a:cxn>
              <a:cxn ang="0">
                <a:pos x="40" y="128"/>
              </a:cxn>
              <a:cxn ang="0">
                <a:pos x="28" y="120"/>
              </a:cxn>
              <a:cxn ang="0">
                <a:pos x="18" y="110"/>
              </a:cxn>
              <a:cxn ang="0">
                <a:pos x="10" y="102"/>
              </a:cxn>
              <a:cxn ang="0">
                <a:pos x="4" y="92"/>
              </a:cxn>
              <a:cxn ang="0">
                <a:pos x="2" y="82"/>
              </a:cxn>
              <a:cxn ang="0">
                <a:pos x="0" y="72"/>
              </a:cxn>
              <a:cxn ang="0">
                <a:pos x="2" y="62"/>
              </a:cxn>
              <a:cxn ang="0">
                <a:pos x="6" y="52"/>
              </a:cxn>
              <a:cxn ang="0">
                <a:pos x="10" y="42"/>
              </a:cxn>
              <a:cxn ang="0">
                <a:pos x="18" y="34"/>
              </a:cxn>
              <a:cxn ang="0">
                <a:pos x="30" y="24"/>
              </a:cxn>
              <a:cxn ang="0">
                <a:pos x="42" y="16"/>
              </a:cxn>
              <a:cxn ang="0">
                <a:pos x="56" y="8"/>
              </a:cxn>
              <a:cxn ang="0">
                <a:pos x="72" y="0"/>
              </a:cxn>
            </a:cxnLst>
            <a:rect l="0" t="0" r="r" b="b"/>
            <a:pathLst>
              <a:path w="250" h="190">
                <a:moveTo>
                  <a:pt x="250" y="190"/>
                </a:moveTo>
                <a:lnTo>
                  <a:pt x="196" y="182"/>
                </a:lnTo>
                <a:lnTo>
                  <a:pt x="148" y="172"/>
                </a:lnTo>
                <a:lnTo>
                  <a:pt x="106" y="158"/>
                </a:lnTo>
                <a:lnTo>
                  <a:pt x="70" y="144"/>
                </a:lnTo>
                <a:lnTo>
                  <a:pt x="40" y="128"/>
                </a:lnTo>
                <a:lnTo>
                  <a:pt x="28" y="120"/>
                </a:lnTo>
                <a:lnTo>
                  <a:pt x="18" y="110"/>
                </a:lnTo>
                <a:lnTo>
                  <a:pt x="10" y="102"/>
                </a:lnTo>
                <a:lnTo>
                  <a:pt x="4" y="92"/>
                </a:lnTo>
                <a:lnTo>
                  <a:pt x="2" y="82"/>
                </a:lnTo>
                <a:lnTo>
                  <a:pt x="0" y="72"/>
                </a:lnTo>
                <a:lnTo>
                  <a:pt x="2" y="62"/>
                </a:lnTo>
                <a:lnTo>
                  <a:pt x="6" y="52"/>
                </a:lnTo>
                <a:lnTo>
                  <a:pt x="10" y="42"/>
                </a:lnTo>
                <a:lnTo>
                  <a:pt x="18" y="34"/>
                </a:lnTo>
                <a:lnTo>
                  <a:pt x="30" y="24"/>
                </a:lnTo>
                <a:lnTo>
                  <a:pt x="42" y="16"/>
                </a:lnTo>
                <a:lnTo>
                  <a:pt x="56" y="8"/>
                </a:lnTo>
                <a:lnTo>
                  <a:pt x="72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8" name="Freeform 14"/>
          <p:cNvSpPr>
            <a:spLocks/>
          </p:cNvSpPr>
          <p:nvPr/>
        </p:nvSpPr>
        <p:spPr bwMode="auto">
          <a:xfrm>
            <a:off x="5272088" y="3389313"/>
            <a:ext cx="142875" cy="96837"/>
          </a:xfrm>
          <a:custGeom>
            <a:avLst/>
            <a:gdLst/>
            <a:ahLst/>
            <a:cxnLst>
              <a:cxn ang="0">
                <a:pos x="64" y="27"/>
              </a:cxn>
              <a:cxn ang="0">
                <a:pos x="60" y="39"/>
              </a:cxn>
              <a:cxn ang="0">
                <a:pos x="62" y="47"/>
              </a:cxn>
              <a:cxn ang="0">
                <a:pos x="64" y="57"/>
              </a:cxn>
              <a:cxn ang="0">
                <a:pos x="0" y="0"/>
              </a:cxn>
              <a:cxn ang="0">
                <a:pos x="84" y="4"/>
              </a:cxn>
              <a:cxn ang="0">
                <a:pos x="76" y="10"/>
              </a:cxn>
              <a:cxn ang="0">
                <a:pos x="70" y="16"/>
              </a:cxn>
              <a:cxn ang="0">
                <a:pos x="66" y="27"/>
              </a:cxn>
              <a:cxn ang="0">
                <a:pos x="64" y="27"/>
              </a:cxn>
            </a:cxnLst>
            <a:rect l="0" t="0" r="r" b="b"/>
            <a:pathLst>
              <a:path w="84" h="57">
                <a:moveTo>
                  <a:pt x="64" y="27"/>
                </a:moveTo>
                <a:lnTo>
                  <a:pt x="60" y="39"/>
                </a:lnTo>
                <a:lnTo>
                  <a:pt x="62" y="47"/>
                </a:lnTo>
                <a:lnTo>
                  <a:pt x="64" y="57"/>
                </a:lnTo>
                <a:lnTo>
                  <a:pt x="0" y="0"/>
                </a:lnTo>
                <a:lnTo>
                  <a:pt x="84" y="4"/>
                </a:lnTo>
                <a:lnTo>
                  <a:pt x="76" y="10"/>
                </a:lnTo>
                <a:lnTo>
                  <a:pt x="70" y="16"/>
                </a:lnTo>
                <a:lnTo>
                  <a:pt x="66" y="27"/>
                </a:lnTo>
                <a:lnTo>
                  <a:pt x="64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9" name="Freeform 15"/>
          <p:cNvSpPr>
            <a:spLocks/>
          </p:cNvSpPr>
          <p:nvPr/>
        </p:nvSpPr>
        <p:spPr bwMode="auto">
          <a:xfrm>
            <a:off x="4637088" y="3413125"/>
            <a:ext cx="831850" cy="312738"/>
          </a:xfrm>
          <a:custGeom>
            <a:avLst/>
            <a:gdLst/>
            <a:ahLst/>
            <a:cxnLst>
              <a:cxn ang="0">
                <a:pos x="0" y="149"/>
              </a:cxn>
              <a:cxn ang="0">
                <a:pos x="20" y="157"/>
              </a:cxn>
              <a:cxn ang="0">
                <a:pos x="44" y="163"/>
              </a:cxn>
              <a:cxn ang="0">
                <a:pos x="68" y="169"/>
              </a:cxn>
              <a:cxn ang="0">
                <a:pos x="94" y="175"/>
              </a:cxn>
              <a:cxn ang="0">
                <a:pos x="120" y="179"/>
              </a:cxn>
              <a:cxn ang="0">
                <a:pos x="150" y="181"/>
              </a:cxn>
              <a:cxn ang="0">
                <a:pos x="178" y="183"/>
              </a:cxn>
              <a:cxn ang="0">
                <a:pos x="210" y="185"/>
              </a:cxn>
              <a:cxn ang="0">
                <a:pos x="266" y="181"/>
              </a:cxn>
              <a:cxn ang="0">
                <a:pos x="320" y="175"/>
              </a:cxn>
              <a:cxn ang="0">
                <a:pos x="368" y="165"/>
              </a:cxn>
              <a:cxn ang="0">
                <a:pos x="390" y="159"/>
              </a:cxn>
              <a:cxn ang="0">
                <a:pos x="410" y="153"/>
              </a:cxn>
              <a:cxn ang="0">
                <a:pos x="428" y="145"/>
              </a:cxn>
              <a:cxn ang="0">
                <a:pos x="444" y="137"/>
              </a:cxn>
              <a:cxn ang="0">
                <a:pos x="458" y="127"/>
              </a:cxn>
              <a:cxn ang="0">
                <a:pos x="470" y="117"/>
              </a:cxn>
              <a:cxn ang="0">
                <a:pos x="480" y="107"/>
              </a:cxn>
              <a:cxn ang="0">
                <a:pos x="488" y="97"/>
              </a:cxn>
              <a:cxn ang="0">
                <a:pos x="492" y="87"/>
              </a:cxn>
              <a:cxn ang="0">
                <a:pos x="492" y="75"/>
              </a:cxn>
              <a:cxn ang="0">
                <a:pos x="492" y="65"/>
              </a:cxn>
              <a:cxn ang="0">
                <a:pos x="488" y="55"/>
              </a:cxn>
              <a:cxn ang="0">
                <a:pos x="482" y="45"/>
              </a:cxn>
              <a:cxn ang="0">
                <a:pos x="474" y="35"/>
              </a:cxn>
              <a:cxn ang="0">
                <a:pos x="464" y="27"/>
              </a:cxn>
              <a:cxn ang="0">
                <a:pos x="450" y="17"/>
              </a:cxn>
              <a:cxn ang="0">
                <a:pos x="436" y="8"/>
              </a:cxn>
              <a:cxn ang="0">
                <a:pos x="420" y="0"/>
              </a:cxn>
            </a:cxnLst>
            <a:rect l="0" t="0" r="r" b="b"/>
            <a:pathLst>
              <a:path w="492" h="185">
                <a:moveTo>
                  <a:pt x="0" y="149"/>
                </a:moveTo>
                <a:lnTo>
                  <a:pt x="20" y="157"/>
                </a:lnTo>
                <a:lnTo>
                  <a:pt x="44" y="163"/>
                </a:lnTo>
                <a:lnTo>
                  <a:pt x="68" y="169"/>
                </a:lnTo>
                <a:lnTo>
                  <a:pt x="94" y="175"/>
                </a:lnTo>
                <a:lnTo>
                  <a:pt x="120" y="179"/>
                </a:lnTo>
                <a:lnTo>
                  <a:pt x="150" y="181"/>
                </a:lnTo>
                <a:lnTo>
                  <a:pt x="178" y="183"/>
                </a:lnTo>
                <a:lnTo>
                  <a:pt x="210" y="185"/>
                </a:lnTo>
                <a:lnTo>
                  <a:pt x="266" y="181"/>
                </a:lnTo>
                <a:lnTo>
                  <a:pt x="320" y="175"/>
                </a:lnTo>
                <a:lnTo>
                  <a:pt x="368" y="165"/>
                </a:lnTo>
                <a:lnTo>
                  <a:pt x="390" y="159"/>
                </a:lnTo>
                <a:lnTo>
                  <a:pt x="410" y="153"/>
                </a:lnTo>
                <a:lnTo>
                  <a:pt x="428" y="145"/>
                </a:lnTo>
                <a:lnTo>
                  <a:pt x="444" y="137"/>
                </a:lnTo>
                <a:lnTo>
                  <a:pt x="458" y="127"/>
                </a:lnTo>
                <a:lnTo>
                  <a:pt x="470" y="117"/>
                </a:lnTo>
                <a:lnTo>
                  <a:pt x="480" y="107"/>
                </a:lnTo>
                <a:lnTo>
                  <a:pt x="488" y="97"/>
                </a:lnTo>
                <a:lnTo>
                  <a:pt x="492" y="87"/>
                </a:lnTo>
                <a:lnTo>
                  <a:pt x="492" y="75"/>
                </a:lnTo>
                <a:lnTo>
                  <a:pt x="492" y="65"/>
                </a:lnTo>
                <a:lnTo>
                  <a:pt x="488" y="55"/>
                </a:lnTo>
                <a:lnTo>
                  <a:pt x="482" y="45"/>
                </a:lnTo>
                <a:lnTo>
                  <a:pt x="474" y="35"/>
                </a:lnTo>
                <a:lnTo>
                  <a:pt x="464" y="27"/>
                </a:lnTo>
                <a:lnTo>
                  <a:pt x="450" y="17"/>
                </a:lnTo>
                <a:lnTo>
                  <a:pt x="436" y="8"/>
                </a:lnTo>
                <a:lnTo>
                  <a:pt x="42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0" name="Freeform 16"/>
          <p:cNvSpPr>
            <a:spLocks/>
          </p:cNvSpPr>
          <p:nvPr/>
        </p:nvSpPr>
        <p:spPr bwMode="auto">
          <a:xfrm>
            <a:off x="4568825" y="3867150"/>
            <a:ext cx="142875" cy="95250"/>
          </a:xfrm>
          <a:custGeom>
            <a:avLst/>
            <a:gdLst/>
            <a:ahLst/>
            <a:cxnLst>
              <a:cxn ang="0">
                <a:pos x="21" y="26"/>
              </a:cxn>
              <a:cxn ang="0">
                <a:pos x="23" y="38"/>
              </a:cxn>
              <a:cxn ang="0">
                <a:pos x="23" y="48"/>
              </a:cxn>
              <a:cxn ang="0">
                <a:pos x="19" y="56"/>
              </a:cxn>
              <a:cxn ang="0">
                <a:pos x="85" y="0"/>
              </a:cxn>
              <a:cxn ang="0">
                <a:pos x="0" y="6"/>
              </a:cxn>
              <a:cxn ang="0">
                <a:pos x="7" y="10"/>
              </a:cxn>
              <a:cxn ang="0">
                <a:pos x="15" y="16"/>
              </a:cxn>
              <a:cxn ang="0">
                <a:pos x="19" y="26"/>
              </a:cxn>
              <a:cxn ang="0">
                <a:pos x="21" y="26"/>
              </a:cxn>
            </a:cxnLst>
            <a:rect l="0" t="0" r="r" b="b"/>
            <a:pathLst>
              <a:path w="85" h="56">
                <a:moveTo>
                  <a:pt x="21" y="26"/>
                </a:moveTo>
                <a:lnTo>
                  <a:pt x="23" y="38"/>
                </a:lnTo>
                <a:lnTo>
                  <a:pt x="23" y="48"/>
                </a:lnTo>
                <a:lnTo>
                  <a:pt x="19" y="56"/>
                </a:lnTo>
                <a:lnTo>
                  <a:pt x="85" y="0"/>
                </a:lnTo>
                <a:lnTo>
                  <a:pt x="0" y="6"/>
                </a:lnTo>
                <a:lnTo>
                  <a:pt x="7" y="10"/>
                </a:lnTo>
                <a:lnTo>
                  <a:pt x="15" y="16"/>
                </a:lnTo>
                <a:lnTo>
                  <a:pt x="19" y="26"/>
                </a:lnTo>
                <a:lnTo>
                  <a:pt x="21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1" name="Freeform 17"/>
          <p:cNvSpPr>
            <a:spLocks/>
          </p:cNvSpPr>
          <p:nvPr/>
        </p:nvSpPr>
        <p:spPr bwMode="auto">
          <a:xfrm>
            <a:off x="4510088" y="3894138"/>
            <a:ext cx="833437" cy="307975"/>
          </a:xfrm>
          <a:custGeom>
            <a:avLst/>
            <a:gdLst/>
            <a:ahLst/>
            <a:cxnLst>
              <a:cxn ang="0">
                <a:pos x="493" y="146"/>
              </a:cxn>
              <a:cxn ang="0">
                <a:pos x="473" y="154"/>
              </a:cxn>
              <a:cxn ang="0">
                <a:pos x="451" y="160"/>
              </a:cxn>
              <a:cxn ang="0">
                <a:pos x="427" y="166"/>
              </a:cxn>
              <a:cxn ang="0">
                <a:pos x="401" y="172"/>
              </a:cxn>
              <a:cxn ang="0">
                <a:pos x="373" y="176"/>
              </a:cxn>
              <a:cxn ang="0">
                <a:pos x="345" y="180"/>
              </a:cxn>
              <a:cxn ang="0">
                <a:pos x="315" y="182"/>
              </a:cxn>
              <a:cxn ang="0">
                <a:pos x="285" y="182"/>
              </a:cxn>
              <a:cxn ang="0">
                <a:pos x="227" y="180"/>
              </a:cxn>
              <a:cxn ang="0">
                <a:pos x="175" y="174"/>
              </a:cxn>
              <a:cxn ang="0">
                <a:pos x="127" y="162"/>
              </a:cxn>
              <a:cxn ang="0">
                <a:pos x="105" y="156"/>
              </a:cxn>
              <a:cxn ang="0">
                <a:pos x="85" y="150"/>
              </a:cxn>
              <a:cxn ang="0">
                <a:pos x="65" y="142"/>
              </a:cxn>
              <a:cxn ang="0">
                <a:pos x="49" y="134"/>
              </a:cxn>
              <a:cxn ang="0">
                <a:pos x="34" y="124"/>
              </a:cxn>
              <a:cxn ang="0">
                <a:pos x="22" y="114"/>
              </a:cxn>
              <a:cxn ang="0">
                <a:pos x="12" y="104"/>
              </a:cxn>
              <a:cxn ang="0">
                <a:pos x="6" y="94"/>
              </a:cxn>
              <a:cxn ang="0">
                <a:pos x="2" y="84"/>
              </a:cxn>
              <a:cxn ang="0">
                <a:pos x="0" y="72"/>
              </a:cxn>
              <a:cxn ang="0">
                <a:pos x="2" y="62"/>
              </a:cxn>
              <a:cxn ang="0">
                <a:pos x="6" y="52"/>
              </a:cxn>
              <a:cxn ang="0">
                <a:pos x="12" y="42"/>
              </a:cxn>
              <a:cxn ang="0">
                <a:pos x="20" y="32"/>
              </a:cxn>
              <a:cxn ang="0">
                <a:pos x="30" y="24"/>
              </a:cxn>
              <a:cxn ang="0">
                <a:pos x="43" y="16"/>
              </a:cxn>
              <a:cxn ang="0">
                <a:pos x="57" y="8"/>
              </a:cxn>
              <a:cxn ang="0">
                <a:pos x="73" y="0"/>
              </a:cxn>
            </a:cxnLst>
            <a:rect l="0" t="0" r="r" b="b"/>
            <a:pathLst>
              <a:path w="493" h="182">
                <a:moveTo>
                  <a:pt x="493" y="146"/>
                </a:moveTo>
                <a:lnTo>
                  <a:pt x="473" y="154"/>
                </a:lnTo>
                <a:lnTo>
                  <a:pt x="451" y="160"/>
                </a:lnTo>
                <a:lnTo>
                  <a:pt x="427" y="166"/>
                </a:lnTo>
                <a:lnTo>
                  <a:pt x="401" y="172"/>
                </a:lnTo>
                <a:lnTo>
                  <a:pt x="373" y="176"/>
                </a:lnTo>
                <a:lnTo>
                  <a:pt x="345" y="180"/>
                </a:lnTo>
                <a:lnTo>
                  <a:pt x="315" y="182"/>
                </a:lnTo>
                <a:lnTo>
                  <a:pt x="285" y="182"/>
                </a:lnTo>
                <a:lnTo>
                  <a:pt x="227" y="180"/>
                </a:lnTo>
                <a:lnTo>
                  <a:pt x="175" y="174"/>
                </a:lnTo>
                <a:lnTo>
                  <a:pt x="127" y="162"/>
                </a:lnTo>
                <a:lnTo>
                  <a:pt x="105" y="156"/>
                </a:lnTo>
                <a:lnTo>
                  <a:pt x="85" y="150"/>
                </a:lnTo>
                <a:lnTo>
                  <a:pt x="65" y="142"/>
                </a:lnTo>
                <a:lnTo>
                  <a:pt x="49" y="134"/>
                </a:lnTo>
                <a:lnTo>
                  <a:pt x="34" y="124"/>
                </a:lnTo>
                <a:lnTo>
                  <a:pt x="22" y="114"/>
                </a:lnTo>
                <a:lnTo>
                  <a:pt x="12" y="104"/>
                </a:lnTo>
                <a:lnTo>
                  <a:pt x="6" y="94"/>
                </a:lnTo>
                <a:lnTo>
                  <a:pt x="2" y="84"/>
                </a:lnTo>
                <a:lnTo>
                  <a:pt x="0" y="72"/>
                </a:lnTo>
                <a:lnTo>
                  <a:pt x="2" y="62"/>
                </a:lnTo>
                <a:lnTo>
                  <a:pt x="6" y="52"/>
                </a:lnTo>
                <a:lnTo>
                  <a:pt x="12" y="42"/>
                </a:lnTo>
                <a:lnTo>
                  <a:pt x="20" y="32"/>
                </a:lnTo>
                <a:lnTo>
                  <a:pt x="30" y="24"/>
                </a:lnTo>
                <a:lnTo>
                  <a:pt x="43" y="16"/>
                </a:lnTo>
                <a:lnTo>
                  <a:pt x="57" y="8"/>
                </a:lnTo>
                <a:lnTo>
                  <a:pt x="73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2" name="Rectangle 18"/>
          <p:cNvSpPr>
            <a:spLocks noChangeArrowheads="1"/>
          </p:cNvSpPr>
          <p:nvPr/>
        </p:nvSpPr>
        <p:spPr bwMode="auto">
          <a:xfrm>
            <a:off x="5556250" y="3222625"/>
            <a:ext cx="9445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Lateral</a:t>
            </a:r>
          </a:p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rotation</a:t>
            </a:r>
          </a:p>
        </p:txBody>
      </p:sp>
      <p:sp>
        <p:nvSpPr>
          <p:cNvPr id="88083" name="Rectangle 19"/>
          <p:cNvSpPr>
            <a:spLocks noChangeArrowheads="1"/>
          </p:cNvSpPr>
          <p:nvPr/>
        </p:nvSpPr>
        <p:spPr bwMode="auto">
          <a:xfrm>
            <a:off x="5546725" y="3927475"/>
            <a:ext cx="9445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Medial</a:t>
            </a:r>
          </a:p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rotation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88084" name="Rectangle 20"/>
          <p:cNvSpPr>
            <a:spLocks noChangeArrowheads="1"/>
          </p:cNvSpPr>
          <p:nvPr/>
        </p:nvSpPr>
        <p:spPr bwMode="auto">
          <a:xfrm>
            <a:off x="2816225" y="1222375"/>
            <a:ext cx="1030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Rotation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88085" name="Rectangle 21"/>
          <p:cNvSpPr>
            <a:spLocks noChangeArrowheads="1"/>
          </p:cNvSpPr>
          <p:nvPr/>
        </p:nvSpPr>
        <p:spPr bwMode="auto">
          <a:xfrm>
            <a:off x="1241425" y="6197600"/>
            <a:ext cx="62801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(f) Rotation of the head, neck, and lower limb</a:t>
            </a:r>
            <a:endParaRPr lang="en-US" sz="14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8.6a</a:t>
            </a:r>
          </a:p>
        </p:txBody>
      </p:sp>
      <p:pic>
        <p:nvPicPr>
          <p:cNvPr id="92176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50863"/>
            <a:ext cx="8231187" cy="5865812"/>
          </a:xfrm>
          <a:prstGeom prst="rect">
            <a:avLst/>
          </a:prstGeom>
          <a:noFill/>
        </p:spPr>
      </p:pic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5349875" y="566738"/>
            <a:ext cx="18732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Supination</a:t>
            </a: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(radius and 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ulna are 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parallel)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1457325" y="5989638"/>
            <a:ext cx="63119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(a) Pronation (P) and supination (S)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2179" name="Rectangle 19"/>
          <p:cNvSpPr>
            <a:spLocks noChangeArrowheads="1"/>
          </p:cNvSpPr>
          <p:nvPr/>
        </p:nvSpPr>
        <p:spPr bwMode="auto">
          <a:xfrm>
            <a:off x="1920875" y="566738"/>
            <a:ext cx="1579563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Pronation</a:t>
            </a: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(radius 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rotates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over ulna)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8.6b</a:t>
            </a: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1455738" y="566738"/>
            <a:ext cx="17605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Dorsiflexion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1654175" y="3992563"/>
            <a:ext cx="20986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Plantar flexion</a:t>
            </a:r>
            <a:endParaRPr lang="en-US" sz="1800" b="1">
              <a:latin typeface="Arial" pitchFamily="34" charset="0"/>
            </a:endParaRPr>
          </a:p>
        </p:txBody>
      </p:sp>
      <p:pic>
        <p:nvPicPr>
          <p:cNvPr id="9422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58800"/>
            <a:ext cx="8231187" cy="5865813"/>
          </a:xfrm>
          <a:prstGeom prst="rect">
            <a:avLst/>
          </a:prstGeom>
          <a:noFill/>
        </p:spPr>
      </p:pic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2362200" y="947738"/>
            <a:ext cx="1909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Dorsiflexion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1847850" y="3983038"/>
            <a:ext cx="227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Plantar flexion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4231" name="Rectangle 23"/>
          <p:cNvSpPr>
            <a:spLocks noChangeArrowheads="1"/>
          </p:cNvSpPr>
          <p:nvPr/>
        </p:nvSpPr>
        <p:spPr bwMode="auto">
          <a:xfrm>
            <a:off x="1441450" y="5976938"/>
            <a:ext cx="62579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(b) Dorsiflexion and plantar flexion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8.6c</a:t>
            </a:r>
          </a:p>
        </p:txBody>
      </p:sp>
      <p:pic>
        <p:nvPicPr>
          <p:cNvPr id="131086" name="Picture 14"/>
          <p:cNvPicPr>
            <a:picLocks noChangeAspect="1" noChangeArrowheads="1"/>
          </p:cNvPicPr>
          <p:nvPr/>
        </p:nvPicPr>
        <p:blipFill>
          <a:blip r:embed="rId2" cstate="print"/>
          <a:srcRect l="1793" t="595" r="2199" b="9445"/>
          <a:stretch>
            <a:fillRect/>
          </a:stretch>
        </p:blipFill>
        <p:spPr bwMode="auto">
          <a:xfrm>
            <a:off x="603250" y="530225"/>
            <a:ext cx="7902575" cy="5276850"/>
          </a:xfrm>
          <a:prstGeom prst="rect">
            <a:avLst/>
          </a:prstGeom>
          <a:noFill/>
        </p:spPr>
      </p:pic>
      <p:sp>
        <p:nvSpPr>
          <p:cNvPr id="131087" name="Rectangle 15"/>
          <p:cNvSpPr>
            <a:spLocks noChangeArrowheads="1"/>
          </p:cNvSpPr>
          <p:nvPr/>
        </p:nvSpPr>
        <p:spPr bwMode="auto">
          <a:xfrm>
            <a:off x="6610350" y="3724275"/>
            <a:ext cx="1714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Arial" pitchFamily="34" charset="0"/>
              </a:rPr>
              <a:t>Eversion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1088" name="Rectangle 16"/>
          <p:cNvSpPr>
            <a:spLocks noChangeArrowheads="1"/>
          </p:cNvSpPr>
          <p:nvPr/>
        </p:nvSpPr>
        <p:spPr bwMode="auto">
          <a:xfrm>
            <a:off x="685800" y="3711575"/>
            <a:ext cx="1803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Arial" pitchFamily="34" charset="0"/>
              </a:rPr>
              <a:t>Inversion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1089" name="Rectangle 17"/>
          <p:cNvSpPr>
            <a:spLocks noChangeArrowheads="1"/>
          </p:cNvSpPr>
          <p:nvPr/>
        </p:nvSpPr>
        <p:spPr bwMode="auto">
          <a:xfrm>
            <a:off x="600075" y="5829300"/>
            <a:ext cx="5761038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3200">
                <a:solidFill>
                  <a:srgbClr val="231F20"/>
                </a:solidFill>
                <a:latin typeface="Arial Black" pitchFamily="34" charset="0"/>
              </a:rPr>
              <a:t>(c) Inversion and eversion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8.6d</a:t>
            </a:r>
          </a:p>
        </p:txBody>
      </p:sp>
      <p:pic>
        <p:nvPicPr>
          <p:cNvPr id="132110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1813"/>
            <a:ext cx="8231187" cy="5872162"/>
          </a:xfrm>
          <a:prstGeom prst="rect">
            <a:avLst/>
          </a:prstGeom>
          <a:noFill/>
        </p:spPr>
      </p:pic>
      <p:sp>
        <p:nvSpPr>
          <p:cNvPr id="132111" name="Rectangle 15"/>
          <p:cNvSpPr>
            <a:spLocks noChangeArrowheads="1"/>
          </p:cNvSpPr>
          <p:nvPr/>
        </p:nvSpPr>
        <p:spPr bwMode="auto">
          <a:xfrm>
            <a:off x="787400" y="453390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Protraction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2112" name="Rectangle 16"/>
          <p:cNvSpPr>
            <a:spLocks noChangeArrowheads="1"/>
          </p:cNvSpPr>
          <p:nvPr/>
        </p:nvSpPr>
        <p:spPr bwMode="auto">
          <a:xfrm>
            <a:off x="4972050" y="471805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Retraction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2113" name="Rectangle 17"/>
          <p:cNvSpPr>
            <a:spLocks noChangeArrowheads="1"/>
          </p:cNvSpPr>
          <p:nvPr/>
        </p:nvSpPr>
        <p:spPr bwMode="auto">
          <a:xfrm>
            <a:off x="530225" y="5918200"/>
            <a:ext cx="5916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>
                <a:solidFill>
                  <a:srgbClr val="231F20"/>
                </a:solidFill>
                <a:latin typeface="Arial Black" pitchFamily="34" charset="0"/>
              </a:rPr>
              <a:t>(d) Protraction and retraction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8.6e</a:t>
            </a:r>
          </a:p>
        </p:txBody>
      </p:sp>
      <p:pic>
        <p:nvPicPr>
          <p:cNvPr id="133138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27050"/>
            <a:ext cx="8231187" cy="5865813"/>
          </a:xfrm>
          <a:prstGeom prst="rect">
            <a:avLst/>
          </a:prstGeom>
          <a:noFill/>
        </p:spPr>
      </p:pic>
      <p:sp>
        <p:nvSpPr>
          <p:cNvPr id="133139" name="Rectangle 19"/>
          <p:cNvSpPr>
            <a:spLocks noChangeArrowheads="1"/>
          </p:cNvSpPr>
          <p:nvPr/>
        </p:nvSpPr>
        <p:spPr bwMode="auto">
          <a:xfrm>
            <a:off x="1612900" y="378460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Elevation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3140" name="Rectangle 20"/>
          <p:cNvSpPr>
            <a:spLocks noChangeArrowheads="1"/>
          </p:cNvSpPr>
          <p:nvPr/>
        </p:nvSpPr>
        <p:spPr bwMode="auto">
          <a:xfrm>
            <a:off x="5730875" y="372745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Depression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3141" name="Rectangle 21"/>
          <p:cNvSpPr>
            <a:spLocks noChangeArrowheads="1"/>
          </p:cNvSpPr>
          <p:nvPr/>
        </p:nvSpPr>
        <p:spPr bwMode="auto">
          <a:xfrm>
            <a:off x="574675" y="5918200"/>
            <a:ext cx="573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>
                <a:solidFill>
                  <a:srgbClr val="231F20"/>
                </a:solidFill>
                <a:latin typeface="Arial Black" pitchFamily="34" charset="0"/>
              </a:rPr>
              <a:t>(e) Elevation and depression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8185150" y="6583363"/>
            <a:ext cx="955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8.6f</a:t>
            </a:r>
          </a:p>
        </p:txBody>
      </p:sp>
      <p:pic>
        <p:nvPicPr>
          <p:cNvPr id="10343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42925"/>
            <a:ext cx="8231187" cy="5865813"/>
          </a:xfrm>
          <a:prstGeom prst="rect">
            <a:avLst/>
          </a:prstGeom>
          <a:noFill/>
        </p:spPr>
      </p:pic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568325" y="5934075"/>
            <a:ext cx="2720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>
                <a:solidFill>
                  <a:srgbClr val="231F20"/>
                </a:solidFill>
                <a:latin typeface="Arial Black" pitchFamily="34" charset="0"/>
              </a:rPr>
              <a:t>(f) Opposition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714375" y="2393950"/>
            <a:ext cx="19431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Opposition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8.7a</a:t>
            </a:r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6413"/>
            <a:ext cx="8231187" cy="5919787"/>
          </a:xfrm>
          <a:prstGeom prst="rect">
            <a:avLst/>
          </a:prstGeom>
          <a:noFill/>
        </p:spPr>
      </p:pic>
      <p:sp>
        <p:nvSpPr>
          <p:cNvPr id="14345" name="Freeform 9"/>
          <p:cNvSpPr>
            <a:spLocks/>
          </p:cNvSpPr>
          <p:nvPr/>
        </p:nvSpPr>
        <p:spPr bwMode="auto">
          <a:xfrm>
            <a:off x="6419850" y="5408613"/>
            <a:ext cx="628650" cy="31750"/>
          </a:xfrm>
          <a:custGeom>
            <a:avLst/>
            <a:gdLst/>
            <a:ahLst/>
            <a:cxnLst>
              <a:cxn ang="0">
                <a:pos x="396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6" h="20">
                <a:moveTo>
                  <a:pt x="396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6419850" y="5087938"/>
            <a:ext cx="679450" cy="263525"/>
          </a:xfrm>
          <a:custGeom>
            <a:avLst/>
            <a:gdLst/>
            <a:ahLst/>
            <a:cxnLst>
              <a:cxn ang="0">
                <a:pos x="428" y="166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28" h="166">
                <a:moveTo>
                  <a:pt x="428" y="166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>
            <a:off x="6419850" y="5764213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H="1">
            <a:off x="6883400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H="1">
            <a:off x="7524750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6892925" y="1444625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213475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7912100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6680200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6213475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6213475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6708775" y="1287463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5924550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5924550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5924550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5924550" y="2617788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514350" y="38909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809625" y="3878263"/>
            <a:ext cx="35941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Plane joint (intercarpal joint)</a:t>
            </a:r>
            <a:endParaRPr lang="en-US" sz="15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311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8.7b</a:t>
            </a:r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9588"/>
            <a:ext cx="8231187" cy="5913437"/>
          </a:xfrm>
          <a:prstGeom prst="rect">
            <a:avLst/>
          </a:prstGeom>
          <a:noFill/>
        </p:spPr>
      </p:pic>
      <p:sp>
        <p:nvSpPr>
          <p:cNvPr id="17418" name="Freeform 10"/>
          <p:cNvSpPr>
            <a:spLocks/>
          </p:cNvSpPr>
          <p:nvPr/>
        </p:nvSpPr>
        <p:spPr bwMode="auto">
          <a:xfrm>
            <a:off x="6419850" y="5408613"/>
            <a:ext cx="631825" cy="31750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8" h="20">
                <a:moveTo>
                  <a:pt x="398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6419850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 flipH="1">
            <a:off x="6419850" y="5761038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 flipH="1">
            <a:off x="6883400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 flipH="1">
            <a:off x="7524750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6892925" y="1441450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514350" y="37131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796925" y="3709988"/>
            <a:ext cx="2997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Hinge joint (elbow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6213475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7912100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6680200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6213475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6213475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6721475" y="127158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5924550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5924550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5924550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924550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26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8.7c</a:t>
            </a:r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63" y="506413"/>
            <a:ext cx="8231187" cy="5919787"/>
          </a:xfrm>
          <a:prstGeom prst="rect">
            <a:avLst/>
          </a:prstGeom>
          <a:noFill/>
        </p:spPr>
      </p:pic>
      <p:sp>
        <p:nvSpPr>
          <p:cNvPr id="21513" name="Freeform 9"/>
          <p:cNvSpPr>
            <a:spLocks/>
          </p:cNvSpPr>
          <p:nvPr/>
        </p:nvSpPr>
        <p:spPr bwMode="auto">
          <a:xfrm>
            <a:off x="6423025" y="5408613"/>
            <a:ext cx="628650" cy="31750"/>
          </a:xfrm>
          <a:custGeom>
            <a:avLst/>
            <a:gdLst/>
            <a:ahLst/>
            <a:cxnLst>
              <a:cxn ang="0">
                <a:pos x="396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6" h="20">
                <a:moveTo>
                  <a:pt x="396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Freeform 10"/>
          <p:cNvSpPr>
            <a:spLocks/>
          </p:cNvSpPr>
          <p:nvPr/>
        </p:nvSpPr>
        <p:spPr bwMode="auto">
          <a:xfrm>
            <a:off x="6423025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6423025" y="5764213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H="1">
            <a:off x="7527925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 flipH="1">
            <a:off x="6896100" y="1441450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495300" y="405923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800100" y="4090988"/>
            <a:ext cx="4597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Pivot joint (proximal radioulnar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7915275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6683375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6705600" y="1281113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5927725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97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8.7d</a:t>
            </a:r>
          </a:p>
        </p:txBody>
      </p:sp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6413"/>
            <a:ext cx="8231187" cy="5919787"/>
          </a:xfrm>
          <a:prstGeom prst="rect">
            <a:avLst/>
          </a:prstGeom>
          <a:noFill/>
        </p:spPr>
      </p:pic>
      <p:sp>
        <p:nvSpPr>
          <p:cNvPr id="24585" name="Freeform 9"/>
          <p:cNvSpPr>
            <a:spLocks/>
          </p:cNvSpPr>
          <p:nvPr/>
        </p:nvSpPr>
        <p:spPr bwMode="auto">
          <a:xfrm>
            <a:off x="6423025" y="5408613"/>
            <a:ext cx="628650" cy="31750"/>
          </a:xfrm>
          <a:custGeom>
            <a:avLst/>
            <a:gdLst/>
            <a:ahLst/>
            <a:cxnLst>
              <a:cxn ang="0">
                <a:pos x="396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6" h="20">
                <a:moveTo>
                  <a:pt x="396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6423025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6423025" y="5761038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>
            <a:off x="7527925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H="1">
            <a:off x="6896100" y="1441450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511175" y="37893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800100" y="3798888"/>
            <a:ext cx="35306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Condyloid joint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(metacarpophalangeal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7915275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6683375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6718300" y="128428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5927725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056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8.7e</a:t>
            </a:r>
          </a:p>
        </p:txBody>
      </p:sp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6413"/>
            <a:ext cx="8231187" cy="5919787"/>
          </a:xfrm>
          <a:prstGeom prst="rect">
            <a:avLst/>
          </a:prstGeom>
          <a:noFill/>
        </p:spPr>
      </p:pic>
      <p:sp>
        <p:nvSpPr>
          <p:cNvPr id="27657" name="Freeform 9"/>
          <p:cNvSpPr>
            <a:spLocks/>
          </p:cNvSpPr>
          <p:nvPr/>
        </p:nvSpPr>
        <p:spPr bwMode="auto">
          <a:xfrm>
            <a:off x="6419850" y="5408613"/>
            <a:ext cx="631825" cy="31750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182" y="20"/>
              </a:cxn>
              <a:cxn ang="0">
                <a:pos x="0" y="20"/>
              </a:cxn>
            </a:cxnLst>
            <a:rect l="0" t="0" r="r" b="b"/>
            <a:pathLst>
              <a:path w="398" h="20">
                <a:moveTo>
                  <a:pt x="398" y="0"/>
                </a:moveTo>
                <a:lnTo>
                  <a:pt x="182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6419850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2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>
            <a:off x="6419850" y="5764213"/>
            <a:ext cx="6953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>
            <a:off x="7527925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>
            <a:off x="6896100" y="1441450"/>
            <a:ext cx="3556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514350" y="36369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803275" y="3649663"/>
            <a:ext cx="44196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Saddle joint (carpometacarpal joint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of thumb)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7915275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6680200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6708775" y="1281113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5927725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388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8186738" y="6580188"/>
            <a:ext cx="955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8.7f</a:t>
            </a:r>
          </a:p>
        </p:txBody>
      </p:sp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9588"/>
            <a:ext cx="8231187" cy="5913437"/>
          </a:xfrm>
          <a:prstGeom prst="rect">
            <a:avLst/>
          </a:prstGeom>
          <a:noFill/>
        </p:spPr>
      </p:pic>
      <p:sp>
        <p:nvSpPr>
          <p:cNvPr id="30731" name="Freeform 11"/>
          <p:cNvSpPr>
            <a:spLocks/>
          </p:cNvSpPr>
          <p:nvPr/>
        </p:nvSpPr>
        <p:spPr bwMode="auto">
          <a:xfrm>
            <a:off x="6419850" y="5405438"/>
            <a:ext cx="631825" cy="34925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182" y="22"/>
              </a:cxn>
              <a:cxn ang="0">
                <a:pos x="0" y="22"/>
              </a:cxn>
            </a:cxnLst>
            <a:rect l="0" t="0" r="r" b="b"/>
            <a:pathLst>
              <a:path w="398" h="22">
                <a:moveTo>
                  <a:pt x="398" y="0"/>
                </a:moveTo>
                <a:lnTo>
                  <a:pt x="182" y="22"/>
                </a:lnTo>
                <a:lnTo>
                  <a:pt x="0" y="2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2" name="Freeform 12"/>
          <p:cNvSpPr>
            <a:spLocks/>
          </p:cNvSpPr>
          <p:nvPr/>
        </p:nvSpPr>
        <p:spPr bwMode="auto">
          <a:xfrm>
            <a:off x="6419850" y="5084763"/>
            <a:ext cx="682625" cy="263525"/>
          </a:xfrm>
          <a:custGeom>
            <a:avLst/>
            <a:gdLst/>
            <a:ahLst/>
            <a:cxnLst>
              <a:cxn ang="0">
                <a:pos x="430" y="166"/>
              </a:cxn>
              <a:cxn ang="0">
                <a:pos x="182" y="0"/>
              </a:cxn>
              <a:cxn ang="0">
                <a:pos x="0" y="0"/>
              </a:cxn>
            </a:cxnLst>
            <a:rect l="0" t="0" r="r" b="b"/>
            <a:pathLst>
              <a:path w="430" h="166">
                <a:moveTo>
                  <a:pt x="430" y="166"/>
                </a:moveTo>
                <a:lnTo>
                  <a:pt x="18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 flipH="1">
            <a:off x="6419850" y="5761038"/>
            <a:ext cx="6953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H="1">
            <a:off x="7527925" y="3649663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H="1">
            <a:off x="6896100" y="1441450"/>
            <a:ext cx="3556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546100" y="393223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800100" y="3935413"/>
            <a:ext cx="4546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Ball-and-socket joint (shoulder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7915275" y="34813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6680200" y="34655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4" name="Rectangle 24"/>
          <p:cNvSpPr>
            <a:spLocks noChangeArrowheads="1"/>
          </p:cNvSpPr>
          <p:nvPr/>
        </p:nvSpPr>
        <p:spPr bwMode="auto">
          <a:xfrm>
            <a:off x="6715125" y="129063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5927725" y="2328863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32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8.8a</a:t>
            </a:r>
          </a:p>
        </p:txBody>
      </p:sp>
      <p:pic>
        <p:nvPicPr>
          <p:cNvPr id="37897" name="Picture 9" descr="fIgure_08_0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813" y="457200"/>
            <a:ext cx="8231187" cy="5938838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1487488" y="1490663"/>
            <a:ext cx="2222500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" y="0"/>
              </a:cxn>
              <a:cxn ang="0">
                <a:pos x="1400" y="320"/>
              </a:cxn>
            </a:cxnLst>
            <a:rect l="0" t="0" r="r" b="b"/>
            <a:pathLst>
              <a:path w="1400" h="320">
                <a:moveTo>
                  <a:pt x="0" y="0"/>
                </a:moveTo>
                <a:lnTo>
                  <a:pt x="652" y="0"/>
                </a:lnTo>
                <a:lnTo>
                  <a:pt x="1400" y="32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1"/>
          <p:cNvSpPr>
            <a:spLocks/>
          </p:cNvSpPr>
          <p:nvPr/>
        </p:nvSpPr>
        <p:spPr bwMode="auto">
          <a:xfrm>
            <a:off x="5299075" y="649288"/>
            <a:ext cx="936625" cy="1038225"/>
          </a:xfrm>
          <a:custGeom>
            <a:avLst/>
            <a:gdLst/>
            <a:ahLst/>
            <a:cxnLst>
              <a:cxn ang="0">
                <a:pos x="590" y="0"/>
              </a:cxn>
              <a:cxn ang="0">
                <a:pos x="398" y="0"/>
              </a:cxn>
              <a:cxn ang="0">
                <a:pos x="0" y="654"/>
              </a:cxn>
            </a:cxnLst>
            <a:rect l="0" t="0" r="r" b="b"/>
            <a:pathLst>
              <a:path w="590" h="654">
                <a:moveTo>
                  <a:pt x="590" y="0"/>
                </a:moveTo>
                <a:lnTo>
                  <a:pt x="398" y="0"/>
                </a:lnTo>
                <a:lnTo>
                  <a:pt x="0" y="65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>
            <a:off x="5089525" y="1789113"/>
            <a:ext cx="11461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5680075" y="2427288"/>
            <a:ext cx="5556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Freeform 14"/>
          <p:cNvSpPr>
            <a:spLocks/>
          </p:cNvSpPr>
          <p:nvPr/>
        </p:nvSpPr>
        <p:spPr bwMode="auto">
          <a:xfrm>
            <a:off x="5822950" y="2779713"/>
            <a:ext cx="412750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106" y="0"/>
              </a:cxn>
              <a:cxn ang="0">
                <a:pos x="260" y="0"/>
              </a:cxn>
            </a:cxnLst>
            <a:rect l="0" t="0" r="r" b="b"/>
            <a:pathLst>
              <a:path w="260" h="240">
                <a:moveTo>
                  <a:pt x="0" y="240"/>
                </a:moveTo>
                <a:lnTo>
                  <a:pt x="106" y="0"/>
                </a:lnTo>
                <a:lnTo>
                  <a:pt x="26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4860925" y="3438525"/>
            <a:ext cx="13747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 flipH="1">
            <a:off x="4892675" y="3819525"/>
            <a:ext cx="1343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 flipH="1">
            <a:off x="5095875" y="4156075"/>
            <a:ext cx="11398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Freeform 18"/>
          <p:cNvSpPr>
            <a:spLocks/>
          </p:cNvSpPr>
          <p:nvPr/>
        </p:nvSpPr>
        <p:spPr bwMode="auto">
          <a:xfrm>
            <a:off x="5260975" y="4273550"/>
            <a:ext cx="974725" cy="527050"/>
          </a:xfrm>
          <a:custGeom>
            <a:avLst/>
            <a:gdLst/>
            <a:ahLst/>
            <a:cxnLst>
              <a:cxn ang="0">
                <a:pos x="614" y="332"/>
              </a:cxn>
              <a:cxn ang="0">
                <a:pos x="382" y="332"/>
              </a:cxn>
              <a:cxn ang="0">
                <a:pos x="0" y="0"/>
              </a:cxn>
            </a:cxnLst>
            <a:rect l="0" t="0" r="r" b="b"/>
            <a:pathLst>
              <a:path w="614" h="332">
                <a:moveTo>
                  <a:pt x="614" y="332"/>
                </a:moveTo>
                <a:lnTo>
                  <a:pt x="382" y="33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Freeform 19"/>
          <p:cNvSpPr>
            <a:spLocks/>
          </p:cNvSpPr>
          <p:nvPr/>
        </p:nvSpPr>
        <p:spPr bwMode="auto">
          <a:xfrm>
            <a:off x="5276850" y="4899025"/>
            <a:ext cx="958850" cy="568325"/>
          </a:xfrm>
          <a:custGeom>
            <a:avLst/>
            <a:gdLst/>
            <a:ahLst/>
            <a:cxnLst>
              <a:cxn ang="0">
                <a:pos x="604" y="358"/>
              </a:cxn>
              <a:cxn ang="0">
                <a:pos x="372" y="358"/>
              </a:cxn>
              <a:cxn ang="0">
                <a:pos x="0" y="0"/>
              </a:cxn>
            </a:cxnLst>
            <a:rect l="0" t="0" r="r" b="b"/>
            <a:pathLst>
              <a:path w="604" h="358">
                <a:moveTo>
                  <a:pt x="604" y="358"/>
                </a:moveTo>
                <a:lnTo>
                  <a:pt x="372" y="35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Freeform 20"/>
          <p:cNvSpPr>
            <a:spLocks/>
          </p:cNvSpPr>
          <p:nvPr/>
        </p:nvSpPr>
        <p:spPr bwMode="auto">
          <a:xfrm>
            <a:off x="1811338" y="1941513"/>
            <a:ext cx="1457325" cy="825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6" y="0"/>
              </a:cxn>
              <a:cxn ang="0">
                <a:pos x="918" y="520"/>
              </a:cxn>
            </a:cxnLst>
            <a:rect l="0" t="0" r="r" b="b"/>
            <a:pathLst>
              <a:path w="918" h="520">
                <a:moveTo>
                  <a:pt x="0" y="0"/>
                </a:moveTo>
                <a:lnTo>
                  <a:pt x="426" y="0"/>
                </a:lnTo>
                <a:lnTo>
                  <a:pt x="918" y="52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1874838" y="2665413"/>
            <a:ext cx="2428875" cy="909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2" y="0"/>
              </a:cxn>
              <a:cxn ang="0">
                <a:pos x="1530" y="573"/>
              </a:cxn>
            </a:cxnLst>
            <a:rect l="0" t="0" r="r" b="b"/>
            <a:pathLst>
              <a:path w="1530" h="573">
                <a:moveTo>
                  <a:pt x="0" y="0"/>
                </a:moveTo>
                <a:lnTo>
                  <a:pt x="402" y="0"/>
                </a:lnTo>
                <a:lnTo>
                  <a:pt x="1530" y="573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1722438" y="3651250"/>
            <a:ext cx="2197100" cy="796925"/>
          </a:xfrm>
          <a:custGeom>
            <a:avLst/>
            <a:gdLst/>
            <a:ahLst/>
            <a:cxnLst>
              <a:cxn ang="0">
                <a:pos x="0" y="502"/>
              </a:cxn>
              <a:cxn ang="0">
                <a:pos x="482" y="502"/>
              </a:cxn>
              <a:cxn ang="0">
                <a:pos x="1384" y="0"/>
              </a:cxn>
            </a:cxnLst>
            <a:rect l="0" t="0" r="r" b="b"/>
            <a:pathLst>
              <a:path w="1384" h="502">
                <a:moveTo>
                  <a:pt x="0" y="502"/>
                </a:moveTo>
                <a:lnTo>
                  <a:pt x="482" y="502"/>
                </a:lnTo>
                <a:lnTo>
                  <a:pt x="138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1" name="Freeform 23"/>
          <p:cNvSpPr>
            <a:spLocks/>
          </p:cNvSpPr>
          <p:nvPr/>
        </p:nvSpPr>
        <p:spPr bwMode="auto">
          <a:xfrm>
            <a:off x="1252538" y="5114925"/>
            <a:ext cx="2581275" cy="349250"/>
          </a:xfrm>
          <a:custGeom>
            <a:avLst/>
            <a:gdLst/>
            <a:ahLst/>
            <a:cxnLst>
              <a:cxn ang="0">
                <a:pos x="0" y="220"/>
              </a:cxn>
              <a:cxn ang="0">
                <a:pos x="804" y="220"/>
              </a:cxn>
              <a:cxn ang="0">
                <a:pos x="1626" y="0"/>
              </a:cxn>
            </a:cxnLst>
            <a:rect l="0" t="0" r="r" b="b"/>
            <a:pathLst>
              <a:path w="1626" h="220">
                <a:moveTo>
                  <a:pt x="0" y="220"/>
                </a:moveTo>
                <a:lnTo>
                  <a:pt x="804" y="220"/>
                </a:lnTo>
                <a:lnTo>
                  <a:pt x="162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1541463" y="3676650"/>
            <a:ext cx="1851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533400" y="5972175"/>
            <a:ext cx="7539038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(a) Sagittal section through the right knee joint</a:t>
            </a:r>
            <a:endParaRPr lang="en-US" sz="1700">
              <a:latin typeface="Arial" pitchFamily="34" charset="0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533400" y="1327150"/>
            <a:ext cx="89217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Femur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6289675" y="485775"/>
            <a:ext cx="155416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quadriceps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femoris</a:t>
            </a: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6289675" y="1625600"/>
            <a:ext cx="18637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Suprapatellar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7" name="Rectangle 29"/>
          <p:cNvSpPr>
            <a:spLocks noChangeArrowheads="1"/>
          </p:cNvSpPr>
          <p:nvPr/>
        </p:nvSpPr>
        <p:spPr bwMode="auto">
          <a:xfrm>
            <a:off x="6289675" y="2282825"/>
            <a:ext cx="939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Patella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6289675" y="2625725"/>
            <a:ext cx="23653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Subcutaneous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prepatellar 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9" name="Rectangle 31"/>
          <p:cNvSpPr>
            <a:spLocks noChangeArrowheads="1"/>
          </p:cNvSpPr>
          <p:nvPr/>
        </p:nvSpPr>
        <p:spPr bwMode="auto">
          <a:xfrm>
            <a:off x="6289675" y="3282950"/>
            <a:ext cx="21050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6289675" y="3657600"/>
            <a:ext cx="23812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Lateral meniscus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533400" y="2492375"/>
            <a:ext cx="128111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Posterior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cruciate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6289675" y="4000500"/>
            <a:ext cx="166846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Infrapatellar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fat pad </a:t>
            </a:r>
          </a:p>
        </p:txBody>
      </p: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6289675" y="4645025"/>
            <a:ext cx="246221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Deep infrapatellar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6289675" y="5308600"/>
            <a:ext cx="23336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Patellar ligament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533400" y="1762125"/>
            <a:ext cx="120015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523875" y="3524250"/>
            <a:ext cx="134461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533400" y="4251325"/>
            <a:ext cx="119856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Anterior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cruciate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533400" y="5286375"/>
            <a:ext cx="6794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7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925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8.8b</a:t>
            </a:r>
          </a:p>
        </p:txBody>
      </p:sp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60363"/>
            <a:ext cx="8531225" cy="6081712"/>
          </a:xfrm>
          <a:prstGeom prst="rect">
            <a:avLst/>
          </a:prstGeom>
          <a:noFill/>
        </p:spPr>
      </p:pic>
      <p:sp>
        <p:nvSpPr>
          <p:cNvPr id="38922" name="Freeform 10"/>
          <p:cNvSpPr>
            <a:spLocks/>
          </p:cNvSpPr>
          <p:nvPr/>
        </p:nvSpPr>
        <p:spPr bwMode="auto">
          <a:xfrm>
            <a:off x="1338263" y="3981450"/>
            <a:ext cx="1595437" cy="549275"/>
          </a:xfrm>
          <a:custGeom>
            <a:avLst/>
            <a:gdLst/>
            <a:ahLst/>
            <a:cxnLst>
              <a:cxn ang="0">
                <a:pos x="0" y="334"/>
              </a:cxn>
              <a:cxn ang="0">
                <a:pos x="512" y="334"/>
              </a:cxn>
              <a:cxn ang="0">
                <a:pos x="970" y="0"/>
              </a:cxn>
            </a:cxnLst>
            <a:rect l="0" t="0" r="r" b="b"/>
            <a:pathLst>
              <a:path w="970" h="334">
                <a:moveTo>
                  <a:pt x="0" y="334"/>
                </a:moveTo>
                <a:lnTo>
                  <a:pt x="512" y="334"/>
                </a:lnTo>
                <a:lnTo>
                  <a:pt x="97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Freeform 11"/>
          <p:cNvSpPr>
            <a:spLocks/>
          </p:cNvSpPr>
          <p:nvPr/>
        </p:nvSpPr>
        <p:spPr bwMode="auto">
          <a:xfrm>
            <a:off x="2859088" y="4441825"/>
            <a:ext cx="1579562" cy="604838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660" y="368"/>
              </a:cxn>
              <a:cxn ang="0">
                <a:pos x="960" y="0"/>
              </a:cxn>
            </a:cxnLst>
            <a:rect l="0" t="0" r="r" b="b"/>
            <a:pathLst>
              <a:path w="960" h="368">
                <a:moveTo>
                  <a:pt x="0" y="368"/>
                </a:moveTo>
                <a:lnTo>
                  <a:pt x="660" y="368"/>
                </a:lnTo>
                <a:lnTo>
                  <a:pt x="96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4" name="Freeform 12"/>
          <p:cNvSpPr>
            <a:spLocks/>
          </p:cNvSpPr>
          <p:nvPr/>
        </p:nvSpPr>
        <p:spPr bwMode="auto">
          <a:xfrm>
            <a:off x="1562100" y="2274888"/>
            <a:ext cx="1352550" cy="457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8" y="0"/>
              </a:cxn>
              <a:cxn ang="0">
                <a:pos x="822" y="278"/>
              </a:cxn>
            </a:cxnLst>
            <a:rect l="0" t="0" r="r" b="b"/>
            <a:pathLst>
              <a:path w="822" h="278">
                <a:moveTo>
                  <a:pt x="0" y="0"/>
                </a:moveTo>
                <a:lnTo>
                  <a:pt x="198" y="0"/>
                </a:lnTo>
                <a:lnTo>
                  <a:pt x="822" y="27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5" name="Freeform 13"/>
          <p:cNvSpPr>
            <a:spLocks/>
          </p:cNvSpPr>
          <p:nvPr/>
        </p:nvSpPr>
        <p:spPr bwMode="auto">
          <a:xfrm>
            <a:off x="5707063" y="1906588"/>
            <a:ext cx="1525587" cy="881062"/>
          </a:xfrm>
          <a:custGeom>
            <a:avLst/>
            <a:gdLst/>
            <a:ahLst/>
            <a:cxnLst>
              <a:cxn ang="0">
                <a:pos x="928" y="0"/>
              </a:cxn>
              <a:cxn ang="0">
                <a:pos x="782" y="0"/>
              </a:cxn>
              <a:cxn ang="0">
                <a:pos x="0" y="536"/>
              </a:cxn>
            </a:cxnLst>
            <a:rect l="0" t="0" r="r" b="b"/>
            <a:pathLst>
              <a:path w="928" h="536">
                <a:moveTo>
                  <a:pt x="928" y="0"/>
                </a:moveTo>
                <a:lnTo>
                  <a:pt x="782" y="0"/>
                </a:lnTo>
                <a:lnTo>
                  <a:pt x="0" y="53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6" name="Freeform 14"/>
          <p:cNvSpPr>
            <a:spLocks/>
          </p:cNvSpPr>
          <p:nvPr/>
        </p:nvSpPr>
        <p:spPr bwMode="auto">
          <a:xfrm>
            <a:off x="6091238" y="3835400"/>
            <a:ext cx="1155700" cy="609600"/>
          </a:xfrm>
          <a:custGeom>
            <a:avLst/>
            <a:gdLst/>
            <a:ahLst/>
            <a:cxnLst>
              <a:cxn ang="0">
                <a:pos x="702" y="370"/>
              </a:cxn>
              <a:cxn ang="0">
                <a:pos x="548" y="370"/>
              </a:cxn>
              <a:cxn ang="0">
                <a:pos x="0" y="0"/>
              </a:cxn>
            </a:cxnLst>
            <a:rect l="0" t="0" r="r" b="b"/>
            <a:pathLst>
              <a:path w="702" h="370">
                <a:moveTo>
                  <a:pt x="702" y="370"/>
                </a:moveTo>
                <a:lnTo>
                  <a:pt x="548" y="37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7" name="Freeform 15"/>
          <p:cNvSpPr>
            <a:spLocks/>
          </p:cNvSpPr>
          <p:nvPr/>
        </p:nvSpPr>
        <p:spPr bwMode="auto">
          <a:xfrm>
            <a:off x="1519238" y="1228725"/>
            <a:ext cx="2425700" cy="585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8" y="0"/>
              </a:cxn>
              <a:cxn ang="0">
                <a:pos x="1474" y="356"/>
              </a:cxn>
            </a:cxnLst>
            <a:rect l="0" t="0" r="r" b="b"/>
            <a:pathLst>
              <a:path w="1474" h="356">
                <a:moveTo>
                  <a:pt x="0" y="0"/>
                </a:moveTo>
                <a:lnTo>
                  <a:pt x="648" y="0"/>
                </a:lnTo>
                <a:lnTo>
                  <a:pt x="1474" y="35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546100" y="5883275"/>
            <a:ext cx="75184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Superior view of the right tibia in the knee joint, showing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    the menisci and cruciate ligaments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546100" y="4389438"/>
            <a:ext cx="1054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Medial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546100" y="2132013"/>
            <a:ext cx="1066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cartilage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on medial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tibial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4146550" y="3349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546100" y="1071563"/>
            <a:ext cx="9398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 b="1">
              <a:latin typeface="Arial" pitchFamily="34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cruciate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7289800" y="1789113"/>
            <a:ext cx="12827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cartilage on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lateral tibial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>
            <a:off x="7289800" y="4319588"/>
            <a:ext cx="1054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1774825" y="4892675"/>
            <a:ext cx="10033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Posterior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cruciate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656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8.8c</a:t>
            </a:r>
          </a:p>
        </p:txBody>
      </p:sp>
      <p:pic>
        <p:nvPicPr>
          <p:cNvPr id="44057" name="Picture 25" descr="fIgure_08_08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188" y="304800"/>
            <a:ext cx="8682037" cy="6200775"/>
          </a:xfrm>
          <a:prstGeom prst="rect">
            <a:avLst/>
          </a:prstGeom>
          <a:noFill/>
        </p:spPr>
      </p:pic>
      <p:sp>
        <p:nvSpPr>
          <p:cNvPr id="44058" name="Freeform 26"/>
          <p:cNvSpPr>
            <a:spLocks/>
          </p:cNvSpPr>
          <p:nvPr/>
        </p:nvSpPr>
        <p:spPr bwMode="auto">
          <a:xfrm>
            <a:off x="2955925" y="693738"/>
            <a:ext cx="1487488" cy="401637"/>
          </a:xfrm>
          <a:custGeom>
            <a:avLst/>
            <a:gdLst/>
            <a:ahLst/>
            <a:cxnLst>
              <a:cxn ang="0">
                <a:pos x="234" y="62"/>
              </a:cxn>
              <a:cxn ang="0">
                <a:pos x="0" y="240"/>
              </a:cxn>
              <a:cxn ang="0">
                <a:pos x="888" y="0"/>
              </a:cxn>
            </a:cxnLst>
            <a:rect l="0" t="0" r="r" b="b"/>
            <a:pathLst>
              <a:path w="888" h="240">
                <a:moveTo>
                  <a:pt x="234" y="62"/>
                </a:moveTo>
                <a:lnTo>
                  <a:pt x="0" y="240"/>
                </a:lnTo>
                <a:lnTo>
                  <a:pt x="88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9" name="Line 27"/>
          <p:cNvSpPr>
            <a:spLocks noChangeShapeType="1"/>
          </p:cNvSpPr>
          <p:nvPr/>
        </p:nvSpPr>
        <p:spPr bwMode="auto">
          <a:xfrm>
            <a:off x="2041525" y="1095375"/>
            <a:ext cx="35210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0" name="Line 28"/>
          <p:cNvSpPr>
            <a:spLocks noChangeShapeType="1"/>
          </p:cNvSpPr>
          <p:nvPr/>
        </p:nvSpPr>
        <p:spPr bwMode="auto">
          <a:xfrm>
            <a:off x="1820863" y="2001838"/>
            <a:ext cx="26416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1" name="Freeform 29"/>
          <p:cNvSpPr>
            <a:spLocks/>
          </p:cNvSpPr>
          <p:nvPr/>
        </p:nvSpPr>
        <p:spPr bwMode="auto">
          <a:xfrm>
            <a:off x="1311275" y="3167063"/>
            <a:ext cx="3084513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2" y="0"/>
              </a:cxn>
              <a:cxn ang="0">
                <a:pos x="1842" y="102"/>
              </a:cxn>
            </a:cxnLst>
            <a:rect l="0" t="0" r="r" b="b"/>
            <a:pathLst>
              <a:path w="1842" h="102">
                <a:moveTo>
                  <a:pt x="0" y="0"/>
                </a:moveTo>
                <a:lnTo>
                  <a:pt x="492" y="0"/>
                </a:lnTo>
                <a:lnTo>
                  <a:pt x="1842" y="10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2" name="Line 30"/>
          <p:cNvSpPr>
            <a:spLocks noChangeShapeType="1"/>
          </p:cNvSpPr>
          <p:nvPr/>
        </p:nvSpPr>
        <p:spPr bwMode="auto">
          <a:xfrm>
            <a:off x="2557463" y="3667125"/>
            <a:ext cx="10350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3" name="Line 31"/>
          <p:cNvSpPr>
            <a:spLocks noChangeShapeType="1"/>
          </p:cNvSpPr>
          <p:nvPr/>
        </p:nvSpPr>
        <p:spPr bwMode="auto">
          <a:xfrm>
            <a:off x="1358900" y="4464050"/>
            <a:ext cx="17081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4" name="Freeform 32"/>
          <p:cNvSpPr>
            <a:spLocks/>
          </p:cNvSpPr>
          <p:nvPr/>
        </p:nvSpPr>
        <p:spPr bwMode="auto">
          <a:xfrm>
            <a:off x="1228725" y="5527675"/>
            <a:ext cx="2089150" cy="134938"/>
          </a:xfrm>
          <a:custGeom>
            <a:avLst/>
            <a:gdLst/>
            <a:ahLst/>
            <a:cxnLst>
              <a:cxn ang="0">
                <a:pos x="0" y="80"/>
              </a:cxn>
              <a:cxn ang="0">
                <a:pos x="442" y="80"/>
              </a:cxn>
              <a:cxn ang="0">
                <a:pos x="1248" y="0"/>
              </a:cxn>
            </a:cxnLst>
            <a:rect l="0" t="0" r="r" b="b"/>
            <a:pathLst>
              <a:path w="1248" h="80">
                <a:moveTo>
                  <a:pt x="0" y="80"/>
                </a:moveTo>
                <a:lnTo>
                  <a:pt x="442" y="80"/>
                </a:lnTo>
                <a:lnTo>
                  <a:pt x="124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5" name="Line 33"/>
          <p:cNvSpPr>
            <a:spLocks noChangeShapeType="1"/>
          </p:cNvSpPr>
          <p:nvPr/>
        </p:nvSpPr>
        <p:spPr bwMode="auto">
          <a:xfrm>
            <a:off x="4789488" y="5681663"/>
            <a:ext cx="1547812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6" name="Line 34"/>
          <p:cNvSpPr>
            <a:spLocks noChangeShapeType="1"/>
          </p:cNvSpPr>
          <p:nvPr/>
        </p:nvSpPr>
        <p:spPr bwMode="auto">
          <a:xfrm>
            <a:off x="5353050" y="4270375"/>
            <a:ext cx="950913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7" name="Line 35"/>
          <p:cNvSpPr>
            <a:spLocks noChangeShapeType="1"/>
          </p:cNvSpPr>
          <p:nvPr/>
        </p:nvSpPr>
        <p:spPr bwMode="auto">
          <a:xfrm flipV="1">
            <a:off x="4395788" y="5076825"/>
            <a:ext cx="1905000" cy="31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>
            <a:off x="5208588" y="3476625"/>
            <a:ext cx="10953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9" name="Rectangle 37"/>
          <p:cNvSpPr>
            <a:spLocks noChangeArrowheads="1"/>
          </p:cNvSpPr>
          <p:nvPr/>
        </p:nvSpPr>
        <p:spPr bwMode="auto">
          <a:xfrm>
            <a:off x="228600" y="909638"/>
            <a:ext cx="2236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Quadriceps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femoris muscle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0" name="Rectangle 38"/>
          <p:cNvSpPr>
            <a:spLocks noChangeArrowheads="1"/>
          </p:cNvSpPr>
          <p:nvPr/>
        </p:nvSpPr>
        <p:spPr bwMode="auto">
          <a:xfrm>
            <a:off x="228600" y="1809750"/>
            <a:ext cx="223678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quadriceps</a:t>
            </a:r>
            <a:endParaRPr lang="en-US" sz="1500" b="1">
              <a:latin typeface="Arial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femoris muscle</a:t>
            </a:r>
          </a:p>
        </p:txBody>
      </p:sp>
      <p:sp>
        <p:nvSpPr>
          <p:cNvPr id="44071" name="Rectangle 39"/>
          <p:cNvSpPr>
            <a:spLocks noChangeArrowheads="1"/>
          </p:cNvSpPr>
          <p:nvPr/>
        </p:nvSpPr>
        <p:spPr bwMode="auto">
          <a:xfrm>
            <a:off x="228600" y="2974975"/>
            <a:ext cx="982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2" name="Rectangle 40"/>
          <p:cNvSpPr>
            <a:spLocks noChangeArrowheads="1"/>
          </p:cNvSpPr>
          <p:nvPr/>
        </p:nvSpPr>
        <p:spPr bwMode="auto">
          <a:xfrm>
            <a:off x="228600" y="3452813"/>
            <a:ext cx="2168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Lateral patellar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retinaculum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3" name="Rectangle 41"/>
          <p:cNvSpPr>
            <a:spLocks noChangeArrowheads="1"/>
          </p:cNvSpPr>
          <p:nvPr/>
        </p:nvSpPr>
        <p:spPr bwMode="auto">
          <a:xfrm>
            <a:off x="6337300" y="3259138"/>
            <a:ext cx="21161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Medial patellar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retinaculum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4" name="Rectangle 42"/>
          <p:cNvSpPr>
            <a:spLocks noChangeArrowheads="1"/>
          </p:cNvSpPr>
          <p:nvPr/>
        </p:nvSpPr>
        <p:spPr bwMode="auto">
          <a:xfrm>
            <a:off x="6346825" y="4056063"/>
            <a:ext cx="2216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Tibial collateral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5" name="Rectangle 43"/>
          <p:cNvSpPr>
            <a:spLocks noChangeArrowheads="1"/>
          </p:cNvSpPr>
          <p:nvPr/>
        </p:nvSpPr>
        <p:spPr bwMode="auto">
          <a:xfrm>
            <a:off x="6346825" y="5457825"/>
            <a:ext cx="709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6" name="Rectangle 44"/>
          <p:cNvSpPr>
            <a:spLocks noChangeArrowheads="1"/>
          </p:cNvSpPr>
          <p:nvPr/>
        </p:nvSpPr>
        <p:spPr bwMode="auto">
          <a:xfrm>
            <a:off x="228600" y="4270375"/>
            <a:ext cx="133826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collateral</a:t>
            </a:r>
            <a:endParaRPr lang="en-US" sz="1500" b="1">
              <a:latin typeface="Arial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44077" name="Rectangle 45"/>
          <p:cNvSpPr>
            <a:spLocks noChangeArrowheads="1"/>
          </p:cNvSpPr>
          <p:nvPr/>
        </p:nvSpPr>
        <p:spPr bwMode="auto">
          <a:xfrm>
            <a:off x="228600" y="5475288"/>
            <a:ext cx="895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8" name="Rectangle 46"/>
          <p:cNvSpPr>
            <a:spLocks noChangeArrowheads="1"/>
          </p:cNvSpPr>
          <p:nvPr/>
        </p:nvSpPr>
        <p:spPr bwMode="auto">
          <a:xfrm>
            <a:off x="228600" y="6073775"/>
            <a:ext cx="49926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(c) Anterior view of right knee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44079" name="Rectangle 47"/>
          <p:cNvSpPr>
            <a:spLocks noChangeArrowheads="1"/>
          </p:cNvSpPr>
          <p:nvPr/>
        </p:nvSpPr>
        <p:spPr bwMode="auto">
          <a:xfrm>
            <a:off x="6334125" y="4865688"/>
            <a:ext cx="243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Patellar ligament</a:t>
            </a:r>
            <a:endParaRPr lang="en-US" sz="15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64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8237538" y="6580188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8.9</a:t>
            </a:r>
          </a:p>
        </p:txBody>
      </p:sp>
      <p:pic>
        <p:nvPicPr>
          <p:cNvPr id="50185" name="Picture 9" descr="fIgure_08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975" y="374650"/>
            <a:ext cx="8689975" cy="6226175"/>
          </a:xfrm>
          <a:prstGeom prst="rect">
            <a:avLst/>
          </a:prstGeom>
          <a:noFill/>
        </p:spPr>
      </p:pic>
      <p:sp>
        <p:nvSpPr>
          <p:cNvPr id="50186" name="Freeform 10"/>
          <p:cNvSpPr>
            <a:spLocks/>
          </p:cNvSpPr>
          <p:nvPr/>
        </p:nvSpPr>
        <p:spPr bwMode="auto">
          <a:xfrm>
            <a:off x="5103813" y="3687763"/>
            <a:ext cx="1066800" cy="554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" y="332"/>
              </a:cxn>
              <a:cxn ang="0">
                <a:pos x="638" y="332"/>
              </a:cxn>
            </a:cxnLst>
            <a:rect l="0" t="0" r="r" b="b"/>
            <a:pathLst>
              <a:path w="638" h="332">
                <a:moveTo>
                  <a:pt x="0" y="0"/>
                </a:moveTo>
                <a:lnTo>
                  <a:pt x="542" y="332"/>
                </a:lnTo>
                <a:lnTo>
                  <a:pt x="638" y="33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7" name="Freeform 11"/>
          <p:cNvSpPr>
            <a:spLocks/>
          </p:cNvSpPr>
          <p:nvPr/>
        </p:nvSpPr>
        <p:spPr bwMode="auto">
          <a:xfrm>
            <a:off x="4389438" y="3429000"/>
            <a:ext cx="1781175" cy="168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9" y="1011"/>
              </a:cxn>
              <a:cxn ang="0">
                <a:pos x="1065" y="1011"/>
              </a:cxn>
            </a:cxnLst>
            <a:rect l="0" t="0" r="r" b="b"/>
            <a:pathLst>
              <a:path w="1065" h="1011">
                <a:moveTo>
                  <a:pt x="0" y="0"/>
                </a:moveTo>
                <a:lnTo>
                  <a:pt x="969" y="1011"/>
                </a:lnTo>
                <a:lnTo>
                  <a:pt x="1065" y="1011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8" name="Freeform 12"/>
          <p:cNvSpPr>
            <a:spLocks/>
          </p:cNvSpPr>
          <p:nvPr/>
        </p:nvSpPr>
        <p:spPr bwMode="auto">
          <a:xfrm>
            <a:off x="5532438" y="2946400"/>
            <a:ext cx="477837" cy="687388"/>
          </a:xfrm>
          <a:custGeom>
            <a:avLst/>
            <a:gdLst/>
            <a:ahLst/>
            <a:cxnLst>
              <a:cxn ang="0">
                <a:pos x="0" y="411"/>
              </a:cxn>
              <a:cxn ang="0">
                <a:pos x="286" y="0"/>
              </a:cxn>
              <a:cxn ang="0">
                <a:pos x="4" y="146"/>
              </a:cxn>
            </a:cxnLst>
            <a:rect l="0" t="0" r="r" b="b"/>
            <a:pathLst>
              <a:path w="286" h="411">
                <a:moveTo>
                  <a:pt x="0" y="411"/>
                </a:moveTo>
                <a:lnTo>
                  <a:pt x="286" y="0"/>
                </a:lnTo>
                <a:lnTo>
                  <a:pt x="4" y="14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9" name="Freeform 13"/>
          <p:cNvSpPr>
            <a:spLocks/>
          </p:cNvSpPr>
          <p:nvPr/>
        </p:nvSpPr>
        <p:spPr bwMode="auto">
          <a:xfrm>
            <a:off x="4843463" y="1824038"/>
            <a:ext cx="598487" cy="815975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358" y="96"/>
              </a:cxn>
              <a:cxn ang="0">
                <a:pos x="358" y="0"/>
              </a:cxn>
            </a:cxnLst>
            <a:rect l="0" t="0" r="r" b="b"/>
            <a:pathLst>
              <a:path w="358" h="488">
                <a:moveTo>
                  <a:pt x="0" y="488"/>
                </a:moveTo>
                <a:lnTo>
                  <a:pt x="358" y="96"/>
                </a:lnTo>
                <a:lnTo>
                  <a:pt x="35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>
            <a:off x="6010275" y="2946400"/>
            <a:ext cx="160338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 flipV="1">
            <a:off x="2205038" y="1806575"/>
            <a:ext cx="3175" cy="8255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1668463" y="692150"/>
            <a:ext cx="1000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i="1">
                <a:solidFill>
                  <a:srgbClr val="231F20"/>
                </a:solidFill>
                <a:latin typeface="Arial" pitchFamily="34" charset="0"/>
              </a:rPr>
              <a:t>Lateral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6775450" y="692150"/>
            <a:ext cx="9477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i="1">
                <a:solidFill>
                  <a:srgbClr val="231F20"/>
                </a:solidFill>
                <a:latin typeface="Arial" pitchFamily="34" charset="0"/>
              </a:rPr>
              <a:t>Medial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4959350" y="1127125"/>
            <a:ext cx="1200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(outline)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6224588" y="2708275"/>
            <a:ext cx="262413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Tibial collateral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600">
              <a:latin typeface="Arial Black" pitchFamily="34" charset="0"/>
            </a:endParaRP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(torn)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6213475" y="3998913"/>
            <a:ext cx="2606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Medial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meniscus (torn)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50197" name="Rectangle 21"/>
          <p:cNvSpPr>
            <a:spLocks noChangeArrowheads="1"/>
          </p:cNvSpPr>
          <p:nvPr/>
        </p:nvSpPr>
        <p:spPr bwMode="auto">
          <a:xfrm>
            <a:off x="6213475" y="4891088"/>
            <a:ext cx="247173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Anterior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cruciate</a:t>
            </a:r>
            <a:endParaRPr lang="en-US" sz="1600">
              <a:latin typeface="Arial Black" pitchFamily="34" charset="0"/>
            </a:endParaRP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 (torn)</a:t>
            </a:r>
          </a:p>
        </p:txBody>
      </p:sp>
      <p:sp>
        <p:nvSpPr>
          <p:cNvPr id="50198" name="Rectangle 22"/>
          <p:cNvSpPr>
            <a:spLocks noChangeArrowheads="1"/>
          </p:cNvSpPr>
          <p:nvPr/>
        </p:nvSpPr>
        <p:spPr bwMode="auto">
          <a:xfrm>
            <a:off x="1003300" y="1374775"/>
            <a:ext cx="1881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Hockey puck</a:t>
            </a:r>
            <a:endParaRPr lang="en-US" sz="1600" b="1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77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4953000" cy="30251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041469"/>
            <a:ext cx="584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45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8.10a</a:t>
            </a:r>
          </a:p>
        </p:txBody>
      </p:sp>
      <p:sp>
        <p:nvSpPr>
          <p:cNvPr id="53255" name="Oval 7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1524000" y="6038850"/>
            <a:ext cx="387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Animation: Rotatable shoulder</a:t>
            </a:r>
          </a:p>
        </p:txBody>
      </p:sp>
      <p:pic>
        <p:nvPicPr>
          <p:cNvPr id="53260" name="Picture 12"/>
          <p:cNvPicPr>
            <a:picLocks noChangeAspect="1" noChangeArrowheads="1"/>
          </p:cNvPicPr>
          <p:nvPr/>
        </p:nvPicPr>
        <p:blipFill>
          <a:blip r:embed="rId3" cstate="print"/>
          <a:srcRect t="11685" b="5681"/>
          <a:stretch>
            <a:fillRect/>
          </a:stretch>
        </p:blipFill>
        <p:spPr bwMode="auto">
          <a:xfrm>
            <a:off x="468313" y="561975"/>
            <a:ext cx="8231187" cy="4849813"/>
          </a:xfrm>
          <a:prstGeom prst="rect">
            <a:avLst/>
          </a:prstGeom>
          <a:noFill/>
        </p:spPr>
      </p:pic>
      <p:sp>
        <p:nvSpPr>
          <p:cNvPr id="53261" name="Freeform 13"/>
          <p:cNvSpPr>
            <a:spLocks/>
          </p:cNvSpPr>
          <p:nvPr/>
        </p:nvSpPr>
        <p:spPr bwMode="auto">
          <a:xfrm>
            <a:off x="1565275" y="655638"/>
            <a:ext cx="2774950" cy="250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30" y="0"/>
              </a:cxn>
              <a:cxn ang="0">
                <a:pos x="1748" y="158"/>
              </a:cxn>
            </a:cxnLst>
            <a:rect l="0" t="0" r="r" b="b"/>
            <a:pathLst>
              <a:path w="1748" h="158">
                <a:moveTo>
                  <a:pt x="0" y="0"/>
                </a:moveTo>
                <a:lnTo>
                  <a:pt x="1230" y="0"/>
                </a:lnTo>
                <a:lnTo>
                  <a:pt x="1748" y="15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Freeform 14"/>
          <p:cNvSpPr>
            <a:spLocks/>
          </p:cNvSpPr>
          <p:nvPr/>
        </p:nvSpPr>
        <p:spPr bwMode="auto">
          <a:xfrm>
            <a:off x="2222500" y="1220788"/>
            <a:ext cx="23018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90" y="0"/>
              </a:cxn>
              <a:cxn ang="0">
                <a:pos x="1450" y="0"/>
              </a:cxn>
            </a:cxnLst>
            <a:rect l="0" t="0" r="r" b="b"/>
            <a:pathLst>
              <a:path w="1450">
                <a:moveTo>
                  <a:pt x="0" y="0"/>
                </a:moveTo>
                <a:lnTo>
                  <a:pt x="790" y="0"/>
                </a:lnTo>
                <a:lnTo>
                  <a:pt x="145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3" name="Freeform 15"/>
          <p:cNvSpPr>
            <a:spLocks/>
          </p:cNvSpPr>
          <p:nvPr/>
        </p:nvSpPr>
        <p:spPr bwMode="auto">
          <a:xfrm>
            <a:off x="1860550" y="1474788"/>
            <a:ext cx="2273300" cy="317500"/>
          </a:xfrm>
          <a:custGeom>
            <a:avLst/>
            <a:gdLst/>
            <a:ahLst/>
            <a:cxnLst>
              <a:cxn ang="0">
                <a:pos x="0" y="200"/>
              </a:cxn>
              <a:cxn ang="0">
                <a:pos x="710" y="200"/>
              </a:cxn>
              <a:cxn ang="0">
                <a:pos x="1432" y="0"/>
              </a:cxn>
            </a:cxnLst>
            <a:rect l="0" t="0" r="r" b="b"/>
            <a:pathLst>
              <a:path w="1432" h="200">
                <a:moveTo>
                  <a:pt x="0" y="200"/>
                </a:moveTo>
                <a:lnTo>
                  <a:pt x="710" y="200"/>
                </a:lnTo>
                <a:lnTo>
                  <a:pt x="143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4" name="Freeform 16"/>
          <p:cNvSpPr>
            <a:spLocks/>
          </p:cNvSpPr>
          <p:nvPr/>
        </p:nvSpPr>
        <p:spPr bwMode="auto">
          <a:xfrm>
            <a:off x="1336675" y="1925638"/>
            <a:ext cx="2114550" cy="463550"/>
          </a:xfrm>
          <a:custGeom>
            <a:avLst/>
            <a:gdLst/>
            <a:ahLst/>
            <a:cxnLst>
              <a:cxn ang="0">
                <a:pos x="0" y="292"/>
              </a:cxn>
              <a:cxn ang="0">
                <a:pos x="872" y="292"/>
              </a:cxn>
              <a:cxn ang="0">
                <a:pos x="1332" y="0"/>
              </a:cxn>
            </a:cxnLst>
            <a:rect l="0" t="0" r="r" b="b"/>
            <a:pathLst>
              <a:path w="1332" h="292">
                <a:moveTo>
                  <a:pt x="0" y="292"/>
                </a:moveTo>
                <a:lnTo>
                  <a:pt x="872" y="292"/>
                </a:lnTo>
                <a:lnTo>
                  <a:pt x="133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1301750" y="2933700"/>
            <a:ext cx="1752600" cy="31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>
            <a:off x="1622425" y="4019550"/>
            <a:ext cx="15557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7" name="Freeform 19"/>
          <p:cNvSpPr>
            <a:spLocks/>
          </p:cNvSpPr>
          <p:nvPr/>
        </p:nvSpPr>
        <p:spPr bwMode="auto">
          <a:xfrm>
            <a:off x="5249863" y="1497013"/>
            <a:ext cx="1203325" cy="879475"/>
          </a:xfrm>
          <a:custGeom>
            <a:avLst/>
            <a:gdLst/>
            <a:ahLst/>
            <a:cxnLst>
              <a:cxn ang="0">
                <a:pos x="758" y="0"/>
              </a:cxn>
              <a:cxn ang="0">
                <a:pos x="430" y="0"/>
              </a:cxn>
              <a:cxn ang="0">
                <a:pos x="0" y="554"/>
              </a:cxn>
            </a:cxnLst>
            <a:rect l="0" t="0" r="r" b="b"/>
            <a:pathLst>
              <a:path w="758" h="554">
                <a:moveTo>
                  <a:pt x="758" y="0"/>
                </a:moveTo>
                <a:lnTo>
                  <a:pt x="430" y="0"/>
                </a:lnTo>
                <a:lnTo>
                  <a:pt x="0" y="55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 flipH="1">
            <a:off x="5211763" y="2509838"/>
            <a:ext cx="520700" cy="36036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 flipH="1" flipV="1">
            <a:off x="5081588" y="3508375"/>
            <a:ext cx="1368425" cy="31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 flipH="1">
            <a:off x="5072063" y="3752850"/>
            <a:ext cx="13779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1" name="Line 23"/>
          <p:cNvSpPr>
            <a:spLocks noChangeShapeType="1"/>
          </p:cNvSpPr>
          <p:nvPr/>
        </p:nvSpPr>
        <p:spPr bwMode="auto">
          <a:xfrm flipH="1">
            <a:off x="4279900" y="4619625"/>
            <a:ext cx="2179638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2" name="Line 24"/>
          <p:cNvSpPr>
            <a:spLocks noChangeShapeType="1"/>
          </p:cNvSpPr>
          <p:nvPr/>
        </p:nvSpPr>
        <p:spPr bwMode="auto">
          <a:xfrm flipH="1">
            <a:off x="5380038" y="2509838"/>
            <a:ext cx="10699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452438" y="533400"/>
            <a:ext cx="1130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Acromion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of scapula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6529388" y="3384550"/>
            <a:ext cx="2159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Synovial membrane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6529388" y="3629025"/>
            <a:ext cx="1752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Fibrous 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6" name="Rectangle 28"/>
          <p:cNvSpPr>
            <a:spLocks noChangeArrowheads="1"/>
          </p:cNvSpPr>
          <p:nvPr/>
        </p:nvSpPr>
        <p:spPr bwMode="auto">
          <a:xfrm>
            <a:off x="6529388" y="2387600"/>
            <a:ext cx="93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Hyaline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7" name="Rectangle 29"/>
          <p:cNvSpPr>
            <a:spLocks noChangeArrowheads="1"/>
          </p:cNvSpPr>
          <p:nvPr/>
        </p:nvSpPr>
        <p:spPr bwMode="auto">
          <a:xfrm>
            <a:off x="452438" y="1098550"/>
            <a:ext cx="172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8" name="Rectangle 30"/>
          <p:cNvSpPr>
            <a:spLocks noChangeArrowheads="1"/>
          </p:cNvSpPr>
          <p:nvPr/>
        </p:nvSpPr>
        <p:spPr bwMode="auto">
          <a:xfrm>
            <a:off x="452438" y="1670050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Subacromial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9" name="Rectangle 31"/>
          <p:cNvSpPr>
            <a:spLocks noChangeArrowheads="1"/>
          </p:cNvSpPr>
          <p:nvPr/>
        </p:nvSpPr>
        <p:spPr bwMode="auto">
          <a:xfrm>
            <a:off x="452438" y="2263775"/>
            <a:ext cx="1816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0" name="Rectangle 32"/>
          <p:cNvSpPr>
            <a:spLocks noChangeArrowheads="1"/>
          </p:cNvSpPr>
          <p:nvPr/>
        </p:nvSpPr>
        <p:spPr bwMode="auto">
          <a:xfrm>
            <a:off x="452438" y="2809875"/>
            <a:ext cx="825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Tendon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sheath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1" name="Rectangle 33"/>
          <p:cNvSpPr>
            <a:spLocks noChangeArrowheads="1"/>
          </p:cNvSpPr>
          <p:nvPr/>
        </p:nvSpPr>
        <p:spPr bwMode="auto">
          <a:xfrm>
            <a:off x="452438" y="3895725"/>
            <a:ext cx="1600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long head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of biceps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brachii muscle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2" name="Rectangle 34"/>
          <p:cNvSpPr>
            <a:spLocks noChangeArrowheads="1"/>
          </p:cNvSpPr>
          <p:nvPr/>
        </p:nvSpPr>
        <p:spPr bwMode="auto">
          <a:xfrm>
            <a:off x="6545263" y="1355725"/>
            <a:ext cx="18669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of the glenoid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cavity containing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synovial fluid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3" name="Rectangle 35"/>
          <p:cNvSpPr>
            <a:spLocks noChangeArrowheads="1"/>
          </p:cNvSpPr>
          <p:nvPr/>
        </p:nvSpPr>
        <p:spPr bwMode="auto">
          <a:xfrm>
            <a:off x="6532563" y="448945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4" name="Rectangle 36"/>
          <p:cNvSpPr>
            <a:spLocks noChangeArrowheads="1"/>
          </p:cNvSpPr>
          <p:nvPr/>
        </p:nvSpPr>
        <p:spPr bwMode="auto">
          <a:xfrm>
            <a:off x="452438" y="5445125"/>
            <a:ext cx="5791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Frontal section through right shoulder joint</a:t>
            </a:r>
            <a:endParaRPr lang="en-US" sz="18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071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8.10c</a:t>
            </a:r>
          </a:p>
        </p:txBody>
      </p:sp>
      <p:pic>
        <p:nvPicPr>
          <p:cNvPr id="59401" name="Picture 9" descr="fIgure_08_1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6263"/>
            <a:ext cx="8231188" cy="5881687"/>
          </a:xfrm>
          <a:prstGeom prst="rect">
            <a:avLst/>
          </a:prstGeom>
          <a:noFill/>
        </p:spPr>
      </p:pic>
      <p:sp>
        <p:nvSpPr>
          <p:cNvPr id="59402" name="Freeform 10"/>
          <p:cNvSpPr>
            <a:spLocks/>
          </p:cNvSpPr>
          <p:nvPr/>
        </p:nvSpPr>
        <p:spPr bwMode="auto">
          <a:xfrm>
            <a:off x="1762125" y="715963"/>
            <a:ext cx="2397125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4" y="0"/>
              </a:cxn>
              <a:cxn ang="0">
                <a:pos x="1510" y="48"/>
              </a:cxn>
            </a:cxnLst>
            <a:rect l="0" t="0" r="r" b="b"/>
            <a:pathLst>
              <a:path w="1510" h="48">
                <a:moveTo>
                  <a:pt x="0" y="0"/>
                </a:moveTo>
                <a:lnTo>
                  <a:pt x="954" y="0"/>
                </a:lnTo>
                <a:lnTo>
                  <a:pt x="1510" y="4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3" name="Freeform 11"/>
          <p:cNvSpPr>
            <a:spLocks/>
          </p:cNvSpPr>
          <p:nvPr/>
        </p:nvSpPr>
        <p:spPr bwMode="auto">
          <a:xfrm>
            <a:off x="2527300" y="1096963"/>
            <a:ext cx="1924050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44" y="0"/>
              </a:cxn>
              <a:cxn ang="0">
                <a:pos x="1212" y="34"/>
              </a:cxn>
            </a:cxnLst>
            <a:rect l="0" t="0" r="r" b="b"/>
            <a:pathLst>
              <a:path w="1212" h="34">
                <a:moveTo>
                  <a:pt x="0" y="0"/>
                </a:moveTo>
                <a:lnTo>
                  <a:pt x="444" y="0"/>
                </a:lnTo>
                <a:lnTo>
                  <a:pt x="1212" y="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4" name="Freeform 12"/>
          <p:cNvSpPr>
            <a:spLocks/>
          </p:cNvSpPr>
          <p:nvPr/>
        </p:nvSpPr>
        <p:spPr bwMode="auto">
          <a:xfrm>
            <a:off x="2108200" y="1522413"/>
            <a:ext cx="1574800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372" y="138"/>
              </a:cxn>
              <a:cxn ang="0">
                <a:pos x="992" y="0"/>
              </a:cxn>
            </a:cxnLst>
            <a:rect l="0" t="0" r="r" b="b"/>
            <a:pathLst>
              <a:path w="992" h="138">
                <a:moveTo>
                  <a:pt x="0" y="138"/>
                </a:moveTo>
                <a:lnTo>
                  <a:pt x="372" y="138"/>
                </a:lnTo>
                <a:lnTo>
                  <a:pt x="9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5" name="Freeform 13"/>
          <p:cNvSpPr>
            <a:spLocks/>
          </p:cNvSpPr>
          <p:nvPr/>
        </p:nvSpPr>
        <p:spPr bwMode="auto">
          <a:xfrm>
            <a:off x="2727325" y="2106613"/>
            <a:ext cx="688975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262" y="176"/>
              </a:cxn>
              <a:cxn ang="0">
                <a:pos x="434" y="0"/>
              </a:cxn>
            </a:cxnLst>
            <a:rect l="0" t="0" r="r" b="b"/>
            <a:pathLst>
              <a:path w="434" h="176">
                <a:moveTo>
                  <a:pt x="0" y="176"/>
                </a:moveTo>
                <a:lnTo>
                  <a:pt x="262" y="176"/>
                </a:lnTo>
                <a:lnTo>
                  <a:pt x="43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6" name="Freeform 14"/>
          <p:cNvSpPr>
            <a:spLocks/>
          </p:cNvSpPr>
          <p:nvPr/>
        </p:nvSpPr>
        <p:spPr bwMode="auto">
          <a:xfrm>
            <a:off x="5376863" y="804863"/>
            <a:ext cx="1289050" cy="549275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548" y="0"/>
              </a:cxn>
              <a:cxn ang="0">
                <a:pos x="0" y="346"/>
              </a:cxn>
            </a:cxnLst>
            <a:rect l="0" t="0" r="r" b="b"/>
            <a:pathLst>
              <a:path w="812" h="346">
                <a:moveTo>
                  <a:pt x="812" y="0"/>
                </a:moveTo>
                <a:lnTo>
                  <a:pt x="548" y="0"/>
                </a:lnTo>
                <a:lnTo>
                  <a:pt x="0" y="34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7" name="Freeform 15"/>
          <p:cNvSpPr>
            <a:spLocks/>
          </p:cNvSpPr>
          <p:nvPr/>
        </p:nvSpPr>
        <p:spPr bwMode="auto">
          <a:xfrm>
            <a:off x="4659313" y="1493838"/>
            <a:ext cx="1993900" cy="736600"/>
          </a:xfrm>
          <a:custGeom>
            <a:avLst/>
            <a:gdLst/>
            <a:ahLst/>
            <a:cxnLst>
              <a:cxn ang="0">
                <a:pos x="0" y="464"/>
              </a:cxn>
              <a:cxn ang="0">
                <a:pos x="1016" y="0"/>
              </a:cxn>
              <a:cxn ang="0">
                <a:pos x="1256" y="0"/>
              </a:cxn>
            </a:cxnLst>
            <a:rect l="0" t="0" r="r" b="b"/>
            <a:pathLst>
              <a:path w="1256" h="464">
                <a:moveTo>
                  <a:pt x="0" y="464"/>
                </a:moveTo>
                <a:lnTo>
                  <a:pt x="1016" y="0"/>
                </a:lnTo>
                <a:lnTo>
                  <a:pt x="125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8" name="Freeform 16"/>
          <p:cNvSpPr>
            <a:spLocks/>
          </p:cNvSpPr>
          <p:nvPr/>
        </p:nvSpPr>
        <p:spPr bwMode="auto">
          <a:xfrm>
            <a:off x="4552950" y="2884488"/>
            <a:ext cx="2106613" cy="104775"/>
          </a:xfrm>
          <a:custGeom>
            <a:avLst/>
            <a:gdLst/>
            <a:ahLst/>
            <a:cxnLst>
              <a:cxn ang="0">
                <a:pos x="1327" y="66"/>
              </a:cxn>
              <a:cxn ang="0">
                <a:pos x="595" y="66"/>
              </a:cxn>
              <a:cxn ang="0">
                <a:pos x="0" y="0"/>
              </a:cxn>
            </a:cxnLst>
            <a:rect l="0" t="0" r="r" b="b"/>
            <a:pathLst>
              <a:path w="1327" h="66">
                <a:moveTo>
                  <a:pt x="1327" y="66"/>
                </a:moveTo>
                <a:lnTo>
                  <a:pt x="595" y="6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9" name="Freeform 17"/>
          <p:cNvSpPr>
            <a:spLocks/>
          </p:cNvSpPr>
          <p:nvPr/>
        </p:nvSpPr>
        <p:spPr bwMode="auto">
          <a:xfrm>
            <a:off x="4267200" y="3606800"/>
            <a:ext cx="2392363" cy="82550"/>
          </a:xfrm>
          <a:custGeom>
            <a:avLst/>
            <a:gdLst/>
            <a:ahLst/>
            <a:cxnLst>
              <a:cxn ang="0">
                <a:pos x="1507" y="52"/>
              </a:cxn>
              <a:cxn ang="0">
                <a:pos x="455" y="52"/>
              </a:cxn>
              <a:cxn ang="0">
                <a:pos x="0" y="0"/>
              </a:cxn>
            </a:cxnLst>
            <a:rect l="0" t="0" r="r" b="b"/>
            <a:pathLst>
              <a:path w="1507" h="52">
                <a:moveTo>
                  <a:pt x="1507" y="52"/>
                </a:moveTo>
                <a:lnTo>
                  <a:pt x="455" y="5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0" name="Freeform 18"/>
          <p:cNvSpPr>
            <a:spLocks/>
          </p:cNvSpPr>
          <p:nvPr/>
        </p:nvSpPr>
        <p:spPr bwMode="auto">
          <a:xfrm>
            <a:off x="1930400" y="2776538"/>
            <a:ext cx="1631950" cy="1211262"/>
          </a:xfrm>
          <a:custGeom>
            <a:avLst/>
            <a:gdLst/>
            <a:ahLst/>
            <a:cxnLst>
              <a:cxn ang="0">
                <a:pos x="0" y="763"/>
              </a:cxn>
              <a:cxn ang="0">
                <a:pos x="230" y="763"/>
              </a:cxn>
              <a:cxn ang="0">
                <a:pos x="1028" y="0"/>
              </a:cxn>
            </a:cxnLst>
            <a:rect l="0" t="0" r="r" b="b"/>
            <a:pathLst>
              <a:path w="1028" h="763">
                <a:moveTo>
                  <a:pt x="0" y="763"/>
                </a:moveTo>
                <a:lnTo>
                  <a:pt x="230" y="763"/>
                </a:lnTo>
                <a:lnTo>
                  <a:pt x="102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1" name="Freeform 19"/>
          <p:cNvSpPr>
            <a:spLocks/>
          </p:cNvSpPr>
          <p:nvPr/>
        </p:nvSpPr>
        <p:spPr bwMode="auto">
          <a:xfrm>
            <a:off x="2371725" y="3287713"/>
            <a:ext cx="1012825" cy="1627187"/>
          </a:xfrm>
          <a:custGeom>
            <a:avLst/>
            <a:gdLst/>
            <a:ahLst/>
            <a:cxnLst>
              <a:cxn ang="0">
                <a:pos x="0" y="1025"/>
              </a:cxn>
              <a:cxn ang="0">
                <a:pos x="122" y="1025"/>
              </a:cxn>
              <a:cxn ang="0">
                <a:pos x="638" y="0"/>
              </a:cxn>
            </a:cxnLst>
            <a:rect l="0" t="0" r="r" b="b"/>
            <a:pathLst>
              <a:path w="638" h="1025">
                <a:moveTo>
                  <a:pt x="0" y="1025"/>
                </a:moveTo>
                <a:lnTo>
                  <a:pt x="122" y="1025"/>
                </a:lnTo>
                <a:lnTo>
                  <a:pt x="63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2" name="Freeform 20"/>
          <p:cNvSpPr>
            <a:spLocks/>
          </p:cNvSpPr>
          <p:nvPr/>
        </p:nvSpPr>
        <p:spPr bwMode="auto">
          <a:xfrm>
            <a:off x="2400300" y="4454525"/>
            <a:ext cx="793750" cy="825500"/>
          </a:xfrm>
          <a:custGeom>
            <a:avLst/>
            <a:gdLst/>
            <a:ahLst/>
            <a:cxnLst>
              <a:cxn ang="0">
                <a:pos x="0" y="520"/>
              </a:cxn>
              <a:cxn ang="0">
                <a:pos x="116" y="520"/>
              </a:cxn>
              <a:cxn ang="0">
                <a:pos x="500" y="0"/>
              </a:cxn>
            </a:cxnLst>
            <a:rect l="0" t="0" r="r" b="b"/>
            <a:pathLst>
              <a:path w="500" h="520">
                <a:moveTo>
                  <a:pt x="0" y="520"/>
                </a:moveTo>
                <a:lnTo>
                  <a:pt x="116" y="520"/>
                </a:lnTo>
                <a:lnTo>
                  <a:pt x="50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3" name="Freeform 21"/>
          <p:cNvSpPr>
            <a:spLocks/>
          </p:cNvSpPr>
          <p:nvPr/>
        </p:nvSpPr>
        <p:spPr bwMode="auto">
          <a:xfrm>
            <a:off x="1428750" y="2700338"/>
            <a:ext cx="1511300" cy="365125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236" y="230"/>
              </a:cxn>
              <a:cxn ang="0">
                <a:pos x="952" y="0"/>
              </a:cxn>
            </a:cxnLst>
            <a:rect l="0" t="0" r="r" b="b"/>
            <a:pathLst>
              <a:path w="952" h="230">
                <a:moveTo>
                  <a:pt x="0" y="230"/>
                </a:moveTo>
                <a:lnTo>
                  <a:pt x="236" y="230"/>
                </a:lnTo>
                <a:lnTo>
                  <a:pt x="952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4" name="Freeform 22"/>
          <p:cNvSpPr>
            <a:spLocks/>
          </p:cNvSpPr>
          <p:nvPr/>
        </p:nvSpPr>
        <p:spPr bwMode="auto">
          <a:xfrm>
            <a:off x="1428750" y="2700338"/>
            <a:ext cx="1511300" cy="365125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236" y="230"/>
              </a:cxn>
              <a:cxn ang="0">
                <a:pos x="952" y="0"/>
              </a:cxn>
            </a:cxnLst>
            <a:rect l="0" t="0" r="r" b="b"/>
            <a:pathLst>
              <a:path w="952" h="230">
                <a:moveTo>
                  <a:pt x="0" y="230"/>
                </a:moveTo>
                <a:lnTo>
                  <a:pt x="236" y="230"/>
                </a:lnTo>
                <a:lnTo>
                  <a:pt x="95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5" name="Line 23"/>
          <p:cNvSpPr>
            <a:spLocks noChangeShapeType="1"/>
          </p:cNvSpPr>
          <p:nvPr/>
        </p:nvSpPr>
        <p:spPr bwMode="auto">
          <a:xfrm flipH="1">
            <a:off x="5811838" y="4657725"/>
            <a:ext cx="8477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455613" y="581025"/>
            <a:ext cx="12446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Acromion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17" name="Rectangle 25"/>
          <p:cNvSpPr>
            <a:spLocks noChangeArrowheads="1"/>
          </p:cNvSpPr>
          <p:nvPr/>
        </p:nvSpPr>
        <p:spPr bwMode="auto">
          <a:xfrm>
            <a:off x="455613" y="965200"/>
            <a:ext cx="20129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18" name="Rectangle 26"/>
          <p:cNvSpPr>
            <a:spLocks noChangeArrowheads="1"/>
          </p:cNvSpPr>
          <p:nvPr/>
        </p:nvSpPr>
        <p:spPr bwMode="auto">
          <a:xfrm>
            <a:off x="455613" y="1612900"/>
            <a:ext cx="16002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Subacromial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19" name="Rectangle 27"/>
          <p:cNvSpPr>
            <a:spLocks noChangeArrowheads="1"/>
          </p:cNvSpPr>
          <p:nvPr/>
        </p:nvSpPr>
        <p:spPr bwMode="auto">
          <a:xfrm>
            <a:off x="455613" y="2219325"/>
            <a:ext cx="222408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Coracohumeral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700">
              <a:latin typeface="Arial" pitchFamily="34" charset="0"/>
            </a:endParaRPr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455613" y="2917825"/>
            <a:ext cx="145256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Greater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tubercle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of humerus</a:t>
            </a:r>
          </a:p>
        </p:txBody>
      </p:sp>
      <p:sp>
        <p:nvSpPr>
          <p:cNvPr id="59421" name="Rectangle 29"/>
          <p:cNvSpPr>
            <a:spLocks noChangeArrowheads="1"/>
          </p:cNvSpPr>
          <p:nvPr/>
        </p:nvSpPr>
        <p:spPr bwMode="auto">
          <a:xfrm>
            <a:off x="455613" y="3841750"/>
            <a:ext cx="14192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Transverse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humeral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455613" y="4765675"/>
            <a:ext cx="18986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Tendon sheath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3" name="Rectangle 31"/>
          <p:cNvSpPr>
            <a:spLocks noChangeArrowheads="1"/>
          </p:cNvSpPr>
          <p:nvPr/>
        </p:nvSpPr>
        <p:spPr bwMode="auto">
          <a:xfrm>
            <a:off x="455613" y="5143500"/>
            <a:ext cx="1931987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Tendon of long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head of biceps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brachii muscle</a:t>
            </a:r>
          </a:p>
        </p:txBody>
      </p:sp>
      <p:sp>
        <p:nvSpPr>
          <p:cNvPr id="59424" name="Rectangle 32"/>
          <p:cNvSpPr>
            <a:spLocks noChangeArrowheads="1"/>
          </p:cNvSpPr>
          <p:nvPr/>
        </p:nvSpPr>
        <p:spPr bwMode="auto">
          <a:xfrm>
            <a:off x="6704013" y="1365250"/>
            <a:ext cx="1985962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pPr>
              <a:lnSpc>
                <a:spcPct val="8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reinforced by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glenohumeral</a:t>
            </a:r>
            <a:endParaRPr lang="en-US" sz="170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ligaments</a:t>
            </a:r>
          </a:p>
        </p:txBody>
      </p:sp>
      <p:sp>
        <p:nvSpPr>
          <p:cNvPr id="59425" name="Rectangle 33"/>
          <p:cNvSpPr>
            <a:spLocks noChangeArrowheads="1"/>
          </p:cNvSpPr>
          <p:nvPr/>
        </p:nvSpPr>
        <p:spPr bwMode="auto">
          <a:xfrm>
            <a:off x="6704013" y="2860675"/>
            <a:ext cx="16002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Subscapular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6" name="Rectangle 34"/>
          <p:cNvSpPr>
            <a:spLocks noChangeArrowheads="1"/>
          </p:cNvSpPr>
          <p:nvPr/>
        </p:nvSpPr>
        <p:spPr bwMode="auto">
          <a:xfrm>
            <a:off x="6704013" y="3559175"/>
            <a:ext cx="1792287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Tendon of the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subscapularis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muscle</a:t>
            </a:r>
          </a:p>
        </p:txBody>
      </p:sp>
      <p:sp>
        <p:nvSpPr>
          <p:cNvPr id="59427" name="Rectangle 35"/>
          <p:cNvSpPr>
            <a:spLocks noChangeArrowheads="1"/>
          </p:cNvSpPr>
          <p:nvPr/>
        </p:nvSpPr>
        <p:spPr bwMode="auto">
          <a:xfrm>
            <a:off x="6704013" y="4530725"/>
            <a:ext cx="10223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Scapula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8" name="Rectangle 36"/>
          <p:cNvSpPr>
            <a:spLocks noChangeArrowheads="1"/>
          </p:cNvSpPr>
          <p:nvPr/>
        </p:nvSpPr>
        <p:spPr bwMode="auto">
          <a:xfrm>
            <a:off x="6704013" y="679450"/>
            <a:ext cx="11557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Coracoid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process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9" name="Rectangle 37"/>
          <p:cNvSpPr>
            <a:spLocks noChangeArrowheads="1"/>
          </p:cNvSpPr>
          <p:nvPr/>
        </p:nvSpPr>
        <p:spPr bwMode="auto">
          <a:xfrm>
            <a:off x="455613" y="6115050"/>
            <a:ext cx="68945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(c) Anterior view of right shoulder joint capsule</a:t>
            </a:r>
            <a:endParaRPr lang="en-US" sz="17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490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8.11a</a:t>
            </a:r>
          </a:p>
        </p:txBody>
      </p:sp>
      <p:pic>
        <p:nvPicPr>
          <p:cNvPr id="11674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84175"/>
            <a:ext cx="8231187" cy="5919788"/>
          </a:xfrm>
          <a:prstGeom prst="rect">
            <a:avLst/>
          </a:prstGeom>
          <a:noFill/>
        </p:spPr>
      </p:pic>
      <p:sp>
        <p:nvSpPr>
          <p:cNvPr id="116746" name="Freeform 10"/>
          <p:cNvSpPr>
            <a:spLocks/>
          </p:cNvSpPr>
          <p:nvPr/>
        </p:nvSpPr>
        <p:spPr bwMode="auto">
          <a:xfrm>
            <a:off x="3754438" y="503238"/>
            <a:ext cx="2659062" cy="2355850"/>
          </a:xfrm>
          <a:custGeom>
            <a:avLst/>
            <a:gdLst/>
            <a:ahLst/>
            <a:cxnLst>
              <a:cxn ang="0">
                <a:pos x="1675" y="0"/>
              </a:cxn>
              <a:cxn ang="0">
                <a:pos x="1023" y="0"/>
              </a:cxn>
              <a:cxn ang="0">
                <a:pos x="0" y="1484"/>
              </a:cxn>
            </a:cxnLst>
            <a:rect l="0" t="0" r="r" b="b"/>
            <a:pathLst>
              <a:path w="1675" h="1484">
                <a:moveTo>
                  <a:pt x="1675" y="0"/>
                </a:moveTo>
                <a:lnTo>
                  <a:pt x="1023" y="0"/>
                </a:lnTo>
                <a:lnTo>
                  <a:pt x="0" y="148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7" name="Freeform 11"/>
          <p:cNvSpPr>
            <a:spLocks/>
          </p:cNvSpPr>
          <p:nvPr/>
        </p:nvSpPr>
        <p:spPr bwMode="auto">
          <a:xfrm>
            <a:off x="3897313" y="1223963"/>
            <a:ext cx="2516187" cy="1778000"/>
          </a:xfrm>
          <a:custGeom>
            <a:avLst/>
            <a:gdLst/>
            <a:ahLst/>
            <a:cxnLst>
              <a:cxn ang="0">
                <a:pos x="1585" y="0"/>
              </a:cxn>
              <a:cxn ang="0">
                <a:pos x="1057" y="0"/>
              </a:cxn>
              <a:cxn ang="0">
                <a:pos x="0" y="1120"/>
              </a:cxn>
            </a:cxnLst>
            <a:rect l="0" t="0" r="r" b="b"/>
            <a:pathLst>
              <a:path w="1585" h="1120">
                <a:moveTo>
                  <a:pt x="1585" y="0"/>
                </a:moveTo>
                <a:lnTo>
                  <a:pt x="1057" y="0"/>
                </a:lnTo>
                <a:lnTo>
                  <a:pt x="0" y="112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8" name="Freeform 12"/>
          <p:cNvSpPr>
            <a:spLocks/>
          </p:cNvSpPr>
          <p:nvPr/>
        </p:nvSpPr>
        <p:spPr bwMode="auto">
          <a:xfrm>
            <a:off x="3979863" y="1944688"/>
            <a:ext cx="2433637" cy="1196975"/>
          </a:xfrm>
          <a:custGeom>
            <a:avLst/>
            <a:gdLst/>
            <a:ahLst/>
            <a:cxnLst>
              <a:cxn ang="0">
                <a:pos x="1533" y="0"/>
              </a:cxn>
              <a:cxn ang="0">
                <a:pos x="1099" y="0"/>
              </a:cxn>
              <a:cxn ang="0">
                <a:pos x="0" y="754"/>
              </a:cxn>
            </a:cxnLst>
            <a:rect l="0" t="0" r="r" b="b"/>
            <a:pathLst>
              <a:path w="1533" h="754">
                <a:moveTo>
                  <a:pt x="1533" y="0"/>
                </a:moveTo>
                <a:lnTo>
                  <a:pt x="1099" y="0"/>
                </a:lnTo>
                <a:lnTo>
                  <a:pt x="0" y="75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9" name="Freeform 13"/>
          <p:cNvSpPr>
            <a:spLocks/>
          </p:cNvSpPr>
          <p:nvPr/>
        </p:nvSpPr>
        <p:spPr bwMode="auto">
          <a:xfrm>
            <a:off x="4097338" y="2392363"/>
            <a:ext cx="2316162" cy="923925"/>
          </a:xfrm>
          <a:custGeom>
            <a:avLst/>
            <a:gdLst/>
            <a:ahLst/>
            <a:cxnLst>
              <a:cxn ang="0">
                <a:pos x="1459" y="0"/>
              </a:cxn>
              <a:cxn ang="0">
                <a:pos x="1091" y="0"/>
              </a:cxn>
              <a:cxn ang="0">
                <a:pos x="0" y="582"/>
              </a:cxn>
            </a:cxnLst>
            <a:rect l="0" t="0" r="r" b="b"/>
            <a:pathLst>
              <a:path w="1459" h="582">
                <a:moveTo>
                  <a:pt x="1459" y="0"/>
                </a:moveTo>
                <a:lnTo>
                  <a:pt x="1091" y="0"/>
                </a:lnTo>
                <a:lnTo>
                  <a:pt x="0" y="58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0" name="Freeform 14"/>
          <p:cNvSpPr>
            <a:spLocks/>
          </p:cNvSpPr>
          <p:nvPr/>
        </p:nvSpPr>
        <p:spPr bwMode="auto">
          <a:xfrm>
            <a:off x="4743450" y="2843213"/>
            <a:ext cx="1670050" cy="1363662"/>
          </a:xfrm>
          <a:custGeom>
            <a:avLst/>
            <a:gdLst/>
            <a:ahLst/>
            <a:cxnLst>
              <a:cxn ang="0">
                <a:pos x="1052" y="0"/>
              </a:cxn>
              <a:cxn ang="0">
                <a:pos x="760" y="0"/>
              </a:cxn>
              <a:cxn ang="0">
                <a:pos x="0" y="859"/>
              </a:cxn>
            </a:cxnLst>
            <a:rect l="0" t="0" r="r" b="b"/>
            <a:pathLst>
              <a:path w="1052" h="859">
                <a:moveTo>
                  <a:pt x="1052" y="0"/>
                </a:moveTo>
                <a:lnTo>
                  <a:pt x="760" y="0"/>
                </a:lnTo>
                <a:lnTo>
                  <a:pt x="0" y="859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1" name="Freeform 15"/>
          <p:cNvSpPr>
            <a:spLocks/>
          </p:cNvSpPr>
          <p:nvPr/>
        </p:nvSpPr>
        <p:spPr bwMode="auto">
          <a:xfrm>
            <a:off x="4984750" y="3290888"/>
            <a:ext cx="1428750" cy="925512"/>
          </a:xfrm>
          <a:custGeom>
            <a:avLst/>
            <a:gdLst/>
            <a:ahLst/>
            <a:cxnLst>
              <a:cxn ang="0">
                <a:pos x="900" y="0"/>
              </a:cxn>
              <a:cxn ang="0">
                <a:pos x="674" y="0"/>
              </a:cxn>
              <a:cxn ang="0">
                <a:pos x="0" y="583"/>
              </a:cxn>
            </a:cxnLst>
            <a:rect l="0" t="0" r="r" b="b"/>
            <a:pathLst>
              <a:path w="900" h="583">
                <a:moveTo>
                  <a:pt x="900" y="0"/>
                </a:moveTo>
                <a:lnTo>
                  <a:pt x="674" y="0"/>
                </a:lnTo>
                <a:lnTo>
                  <a:pt x="0" y="58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2" name="Freeform 16"/>
          <p:cNvSpPr>
            <a:spLocks/>
          </p:cNvSpPr>
          <p:nvPr/>
        </p:nvSpPr>
        <p:spPr bwMode="auto">
          <a:xfrm>
            <a:off x="5118100" y="4013200"/>
            <a:ext cx="1295400" cy="688975"/>
          </a:xfrm>
          <a:custGeom>
            <a:avLst/>
            <a:gdLst/>
            <a:ahLst/>
            <a:cxnLst>
              <a:cxn ang="0">
                <a:pos x="816" y="0"/>
              </a:cxn>
              <a:cxn ang="0">
                <a:pos x="702" y="0"/>
              </a:cxn>
              <a:cxn ang="0">
                <a:pos x="0" y="434"/>
              </a:cxn>
            </a:cxnLst>
            <a:rect l="0" t="0" r="r" b="b"/>
            <a:pathLst>
              <a:path w="816" h="434">
                <a:moveTo>
                  <a:pt x="816" y="0"/>
                </a:moveTo>
                <a:lnTo>
                  <a:pt x="702" y="0"/>
                </a:lnTo>
                <a:lnTo>
                  <a:pt x="0" y="43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3" name="Line 17"/>
          <p:cNvSpPr>
            <a:spLocks noChangeShapeType="1"/>
          </p:cNvSpPr>
          <p:nvPr/>
        </p:nvSpPr>
        <p:spPr bwMode="auto">
          <a:xfrm>
            <a:off x="1703388" y="1839913"/>
            <a:ext cx="116522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4" name="Line 18"/>
          <p:cNvSpPr>
            <a:spLocks noChangeShapeType="1"/>
          </p:cNvSpPr>
          <p:nvPr/>
        </p:nvSpPr>
        <p:spPr bwMode="auto">
          <a:xfrm>
            <a:off x="1519238" y="2646363"/>
            <a:ext cx="12604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5" name="Line 19"/>
          <p:cNvSpPr>
            <a:spLocks noChangeShapeType="1"/>
          </p:cNvSpPr>
          <p:nvPr/>
        </p:nvSpPr>
        <p:spPr bwMode="auto">
          <a:xfrm>
            <a:off x="1836738" y="3278188"/>
            <a:ext cx="5365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6" name="Freeform 20"/>
          <p:cNvSpPr>
            <a:spLocks/>
          </p:cNvSpPr>
          <p:nvPr/>
        </p:nvSpPr>
        <p:spPr bwMode="auto">
          <a:xfrm>
            <a:off x="1360488" y="3787775"/>
            <a:ext cx="1266825" cy="434975"/>
          </a:xfrm>
          <a:custGeom>
            <a:avLst/>
            <a:gdLst/>
            <a:ahLst/>
            <a:cxnLst>
              <a:cxn ang="0">
                <a:pos x="798" y="0"/>
              </a:cxn>
              <a:cxn ang="0">
                <a:pos x="80" y="274"/>
              </a:cxn>
              <a:cxn ang="0">
                <a:pos x="0" y="274"/>
              </a:cxn>
            </a:cxnLst>
            <a:rect l="0" t="0" r="r" b="b"/>
            <a:pathLst>
              <a:path w="798" h="274">
                <a:moveTo>
                  <a:pt x="798" y="0"/>
                </a:moveTo>
                <a:lnTo>
                  <a:pt x="80" y="274"/>
                </a:lnTo>
                <a:lnTo>
                  <a:pt x="0" y="27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7" name="Freeform 21"/>
          <p:cNvSpPr>
            <a:spLocks/>
          </p:cNvSpPr>
          <p:nvPr/>
        </p:nvSpPr>
        <p:spPr bwMode="auto">
          <a:xfrm>
            <a:off x="1684338" y="4133850"/>
            <a:ext cx="1933575" cy="584200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454" y="368"/>
              </a:cxn>
              <a:cxn ang="0">
                <a:pos x="1218" y="0"/>
              </a:cxn>
            </a:cxnLst>
            <a:rect l="0" t="0" r="r" b="b"/>
            <a:pathLst>
              <a:path w="1218" h="368">
                <a:moveTo>
                  <a:pt x="0" y="368"/>
                </a:moveTo>
                <a:lnTo>
                  <a:pt x="454" y="368"/>
                </a:lnTo>
                <a:lnTo>
                  <a:pt x="1218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8" name="Freeform 22"/>
          <p:cNvSpPr>
            <a:spLocks/>
          </p:cNvSpPr>
          <p:nvPr/>
        </p:nvSpPr>
        <p:spPr bwMode="auto">
          <a:xfrm>
            <a:off x="2703513" y="4702175"/>
            <a:ext cx="1155700" cy="466725"/>
          </a:xfrm>
          <a:custGeom>
            <a:avLst/>
            <a:gdLst/>
            <a:ahLst/>
            <a:cxnLst>
              <a:cxn ang="0">
                <a:pos x="0" y="294"/>
              </a:cxn>
              <a:cxn ang="0">
                <a:pos x="294" y="294"/>
              </a:cxn>
              <a:cxn ang="0">
                <a:pos x="728" y="0"/>
              </a:cxn>
            </a:cxnLst>
            <a:rect l="0" t="0" r="r" b="b"/>
            <a:pathLst>
              <a:path w="728" h="294">
                <a:moveTo>
                  <a:pt x="0" y="294"/>
                </a:moveTo>
                <a:lnTo>
                  <a:pt x="294" y="294"/>
                </a:lnTo>
                <a:lnTo>
                  <a:pt x="728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9" name="Rectangle 23"/>
          <p:cNvSpPr>
            <a:spLocks noChangeArrowheads="1"/>
          </p:cNvSpPr>
          <p:nvPr/>
        </p:nvSpPr>
        <p:spPr bwMode="auto">
          <a:xfrm>
            <a:off x="6473825" y="381000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0" name="Rectangle 24"/>
          <p:cNvSpPr>
            <a:spLocks noChangeArrowheads="1"/>
          </p:cNvSpPr>
          <p:nvPr/>
        </p:nvSpPr>
        <p:spPr bwMode="auto">
          <a:xfrm>
            <a:off x="6473825" y="1098550"/>
            <a:ext cx="12223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membrane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1" name="Rectangle 25"/>
          <p:cNvSpPr>
            <a:spLocks noChangeArrowheads="1"/>
          </p:cNvSpPr>
          <p:nvPr/>
        </p:nvSpPr>
        <p:spPr bwMode="auto">
          <a:xfrm>
            <a:off x="6473825" y="1819275"/>
            <a:ext cx="17478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2" name="Rectangle 26"/>
          <p:cNvSpPr>
            <a:spLocks noChangeArrowheads="1"/>
          </p:cNvSpPr>
          <p:nvPr/>
        </p:nvSpPr>
        <p:spPr bwMode="auto">
          <a:xfrm>
            <a:off x="6473825" y="2270125"/>
            <a:ext cx="20558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 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3" name="Rectangle 27"/>
          <p:cNvSpPr>
            <a:spLocks noChangeArrowheads="1"/>
          </p:cNvSpPr>
          <p:nvPr/>
        </p:nvSpPr>
        <p:spPr bwMode="auto">
          <a:xfrm>
            <a:off x="6473825" y="2717800"/>
            <a:ext cx="20685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Coronoid process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4" name="Rectangle 28"/>
          <p:cNvSpPr>
            <a:spLocks noChangeArrowheads="1"/>
          </p:cNvSpPr>
          <p:nvPr/>
        </p:nvSpPr>
        <p:spPr bwMode="auto">
          <a:xfrm>
            <a:off x="6473825" y="3168650"/>
            <a:ext cx="20288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brachialis muscle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5" name="Rectangle 29"/>
          <p:cNvSpPr>
            <a:spLocks noChangeArrowheads="1"/>
          </p:cNvSpPr>
          <p:nvPr/>
        </p:nvSpPr>
        <p:spPr bwMode="auto">
          <a:xfrm>
            <a:off x="6473825" y="3886200"/>
            <a:ext cx="523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Ulna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6" name="Rectangle 30"/>
          <p:cNvSpPr>
            <a:spLocks noChangeArrowheads="1"/>
          </p:cNvSpPr>
          <p:nvPr/>
        </p:nvSpPr>
        <p:spPr bwMode="auto">
          <a:xfrm>
            <a:off x="622300" y="1682750"/>
            <a:ext cx="10477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7" name="Rectangle 31"/>
          <p:cNvSpPr>
            <a:spLocks noChangeArrowheads="1"/>
          </p:cNvSpPr>
          <p:nvPr/>
        </p:nvSpPr>
        <p:spPr bwMode="auto">
          <a:xfrm>
            <a:off x="622300" y="2524125"/>
            <a:ext cx="8604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Fat pad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8" name="Rectangle 32"/>
          <p:cNvSpPr>
            <a:spLocks noChangeArrowheads="1"/>
          </p:cNvSpPr>
          <p:nvPr/>
        </p:nvSpPr>
        <p:spPr bwMode="auto">
          <a:xfrm>
            <a:off x="622300" y="3152775"/>
            <a:ext cx="11684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triceps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muscle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9" name="Rectangle 33"/>
          <p:cNvSpPr>
            <a:spLocks noChangeArrowheads="1"/>
          </p:cNvSpPr>
          <p:nvPr/>
        </p:nvSpPr>
        <p:spPr bwMode="auto">
          <a:xfrm>
            <a:off x="622300" y="4073525"/>
            <a:ext cx="6858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70" name="Rectangle 34"/>
          <p:cNvSpPr>
            <a:spLocks noChangeArrowheads="1"/>
          </p:cNvSpPr>
          <p:nvPr/>
        </p:nvSpPr>
        <p:spPr bwMode="auto">
          <a:xfrm>
            <a:off x="622300" y="4578350"/>
            <a:ext cx="100806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Trochlea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71" name="Rectangle 35"/>
          <p:cNvSpPr>
            <a:spLocks noChangeArrowheads="1"/>
          </p:cNvSpPr>
          <p:nvPr/>
        </p:nvSpPr>
        <p:spPr bwMode="auto">
          <a:xfrm>
            <a:off x="622300" y="5026025"/>
            <a:ext cx="2055813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 cartilage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of the trochlear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notch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72" name="Rectangle 36"/>
          <p:cNvSpPr>
            <a:spLocks noChangeArrowheads="1"/>
          </p:cNvSpPr>
          <p:nvPr/>
        </p:nvSpPr>
        <p:spPr bwMode="auto">
          <a:xfrm>
            <a:off x="622300" y="5975350"/>
            <a:ext cx="800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(a) Median sagittal section through right elbow (lateral view)</a:t>
            </a:r>
            <a:endParaRPr lang="en-US" sz="18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50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8059738" y="6580188"/>
            <a:ext cx="1082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8.11b</a:t>
            </a:r>
          </a:p>
        </p:txBody>
      </p:sp>
      <p:pic>
        <p:nvPicPr>
          <p:cNvPr id="6656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81000"/>
            <a:ext cx="8231187" cy="5894388"/>
          </a:xfrm>
          <a:prstGeom prst="rect">
            <a:avLst/>
          </a:prstGeom>
          <a:noFill/>
        </p:spPr>
      </p:pic>
      <p:sp>
        <p:nvSpPr>
          <p:cNvPr id="66570" name="Freeform 10"/>
          <p:cNvSpPr>
            <a:spLocks/>
          </p:cNvSpPr>
          <p:nvPr/>
        </p:nvSpPr>
        <p:spPr bwMode="auto">
          <a:xfrm>
            <a:off x="5772150" y="5095875"/>
            <a:ext cx="1616075" cy="479425"/>
          </a:xfrm>
          <a:custGeom>
            <a:avLst/>
            <a:gdLst/>
            <a:ahLst/>
            <a:cxnLst>
              <a:cxn ang="0">
                <a:pos x="1018" y="302"/>
              </a:cxn>
              <a:cxn ang="0">
                <a:pos x="906" y="302"/>
              </a:cxn>
              <a:cxn ang="0">
                <a:pos x="0" y="0"/>
              </a:cxn>
            </a:cxnLst>
            <a:rect l="0" t="0" r="r" b="b"/>
            <a:pathLst>
              <a:path w="1018" h="302">
                <a:moveTo>
                  <a:pt x="1018" y="302"/>
                </a:moveTo>
                <a:lnTo>
                  <a:pt x="906" y="302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1" name="Freeform 11"/>
          <p:cNvSpPr>
            <a:spLocks/>
          </p:cNvSpPr>
          <p:nvPr/>
        </p:nvSpPr>
        <p:spPr bwMode="auto">
          <a:xfrm>
            <a:off x="5978525" y="2452688"/>
            <a:ext cx="1409700" cy="941387"/>
          </a:xfrm>
          <a:custGeom>
            <a:avLst/>
            <a:gdLst/>
            <a:ahLst/>
            <a:cxnLst>
              <a:cxn ang="0">
                <a:pos x="888" y="0"/>
              </a:cxn>
              <a:cxn ang="0">
                <a:pos x="776" y="0"/>
              </a:cxn>
              <a:cxn ang="0">
                <a:pos x="0" y="593"/>
              </a:cxn>
            </a:cxnLst>
            <a:rect l="0" t="0" r="r" b="b"/>
            <a:pathLst>
              <a:path w="888" h="593">
                <a:moveTo>
                  <a:pt x="888" y="0"/>
                </a:moveTo>
                <a:lnTo>
                  <a:pt x="776" y="0"/>
                </a:lnTo>
                <a:lnTo>
                  <a:pt x="0" y="59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2" name="Freeform 12"/>
          <p:cNvSpPr>
            <a:spLocks/>
          </p:cNvSpPr>
          <p:nvPr/>
        </p:nvSpPr>
        <p:spPr bwMode="auto">
          <a:xfrm>
            <a:off x="5426075" y="1735138"/>
            <a:ext cx="1962150" cy="1358900"/>
          </a:xfrm>
          <a:custGeom>
            <a:avLst/>
            <a:gdLst/>
            <a:ahLst/>
            <a:cxnLst>
              <a:cxn ang="0">
                <a:pos x="1236" y="0"/>
              </a:cxn>
              <a:cxn ang="0">
                <a:pos x="916" y="0"/>
              </a:cxn>
              <a:cxn ang="0">
                <a:pos x="0" y="856"/>
              </a:cxn>
            </a:cxnLst>
            <a:rect l="0" t="0" r="r" b="b"/>
            <a:pathLst>
              <a:path w="1236" h="856">
                <a:moveTo>
                  <a:pt x="1236" y="0"/>
                </a:moveTo>
                <a:lnTo>
                  <a:pt x="916" y="0"/>
                </a:lnTo>
                <a:lnTo>
                  <a:pt x="0" y="85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3" name="Freeform 13"/>
          <p:cNvSpPr>
            <a:spLocks/>
          </p:cNvSpPr>
          <p:nvPr/>
        </p:nvSpPr>
        <p:spPr bwMode="auto">
          <a:xfrm>
            <a:off x="1557338" y="2735263"/>
            <a:ext cx="1971675" cy="463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6" y="0"/>
              </a:cxn>
              <a:cxn ang="0">
                <a:pos x="1242" y="292"/>
              </a:cxn>
            </a:cxnLst>
            <a:rect l="0" t="0" r="r" b="b"/>
            <a:pathLst>
              <a:path w="1242" h="292">
                <a:moveTo>
                  <a:pt x="0" y="0"/>
                </a:moveTo>
                <a:lnTo>
                  <a:pt x="686" y="0"/>
                </a:lnTo>
                <a:lnTo>
                  <a:pt x="1242" y="29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 flipH="1">
            <a:off x="1830388" y="1135063"/>
            <a:ext cx="154940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5" name="Line 15"/>
          <p:cNvSpPr>
            <a:spLocks noChangeShapeType="1"/>
          </p:cNvSpPr>
          <p:nvPr/>
        </p:nvSpPr>
        <p:spPr bwMode="auto">
          <a:xfrm>
            <a:off x="1779588" y="3543300"/>
            <a:ext cx="11525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>
            <a:off x="1509713" y="4171950"/>
            <a:ext cx="28987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>
            <a:off x="1989138" y="5156200"/>
            <a:ext cx="14954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8" name="Rectangle 18"/>
          <p:cNvSpPr>
            <a:spLocks noChangeArrowheads="1"/>
          </p:cNvSpPr>
          <p:nvPr/>
        </p:nvSpPr>
        <p:spPr bwMode="auto">
          <a:xfrm>
            <a:off x="720725" y="981075"/>
            <a:ext cx="10477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79" name="Rectangle 19"/>
          <p:cNvSpPr>
            <a:spLocks noChangeArrowheads="1"/>
          </p:cNvSpPr>
          <p:nvPr/>
        </p:nvSpPr>
        <p:spPr bwMode="auto">
          <a:xfrm>
            <a:off x="720725" y="2593975"/>
            <a:ext cx="1263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epicondyle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0" name="Rectangle 20"/>
          <p:cNvSpPr>
            <a:spLocks noChangeArrowheads="1"/>
          </p:cNvSpPr>
          <p:nvPr/>
        </p:nvSpPr>
        <p:spPr bwMode="auto">
          <a:xfrm>
            <a:off x="720725" y="3403600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1" name="Rectangle 21"/>
          <p:cNvSpPr>
            <a:spLocks noChangeArrowheads="1"/>
          </p:cNvSpPr>
          <p:nvPr/>
        </p:nvSpPr>
        <p:spPr bwMode="auto">
          <a:xfrm>
            <a:off x="720725" y="4044950"/>
            <a:ext cx="10620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Radial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collateral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720725" y="5016500"/>
            <a:ext cx="119538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Olecranon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process</a:t>
            </a:r>
          </a:p>
        </p:txBody>
      </p:sp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7448550" y="1609725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Anular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7448550" y="2327275"/>
            <a:ext cx="8064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Radius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7448550" y="5448300"/>
            <a:ext cx="523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Ulna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6" name="Rectangle 26"/>
          <p:cNvSpPr>
            <a:spLocks noChangeArrowheads="1"/>
          </p:cNvSpPr>
          <p:nvPr/>
        </p:nvSpPr>
        <p:spPr bwMode="auto">
          <a:xfrm>
            <a:off x="720725" y="5946775"/>
            <a:ext cx="46307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(b) Lateral view of right elbow joint</a:t>
            </a:r>
            <a:endParaRPr lang="en-US" sz="18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51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8.12a</a:t>
            </a:r>
          </a:p>
        </p:txBody>
      </p:sp>
      <p:pic>
        <p:nvPicPr>
          <p:cNvPr id="117769" name="Picture 9" descr="fIgure_08_1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63" y="381000"/>
            <a:ext cx="8231187" cy="5932488"/>
          </a:xfrm>
          <a:prstGeom prst="rect">
            <a:avLst/>
          </a:prstGeom>
          <a:noFill/>
        </p:spPr>
      </p:pic>
      <p:sp>
        <p:nvSpPr>
          <p:cNvPr id="117770" name="Freeform 10"/>
          <p:cNvSpPr>
            <a:spLocks/>
          </p:cNvSpPr>
          <p:nvPr/>
        </p:nvSpPr>
        <p:spPr bwMode="auto">
          <a:xfrm>
            <a:off x="3109913" y="995363"/>
            <a:ext cx="1016000" cy="635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8" y="0"/>
              </a:cxn>
              <a:cxn ang="0">
                <a:pos x="640" y="400"/>
              </a:cxn>
            </a:cxnLst>
            <a:rect l="0" t="0" r="r" b="b"/>
            <a:pathLst>
              <a:path w="640" h="400">
                <a:moveTo>
                  <a:pt x="0" y="0"/>
                </a:moveTo>
                <a:lnTo>
                  <a:pt x="258" y="0"/>
                </a:lnTo>
                <a:lnTo>
                  <a:pt x="640" y="40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1" name="Freeform 11"/>
          <p:cNvSpPr>
            <a:spLocks/>
          </p:cNvSpPr>
          <p:nvPr/>
        </p:nvSpPr>
        <p:spPr bwMode="auto">
          <a:xfrm>
            <a:off x="2386013" y="1462088"/>
            <a:ext cx="1444625" cy="358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0"/>
              </a:cxn>
              <a:cxn ang="0">
                <a:pos x="910" y="226"/>
              </a:cxn>
            </a:cxnLst>
            <a:rect l="0" t="0" r="r" b="b"/>
            <a:pathLst>
              <a:path w="910" h="226">
                <a:moveTo>
                  <a:pt x="0" y="0"/>
                </a:moveTo>
                <a:lnTo>
                  <a:pt x="672" y="0"/>
                </a:lnTo>
                <a:lnTo>
                  <a:pt x="910" y="22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2" name="Freeform 12"/>
          <p:cNvSpPr>
            <a:spLocks/>
          </p:cNvSpPr>
          <p:nvPr/>
        </p:nvSpPr>
        <p:spPr bwMode="auto">
          <a:xfrm>
            <a:off x="1465263" y="2319338"/>
            <a:ext cx="2673350" cy="250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4" y="0"/>
              </a:cxn>
              <a:cxn ang="0">
                <a:pos x="1684" y="158"/>
              </a:cxn>
            </a:cxnLst>
            <a:rect l="0" t="0" r="r" b="b"/>
            <a:pathLst>
              <a:path w="1684" h="158">
                <a:moveTo>
                  <a:pt x="0" y="0"/>
                </a:moveTo>
                <a:lnTo>
                  <a:pt x="1004" y="0"/>
                </a:lnTo>
                <a:lnTo>
                  <a:pt x="1684" y="15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3" name="Freeform 13"/>
          <p:cNvSpPr>
            <a:spLocks/>
          </p:cNvSpPr>
          <p:nvPr/>
        </p:nvSpPr>
        <p:spPr bwMode="auto">
          <a:xfrm>
            <a:off x="4718050" y="3348038"/>
            <a:ext cx="1438275" cy="1687512"/>
          </a:xfrm>
          <a:custGeom>
            <a:avLst/>
            <a:gdLst/>
            <a:ahLst/>
            <a:cxnLst>
              <a:cxn ang="0">
                <a:pos x="906" y="1063"/>
              </a:cxn>
              <a:cxn ang="0">
                <a:pos x="706" y="1063"/>
              </a:cxn>
              <a:cxn ang="0">
                <a:pos x="0" y="0"/>
              </a:cxn>
            </a:cxnLst>
            <a:rect l="0" t="0" r="r" b="b"/>
            <a:pathLst>
              <a:path w="906" h="1063">
                <a:moveTo>
                  <a:pt x="906" y="1063"/>
                </a:moveTo>
                <a:lnTo>
                  <a:pt x="706" y="1063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4" name="Freeform 14"/>
          <p:cNvSpPr>
            <a:spLocks/>
          </p:cNvSpPr>
          <p:nvPr/>
        </p:nvSpPr>
        <p:spPr bwMode="auto">
          <a:xfrm>
            <a:off x="4224338" y="3810000"/>
            <a:ext cx="1931987" cy="1701800"/>
          </a:xfrm>
          <a:custGeom>
            <a:avLst/>
            <a:gdLst/>
            <a:ahLst/>
            <a:cxnLst>
              <a:cxn ang="0">
                <a:pos x="1217" y="1072"/>
              </a:cxn>
              <a:cxn ang="0">
                <a:pos x="715" y="1072"/>
              </a:cxn>
              <a:cxn ang="0">
                <a:pos x="0" y="0"/>
              </a:cxn>
            </a:cxnLst>
            <a:rect l="0" t="0" r="r" b="b"/>
            <a:pathLst>
              <a:path w="1217" h="1072">
                <a:moveTo>
                  <a:pt x="1217" y="1072"/>
                </a:moveTo>
                <a:lnTo>
                  <a:pt x="715" y="1072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5" name="Freeform 15"/>
          <p:cNvSpPr>
            <a:spLocks/>
          </p:cNvSpPr>
          <p:nvPr/>
        </p:nvSpPr>
        <p:spPr bwMode="auto">
          <a:xfrm>
            <a:off x="5156200" y="1246188"/>
            <a:ext cx="1082675" cy="1422400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56" y="0"/>
              </a:cxn>
              <a:cxn ang="0">
                <a:pos x="0" y="896"/>
              </a:cxn>
            </a:cxnLst>
            <a:rect l="0" t="0" r="r" b="b"/>
            <a:pathLst>
              <a:path w="682" h="896">
                <a:moveTo>
                  <a:pt x="682" y="0"/>
                </a:moveTo>
                <a:lnTo>
                  <a:pt x="456" y="0"/>
                </a:lnTo>
                <a:lnTo>
                  <a:pt x="0" y="89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6" name="Line 16"/>
          <p:cNvSpPr>
            <a:spLocks noChangeShapeType="1"/>
          </p:cNvSpPr>
          <p:nvPr/>
        </p:nvSpPr>
        <p:spPr bwMode="auto">
          <a:xfrm flipH="1">
            <a:off x="5191125" y="630238"/>
            <a:ext cx="104775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460375" y="806450"/>
            <a:ext cx="25923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cartilage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6292850" y="466725"/>
            <a:ext cx="23844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Coxal (hip) bone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6292850" y="1009650"/>
            <a:ext cx="19812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 of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the head of </a:t>
            </a:r>
            <a:endParaRPr lang="en-US" sz="1700">
              <a:latin typeface="Arial Black" pitchFamily="34" charset="0"/>
            </a:endParaRP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the femur </a:t>
            </a:r>
            <a:endParaRPr lang="en-US" sz="1700">
              <a:latin typeface="Arial Black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(ligamentum </a:t>
            </a:r>
            <a:endParaRPr lang="en-US" sz="1700" b="1">
              <a:latin typeface="Arial Black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teres)</a:t>
            </a:r>
            <a:endParaRPr lang="en-US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117780" name="Rectangle 20"/>
          <p:cNvSpPr>
            <a:spLocks noChangeArrowheads="1"/>
          </p:cNvSpPr>
          <p:nvPr/>
        </p:nvSpPr>
        <p:spPr bwMode="auto">
          <a:xfrm>
            <a:off x="6213475" y="4845050"/>
            <a:ext cx="2201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6213475" y="5321300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82" name="Rectangle 22"/>
          <p:cNvSpPr>
            <a:spLocks noChangeArrowheads="1"/>
          </p:cNvSpPr>
          <p:nvPr/>
        </p:nvSpPr>
        <p:spPr bwMode="auto">
          <a:xfrm>
            <a:off x="460375" y="1235075"/>
            <a:ext cx="182721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Acetabular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labrum </a:t>
            </a:r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460375" y="2130425"/>
            <a:ext cx="931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Femur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460375" y="5908675"/>
            <a:ext cx="7429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Frontal section through the right hip joint</a:t>
            </a:r>
            <a:endParaRPr lang="en-US" sz="170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8165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76" name="Oval 24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172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1524000" y="6191250"/>
            <a:ext cx="318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Animation: Rotatable hip</a:t>
            </a:r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8.12c</a:t>
            </a:r>
          </a:p>
        </p:txBody>
      </p:sp>
      <p:pic>
        <p:nvPicPr>
          <p:cNvPr id="74782" name="Picture 30" descr="fIgure_08_1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613" y="152400"/>
            <a:ext cx="8231187" cy="5894388"/>
          </a:xfrm>
          <a:prstGeom prst="rect">
            <a:avLst/>
          </a:prstGeom>
          <a:noFill/>
        </p:spPr>
      </p:pic>
      <p:sp>
        <p:nvSpPr>
          <p:cNvPr id="74783" name="Freeform 31"/>
          <p:cNvSpPr>
            <a:spLocks/>
          </p:cNvSpPr>
          <p:nvPr/>
        </p:nvSpPr>
        <p:spPr bwMode="auto">
          <a:xfrm>
            <a:off x="4143375" y="523875"/>
            <a:ext cx="2214563" cy="1146175"/>
          </a:xfrm>
          <a:custGeom>
            <a:avLst/>
            <a:gdLst/>
            <a:ahLst/>
            <a:cxnLst>
              <a:cxn ang="0">
                <a:pos x="1395" y="0"/>
              </a:cxn>
              <a:cxn ang="0">
                <a:pos x="1027" y="0"/>
              </a:cxn>
              <a:cxn ang="0">
                <a:pos x="0" y="722"/>
              </a:cxn>
            </a:cxnLst>
            <a:rect l="0" t="0" r="r" b="b"/>
            <a:pathLst>
              <a:path w="1395" h="722">
                <a:moveTo>
                  <a:pt x="1395" y="0"/>
                </a:moveTo>
                <a:lnTo>
                  <a:pt x="1027" y="0"/>
                </a:lnTo>
                <a:lnTo>
                  <a:pt x="0" y="72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4" name="Freeform 32"/>
          <p:cNvSpPr>
            <a:spLocks/>
          </p:cNvSpPr>
          <p:nvPr/>
        </p:nvSpPr>
        <p:spPr bwMode="auto">
          <a:xfrm>
            <a:off x="3889375" y="1327150"/>
            <a:ext cx="2468563" cy="733425"/>
          </a:xfrm>
          <a:custGeom>
            <a:avLst/>
            <a:gdLst/>
            <a:ahLst/>
            <a:cxnLst>
              <a:cxn ang="0">
                <a:pos x="1555" y="0"/>
              </a:cxn>
              <a:cxn ang="0">
                <a:pos x="1187" y="0"/>
              </a:cxn>
              <a:cxn ang="0">
                <a:pos x="0" y="462"/>
              </a:cxn>
            </a:cxnLst>
            <a:rect l="0" t="0" r="r" b="b"/>
            <a:pathLst>
              <a:path w="1555" h="462">
                <a:moveTo>
                  <a:pt x="1555" y="0"/>
                </a:moveTo>
                <a:lnTo>
                  <a:pt x="1187" y="0"/>
                </a:lnTo>
                <a:lnTo>
                  <a:pt x="0" y="46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5" name="Line 33"/>
          <p:cNvSpPr>
            <a:spLocks noChangeShapeType="1"/>
          </p:cNvSpPr>
          <p:nvPr/>
        </p:nvSpPr>
        <p:spPr bwMode="auto">
          <a:xfrm flipH="1">
            <a:off x="5259388" y="2492375"/>
            <a:ext cx="10826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6" name="Line 34"/>
          <p:cNvSpPr>
            <a:spLocks noChangeShapeType="1"/>
          </p:cNvSpPr>
          <p:nvPr/>
        </p:nvSpPr>
        <p:spPr bwMode="auto">
          <a:xfrm flipH="1">
            <a:off x="3933825" y="1327150"/>
            <a:ext cx="1839913" cy="105727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7" name="Freeform 35"/>
          <p:cNvSpPr>
            <a:spLocks/>
          </p:cNvSpPr>
          <p:nvPr/>
        </p:nvSpPr>
        <p:spPr bwMode="auto">
          <a:xfrm>
            <a:off x="1511300" y="1320800"/>
            <a:ext cx="1019175" cy="1050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4"/>
              </a:cxn>
              <a:cxn ang="0">
                <a:pos x="642" y="662"/>
              </a:cxn>
            </a:cxnLst>
            <a:rect l="0" t="0" r="r" b="b"/>
            <a:pathLst>
              <a:path w="642" h="662">
                <a:moveTo>
                  <a:pt x="0" y="0"/>
                </a:moveTo>
                <a:lnTo>
                  <a:pt x="0" y="154"/>
                </a:lnTo>
                <a:lnTo>
                  <a:pt x="642" y="66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8" name="Rectangle 36"/>
          <p:cNvSpPr>
            <a:spLocks noChangeArrowheads="1"/>
          </p:cNvSpPr>
          <p:nvPr/>
        </p:nvSpPr>
        <p:spPr bwMode="auto">
          <a:xfrm>
            <a:off x="935038" y="966788"/>
            <a:ext cx="11509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Ischium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74789" name="Rectangle 37"/>
          <p:cNvSpPr>
            <a:spLocks noChangeArrowheads="1"/>
          </p:cNvSpPr>
          <p:nvPr/>
        </p:nvSpPr>
        <p:spPr bwMode="auto">
          <a:xfrm>
            <a:off x="6396038" y="274638"/>
            <a:ext cx="179546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Iliofemoral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700">
              <a:latin typeface="Arial Black" pitchFamily="34" charset="0"/>
            </a:endParaRPr>
          </a:p>
        </p:txBody>
      </p:sp>
      <p:sp>
        <p:nvSpPr>
          <p:cNvPr id="74790" name="Rectangle 38"/>
          <p:cNvSpPr>
            <a:spLocks noChangeArrowheads="1"/>
          </p:cNvSpPr>
          <p:nvPr/>
        </p:nvSpPr>
        <p:spPr bwMode="auto">
          <a:xfrm>
            <a:off x="6396038" y="1077913"/>
            <a:ext cx="2286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Ischiofemoral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700">
              <a:latin typeface="Arial Black" pitchFamily="34" charset="0"/>
            </a:endParaRPr>
          </a:p>
        </p:txBody>
      </p:sp>
      <p:sp>
        <p:nvSpPr>
          <p:cNvPr id="74791" name="Rectangle 39"/>
          <p:cNvSpPr>
            <a:spLocks noChangeArrowheads="1"/>
          </p:cNvSpPr>
          <p:nvPr/>
        </p:nvSpPr>
        <p:spPr bwMode="auto">
          <a:xfrm>
            <a:off x="6396038" y="2303463"/>
            <a:ext cx="15081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Greater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trochanter</a:t>
            </a:r>
            <a:endParaRPr lang="en-US" sz="1700" b="1">
              <a:latin typeface="Arial Black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femur</a:t>
            </a:r>
          </a:p>
        </p:txBody>
      </p:sp>
      <p:sp>
        <p:nvSpPr>
          <p:cNvPr id="74792" name="Rectangle 40"/>
          <p:cNvSpPr>
            <a:spLocks noChangeArrowheads="1"/>
          </p:cNvSpPr>
          <p:nvPr/>
        </p:nvSpPr>
        <p:spPr bwMode="auto">
          <a:xfrm>
            <a:off x="455613" y="5653088"/>
            <a:ext cx="82804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(c) Posterior view of right hip joint, capsule in place</a:t>
            </a:r>
            <a:endParaRPr lang="en-US" sz="170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1645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8.14</a:t>
            </a:r>
          </a:p>
        </p:txBody>
      </p:sp>
      <p:pic>
        <p:nvPicPr>
          <p:cNvPr id="1157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83625" cy="6191250"/>
          </a:xfrm>
          <a:prstGeom prst="rect">
            <a:avLst/>
          </a:prstGeom>
          <a:noFill/>
        </p:spPr>
      </p:pic>
      <p:sp>
        <p:nvSpPr>
          <p:cNvPr id="115722" name="Freeform 10"/>
          <p:cNvSpPr>
            <a:spLocks/>
          </p:cNvSpPr>
          <p:nvPr/>
        </p:nvSpPr>
        <p:spPr bwMode="auto">
          <a:xfrm>
            <a:off x="3668713" y="2927350"/>
            <a:ext cx="1103312" cy="919163"/>
          </a:xfrm>
          <a:custGeom>
            <a:avLst/>
            <a:gdLst/>
            <a:ahLst/>
            <a:cxnLst>
              <a:cxn ang="0">
                <a:pos x="659" y="543"/>
              </a:cxn>
              <a:cxn ang="0">
                <a:pos x="334" y="549"/>
              </a:cxn>
              <a:cxn ang="0">
                <a:pos x="0" y="0"/>
              </a:cxn>
            </a:cxnLst>
            <a:rect l="0" t="0" r="r" b="b"/>
            <a:pathLst>
              <a:path w="659" h="549">
                <a:moveTo>
                  <a:pt x="659" y="543"/>
                </a:moveTo>
                <a:lnTo>
                  <a:pt x="334" y="549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3" name="Line 11"/>
          <p:cNvSpPr>
            <a:spLocks noChangeShapeType="1"/>
          </p:cNvSpPr>
          <p:nvPr/>
        </p:nvSpPr>
        <p:spPr bwMode="auto">
          <a:xfrm flipH="1" flipV="1">
            <a:off x="3662363" y="2906713"/>
            <a:ext cx="582612" cy="942975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 flipH="1" flipV="1">
            <a:off x="3675063" y="2930525"/>
            <a:ext cx="569912" cy="919163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5" name="Line 13"/>
          <p:cNvSpPr>
            <a:spLocks noChangeShapeType="1"/>
          </p:cNvSpPr>
          <p:nvPr/>
        </p:nvSpPr>
        <p:spPr bwMode="auto">
          <a:xfrm flipH="1">
            <a:off x="4241800" y="3843338"/>
            <a:ext cx="530225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4838700" y="3656013"/>
            <a:ext cx="1406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Torn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8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35506"/>
      </p:ext>
    </p:extLst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ServDisk_02:Marieb_8e_TA_MM:Marieb8_IRDVD:Marieb8_PPT:Marieb8_Lects:Marieb_Lect_Des_App-blank.pot</Template>
  <TotalTime>1141</TotalTime>
  <Words>964</Words>
  <Application>Microsoft Office PowerPoint</Application>
  <PresentationFormat>On-screen Show (4:3)</PresentationFormat>
  <Paragraphs>472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Marieb_Lect_Design_Approved</vt:lpstr>
      <vt:lpstr>Marieb_Lect_Des_App-blank</vt:lpstr>
      <vt:lpstr>8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뿿�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R U</dc:creator>
  <cp:lastModifiedBy>User</cp:lastModifiedBy>
  <cp:revision>19</cp:revision>
  <cp:lastPrinted>2008-10-21T20:58:42Z</cp:lastPrinted>
  <dcterms:created xsi:type="dcterms:W3CDTF">2008-10-20T18:32:00Z</dcterms:created>
  <dcterms:modified xsi:type="dcterms:W3CDTF">2017-11-15T19:08:00Z</dcterms:modified>
</cp:coreProperties>
</file>