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77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2" r:id="rId27"/>
    <p:sldId id="286" r:id="rId28"/>
    <p:sldId id="283" r:id="rId29"/>
    <p:sldId id="284" r:id="rId30"/>
    <p:sldId id="285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829C4-0A18-48E4-8FF2-F9ACD4F84114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8C1A8-8ADA-4009-8B55-F9D1843CB4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E6D7BB-FC88-454C-83CC-6CA555FDF00D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536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34694"/>
                </a:solidFill>
              </a:rPr>
              <a:t>Figure 12.6 The mitotic division of an animal cell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4E9754-99BB-450B-9E51-FA792EDE304A}" type="slidenum">
              <a:rPr lang="en-US"/>
              <a:pPr/>
              <a:t>10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B14DF0-0E27-4A16-AABC-279CBD991CF7}" type="slidenum">
              <a:rPr lang="en-US"/>
              <a:pPr/>
              <a:t>11</a:t>
            </a:fld>
            <a:endParaRPr lang="en-US"/>
          </a:p>
        </p:txBody>
      </p:sp>
      <p:sp>
        <p:nvSpPr>
          <p:cNvPr id="5488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2D3C03-1483-4482-8B6F-FD7DAFD729BF}" type="slidenum">
              <a:rPr lang="en-US"/>
              <a:pPr/>
              <a:t>12</a:t>
            </a:fld>
            <a:endParaRPr lang="en-US"/>
          </a:p>
        </p:txBody>
      </p:sp>
      <p:sp>
        <p:nvSpPr>
          <p:cNvPr id="5509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50D1A-5433-4AC6-8AE2-37137BD1682C}" type="slidenum">
              <a:rPr lang="en-US"/>
              <a:pPr/>
              <a:t>13</a:t>
            </a:fld>
            <a:endParaRPr lang="en-US"/>
          </a:p>
        </p:txBody>
      </p:sp>
      <p:sp>
        <p:nvSpPr>
          <p:cNvPr id="552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C3A7F6-6503-4EF7-85EA-1D3348D4B24D}" type="slidenum">
              <a:rPr lang="en-US"/>
              <a:pPr/>
              <a:t>14</a:t>
            </a:fld>
            <a:endParaRPr lang="en-US"/>
          </a:p>
        </p:txBody>
      </p:sp>
      <p:sp>
        <p:nvSpPr>
          <p:cNvPr id="5550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C7D670-60D7-4A99-BAA3-8FAAB3D3D137}" type="slidenum">
              <a:rPr lang="en-US"/>
              <a:pPr/>
              <a:t>15</a:t>
            </a:fld>
            <a:endParaRPr lang="en-US"/>
          </a:p>
        </p:txBody>
      </p:sp>
      <p:sp>
        <p:nvSpPr>
          <p:cNvPr id="5570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12.10 Mitosis in a plant cell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8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1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8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9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6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11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2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93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89AD9-A1F3-411C-9832-D5AEC87648FB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C68D7-65C9-4651-96C2-6EC18BEE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8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Microscopic Identification Lab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Clark, M.D.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425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 b="1" dirty="0" smtClean="0"/>
              <a:t>IMPORTANT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When doing a lab test, always look exactly where the arrow is pointing to for identification.</a:t>
            </a:r>
          </a:p>
          <a:p>
            <a:endParaRPr lang="en-US" sz="2400" dirty="0"/>
          </a:p>
          <a:p>
            <a:r>
              <a:rPr lang="en-US" sz="2400" dirty="0" smtClean="0"/>
              <a:t>The entire picture (micrograph) does not have all the same tissue.  Look at the pointer!!!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7238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Mitosis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Interphase</a:t>
            </a:r>
          </a:p>
          <a:p>
            <a:r>
              <a:rPr lang="en-US" dirty="0" smtClean="0"/>
              <a:t>Prophase</a:t>
            </a:r>
          </a:p>
          <a:p>
            <a:r>
              <a:rPr lang="en-US" dirty="0" smtClean="0"/>
              <a:t>Metaphase</a:t>
            </a:r>
          </a:p>
          <a:p>
            <a:r>
              <a:rPr lang="en-US" dirty="0" smtClean="0"/>
              <a:t>Anaphase</a:t>
            </a:r>
          </a:p>
          <a:p>
            <a:r>
              <a:rPr lang="en-US" dirty="0" smtClean="0"/>
              <a:t>Telophase</a:t>
            </a:r>
          </a:p>
          <a:p>
            <a:r>
              <a:rPr lang="en-US" dirty="0" smtClean="0"/>
              <a:t>Cytokinesis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958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558" name="Picture 6" descr="12_06aMitoticDivision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8" y="1812925"/>
            <a:ext cx="8542337" cy="3230563"/>
          </a:xfrm>
          <a:prstGeom prst="rect">
            <a:avLst/>
          </a:prstGeom>
          <a:noFill/>
        </p:spPr>
      </p:pic>
      <p:sp>
        <p:nvSpPr>
          <p:cNvPr id="535559" name="AutoShape 7"/>
          <p:cNvSpPr>
            <a:spLocks noChangeArrowheads="1"/>
          </p:cNvSpPr>
          <p:nvPr/>
        </p:nvSpPr>
        <p:spPr bwMode="auto">
          <a:xfrm>
            <a:off x="6889750" y="4413250"/>
            <a:ext cx="1530350" cy="273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5560" name="AutoShape 8"/>
          <p:cNvSpPr>
            <a:spLocks noChangeArrowheads="1"/>
          </p:cNvSpPr>
          <p:nvPr/>
        </p:nvSpPr>
        <p:spPr bwMode="auto">
          <a:xfrm>
            <a:off x="4064000" y="4419600"/>
            <a:ext cx="1085850" cy="273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5561" name="AutoShape 9"/>
          <p:cNvSpPr>
            <a:spLocks noChangeArrowheads="1"/>
          </p:cNvSpPr>
          <p:nvPr/>
        </p:nvSpPr>
        <p:spPr bwMode="auto">
          <a:xfrm>
            <a:off x="692150" y="4419600"/>
            <a:ext cx="1663700" cy="266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5562" name="Text Box 10"/>
          <p:cNvSpPr txBox="1">
            <a:spLocks noChangeArrowheads="1"/>
          </p:cNvSpPr>
          <p:nvPr/>
        </p:nvSpPr>
        <p:spPr bwMode="auto">
          <a:xfrm>
            <a:off x="4114800" y="4432300"/>
            <a:ext cx="9826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b="1" dirty="0" smtClean="0"/>
              <a:t>Early Prophase</a:t>
            </a:r>
            <a:endParaRPr lang="en-US" sz="2400" b="1" dirty="0"/>
          </a:p>
        </p:txBody>
      </p:sp>
      <p:sp>
        <p:nvSpPr>
          <p:cNvPr id="535563" name="AutoShape 11"/>
          <p:cNvSpPr>
            <a:spLocks noChangeArrowheads="1"/>
          </p:cNvSpPr>
          <p:nvPr/>
        </p:nvSpPr>
        <p:spPr bwMode="auto">
          <a:xfrm>
            <a:off x="6896100" y="4419600"/>
            <a:ext cx="1517650" cy="266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5564" name="AutoShape 12"/>
          <p:cNvSpPr>
            <a:spLocks noChangeArrowheads="1"/>
          </p:cNvSpPr>
          <p:nvPr/>
        </p:nvSpPr>
        <p:spPr bwMode="auto">
          <a:xfrm>
            <a:off x="685800" y="4425950"/>
            <a:ext cx="1663700" cy="279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5565" name="Rectangle 13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535566" name="Text Box 14"/>
          <p:cNvSpPr txBox="1">
            <a:spLocks noChangeArrowheads="1"/>
          </p:cNvSpPr>
          <p:nvPr/>
        </p:nvSpPr>
        <p:spPr bwMode="auto">
          <a:xfrm>
            <a:off x="6937375" y="4429125"/>
            <a:ext cx="1423988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b="1" dirty="0" smtClean="0"/>
              <a:t>Late Prophase</a:t>
            </a:r>
            <a:endParaRPr lang="en-US" sz="2400" b="1" dirty="0"/>
          </a:p>
        </p:txBody>
      </p:sp>
      <p:sp>
        <p:nvSpPr>
          <p:cNvPr id="535567" name="Text Box 15"/>
          <p:cNvSpPr txBox="1">
            <a:spLocks noChangeArrowheads="1"/>
          </p:cNvSpPr>
          <p:nvPr/>
        </p:nvSpPr>
        <p:spPr bwMode="auto">
          <a:xfrm>
            <a:off x="660400" y="4432300"/>
            <a:ext cx="1684338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b="1" dirty="0"/>
              <a:t>G</a:t>
            </a:r>
            <a:r>
              <a:rPr lang="en-US" sz="2400" b="1" baseline="-25000" dirty="0"/>
              <a:t>2</a:t>
            </a:r>
            <a:r>
              <a:rPr lang="en-US" sz="2400" b="1" dirty="0"/>
              <a:t> of Interphase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2514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 Interphase cannot </a:t>
            </a:r>
          </a:p>
          <a:p>
            <a:r>
              <a:rPr lang="en-US" sz="2400" b="1" dirty="0" smtClean="0"/>
              <a:t>see  the genetic material using the light microscope.</a:t>
            </a:r>
            <a:endParaRPr lang="en-US" sz="2400" b="1" dirty="0"/>
          </a:p>
        </p:txBody>
      </p:sp>
      <p:cxnSp>
        <p:nvCxnSpPr>
          <p:cNvPr id="14" name="Straight Arrow Connector 13"/>
          <p:cNvCxnSpPr/>
          <p:nvPr/>
        </p:nvCxnSpPr>
        <p:spPr>
          <a:xfrm rot="16200000" flipH="1">
            <a:off x="685800" y="2286000"/>
            <a:ext cx="1295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19400" y="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During early prophase the </a:t>
            </a:r>
          </a:p>
          <a:p>
            <a:r>
              <a:rPr lang="en-US" sz="2400" b="1" dirty="0" smtClean="0"/>
              <a:t>genetic material starts coiling</a:t>
            </a:r>
          </a:p>
          <a:p>
            <a:r>
              <a:rPr lang="en-US" sz="2400" b="1" dirty="0" smtClean="0"/>
              <a:t>Into the light microscope visible </a:t>
            </a:r>
          </a:p>
          <a:p>
            <a:r>
              <a:rPr lang="en-US" sz="2400" b="1" dirty="0" smtClean="0"/>
              <a:t>form (chromatid/chromosome</a:t>
            </a:r>
            <a:r>
              <a:rPr lang="en-US" b="1" dirty="0" smtClean="0"/>
              <a:t>)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rot="16200000" flipH="1">
            <a:off x="4000500" y="2171700"/>
            <a:ext cx="15240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95800" y="4876800"/>
            <a:ext cx="4524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During late prophase the genetic </a:t>
            </a:r>
          </a:p>
          <a:p>
            <a:r>
              <a:rPr lang="en-US" sz="2400" dirty="0" smtClean="0"/>
              <a:t>material is coiled into the worm looking light microscope visible chromatid/chromosomes.</a:t>
            </a:r>
            <a:endParaRPr lang="en-US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 flipV="1">
            <a:off x="5829300" y="3543300"/>
            <a:ext cx="17526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64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Figure 3.33</a:t>
            </a:r>
          </a:p>
        </p:txBody>
      </p:sp>
      <p:pic>
        <p:nvPicPr>
          <p:cNvPr id="26632" name="Picture 8" descr="figure_03_33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376363"/>
            <a:ext cx="8231187" cy="3905250"/>
          </a:xfrm>
          <a:prstGeom prst="rect">
            <a:avLst/>
          </a:prstGeom>
          <a:noFill/>
        </p:spPr>
      </p:pic>
      <p:sp>
        <p:nvSpPr>
          <p:cNvPr id="26633" name="Freeform 9"/>
          <p:cNvSpPr>
            <a:spLocks/>
          </p:cNvSpPr>
          <p:nvPr/>
        </p:nvSpPr>
        <p:spPr bwMode="auto">
          <a:xfrm>
            <a:off x="5967413" y="1431925"/>
            <a:ext cx="200025" cy="914400"/>
          </a:xfrm>
          <a:custGeom>
            <a:avLst/>
            <a:gdLst/>
            <a:ahLst/>
            <a:cxnLst>
              <a:cxn ang="0">
                <a:pos x="108" y="576"/>
              </a:cxn>
              <a:cxn ang="0">
                <a:pos x="126" y="0"/>
              </a:cxn>
              <a:cxn ang="0">
                <a:pos x="0" y="0"/>
              </a:cxn>
            </a:cxnLst>
            <a:rect l="0" t="0" r="r" b="b"/>
            <a:pathLst>
              <a:path w="126" h="576">
                <a:moveTo>
                  <a:pt x="108" y="576"/>
                </a:moveTo>
                <a:lnTo>
                  <a:pt x="126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 flipH="1" flipV="1">
            <a:off x="6167438" y="1431925"/>
            <a:ext cx="241300" cy="74612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 flipV="1">
            <a:off x="5989638" y="1431925"/>
            <a:ext cx="177800" cy="1223963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 flipV="1">
            <a:off x="5761038" y="1431925"/>
            <a:ext cx="406400" cy="1243013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37" name="Freeform 13"/>
          <p:cNvSpPr>
            <a:spLocks/>
          </p:cNvSpPr>
          <p:nvPr/>
        </p:nvSpPr>
        <p:spPr bwMode="auto">
          <a:xfrm>
            <a:off x="6062663" y="4110038"/>
            <a:ext cx="266700" cy="755650"/>
          </a:xfrm>
          <a:custGeom>
            <a:avLst/>
            <a:gdLst/>
            <a:ahLst/>
            <a:cxnLst>
              <a:cxn ang="0">
                <a:pos x="168" y="0"/>
              </a:cxn>
              <a:cxn ang="0">
                <a:pos x="138" y="476"/>
              </a:cxn>
              <a:cxn ang="0">
                <a:pos x="0" y="476"/>
              </a:cxn>
            </a:cxnLst>
            <a:rect l="0" t="0" r="r" b="b"/>
            <a:pathLst>
              <a:path w="168" h="476">
                <a:moveTo>
                  <a:pt x="168" y="0"/>
                </a:moveTo>
                <a:lnTo>
                  <a:pt x="138" y="476"/>
                </a:lnTo>
                <a:lnTo>
                  <a:pt x="0" y="47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38" name="Freeform 14"/>
          <p:cNvSpPr>
            <a:spLocks/>
          </p:cNvSpPr>
          <p:nvPr/>
        </p:nvSpPr>
        <p:spPr bwMode="auto">
          <a:xfrm>
            <a:off x="7192963" y="3967163"/>
            <a:ext cx="174625" cy="965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" y="608"/>
              </a:cxn>
              <a:cxn ang="0">
                <a:pos x="110" y="608"/>
              </a:cxn>
            </a:cxnLst>
            <a:rect l="0" t="0" r="r" b="b"/>
            <a:pathLst>
              <a:path w="110" h="608">
                <a:moveTo>
                  <a:pt x="0" y="0"/>
                </a:moveTo>
                <a:lnTo>
                  <a:pt x="12" y="608"/>
                </a:lnTo>
                <a:lnTo>
                  <a:pt x="110" y="60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4557713" y="1293813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Early mitotic</a:t>
            </a:r>
          </a:p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spindle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452438" y="5291138"/>
            <a:ext cx="1879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231F20"/>
                </a:solidFill>
                <a:latin typeface="Arial Black" charset="0"/>
              </a:rPr>
              <a:t>Early Prophase</a:t>
            </a:r>
            <a:endParaRPr lang="en-US" sz="1800" dirty="0">
              <a:latin typeface="Arial" charset="0"/>
            </a:endParaRPr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7408863" y="4827588"/>
            <a:ext cx="1282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Centromere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 rot="10800000" flipV="1">
            <a:off x="8000332" y="2354827"/>
            <a:ext cx="6786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Aster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4557713" y="4729163"/>
            <a:ext cx="19050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Chromosome</a:t>
            </a:r>
          </a:p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consisting of two</a:t>
            </a:r>
          </a:p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sister chromatids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1481138" y="1439863"/>
            <a:ext cx="1879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 Black" charset="0"/>
              </a:rPr>
              <a:t>Early Prophase</a:t>
            </a:r>
            <a:endParaRPr lang="en-US" sz="1800" dirty="0"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19600" y="304800"/>
            <a:ext cx="3636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Mitotic Apparatus forming </a:t>
            </a:r>
            <a:endParaRPr lang="en-US" sz="2400" b="1" dirty="0"/>
          </a:p>
        </p:txBody>
      </p:sp>
      <p:sp>
        <p:nvSpPr>
          <p:cNvPr id="21" name="Left Brace 20"/>
          <p:cNvSpPr/>
          <p:nvPr/>
        </p:nvSpPr>
        <p:spPr>
          <a:xfrm>
            <a:off x="4953000" y="3124200"/>
            <a:ext cx="155448" cy="9144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 rot="10800000" flipV="1">
            <a:off x="7086600" y="25146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ight Brace 23"/>
          <p:cNvSpPr/>
          <p:nvPr/>
        </p:nvSpPr>
        <p:spPr>
          <a:xfrm>
            <a:off x="7086600" y="1828800"/>
            <a:ext cx="152400" cy="685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4343400" y="990600"/>
            <a:ext cx="1981200" cy="1676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1" idx="1"/>
          </p:cNvCxnSpPr>
          <p:nvPr/>
        </p:nvCxnSpPr>
        <p:spPr>
          <a:xfrm rot="16200000" flipH="1">
            <a:off x="4343400" y="2971800"/>
            <a:ext cx="7620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6591300" y="876300"/>
            <a:ext cx="1219200" cy="838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7239000" y="1981200"/>
            <a:ext cx="3810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52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8154988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Figure 3.33</a:t>
            </a:r>
          </a:p>
        </p:txBody>
      </p:sp>
      <p:pic>
        <p:nvPicPr>
          <p:cNvPr id="27655" name="Picture 7" descr="figure_03_33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458913"/>
            <a:ext cx="8231187" cy="3924300"/>
          </a:xfrm>
          <a:prstGeom prst="rect">
            <a:avLst/>
          </a:prstGeom>
          <a:noFill/>
        </p:spPr>
      </p:pic>
      <p:sp>
        <p:nvSpPr>
          <p:cNvPr id="27656" name="Freeform 8"/>
          <p:cNvSpPr>
            <a:spLocks/>
          </p:cNvSpPr>
          <p:nvPr/>
        </p:nvSpPr>
        <p:spPr bwMode="auto">
          <a:xfrm>
            <a:off x="5970588" y="1574800"/>
            <a:ext cx="174625" cy="679450"/>
          </a:xfrm>
          <a:custGeom>
            <a:avLst/>
            <a:gdLst/>
            <a:ahLst/>
            <a:cxnLst>
              <a:cxn ang="0">
                <a:pos x="48" y="428"/>
              </a:cxn>
              <a:cxn ang="0">
                <a:pos x="110" y="0"/>
              </a:cxn>
              <a:cxn ang="0">
                <a:pos x="0" y="0"/>
              </a:cxn>
            </a:cxnLst>
            <a:rect l="0" t="0" r="r" b="b"/>
            <a:pathLst>
              <a:path w="110" h="428">
                <a:moveTo>
                  <a:pt x="48" y="428"/>
                </a:moveTo>
                <a:lnTo>
                  <a:pt x="110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57" name="Freeform 9"/>
          <p:cNvSpPr>
            <a:spLocks/>
          </p:cNvSpPr>
          <p:nvPr/>
        </p:nvSpPr>
        <p:spPr bwMode="auto">
          <a:xfrm>
            <a:off x="6659563" y="1435100"/>
            <a:ext cx="152400" cy="828675"/>
          </a:xfrm>
          <a:custGeom>
            <a:avLst/>
            <a:gdLst/>
            <a:ahLst/>
            <a:cxnLst>
              <a:cxn ang="0">
                <a:pos x="0" y="522"/>
              </a:cxn>
              <a:cxn ang="0">
                <a:pos x="96" y="206"/>
              </a:cxn>
              <a:cxn ang="0">
                <a:pos x="96" y="0"/>
              </a:cxn>
            </a:cxnLst>
            <a:rect l="0" t="0" r="r" b="b"/>
            <a:pathLst>
              <a:path w="96" h="522">
                <a:moveTo>
                  <a:pt x="0" y="522"/>
                </a:moveTo>
                <a:lnTo>
                  <a:pt x="96" y="206"/>
                </a:lnTo>
                <a:lnTo>
                  <a:pt x="9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58" name="Freeform 10"/>
          <p:cNvSpPr>
            <a:spLocks/>
          </p:cNvSpPr>
          <p:nvPr/>
        </p:nvSpPr>
        <p:spPr bwMode="auto">
          <a:xfrm>
            <a:off x="5938838" y="4110038"/>
            <a:ext cx="247650" cy="1066800"/>
          </a:xfrm>
          <a:custGeom>
            <a:avLst/>
            <a:gdLst/>
            <a:ahLst/>
            <a:cxnLst>
              <a:cxn ang="0">
                <a:pos x="156" y="0"/>
              </a:cxn>
              <a:cxn ang="0">
                <a:pos x="106" y="672"/>
              </a:cxn>
              <a:cxn ang="0">
                <a:pos x="0" y="672"/>
              </a:cxn>
            </a:cxnLst>
            <a:rect l="0" t="0" r="r" b="b"/>
            <a:pathLst>
              <a:path w="156" h="672">
                <a:moveTo>
                  <a:pt x="156" y="0"/>
                </a:moveTo>
                <a:lnTo>
                  <a:pt x="106" y="672"/>
                </a:lnTo>
                <a:lnTo>
                  <a:pt x="0" y="67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6627813" y="4478338"/>
            <a:ext cx="695325" cy="758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0" y="478"/>
              </a:cxn>
              <a:cxn ang="0">
                <a:pos x="438" y="478"/>
              </a:cxn>
            </a:cxnLst>
            <a:rect l="0" t="0" r="r" b="b"/>
            <a:pathLst>
              <a:path w="438" h="478">
                <a:moveTo>
                  <a:pt x="0" y="0"/>
                </a:moveTo>
                <a:lnTo>
                  <a:pt x="340" y="478"/>
                </a:lnTo>
                <a:lnTo>
                  <a:pt x="438" y="47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60" name="Freeform 12"/>
          <p:cNvSpPr>
            <a:spLocks/>
          </p:cNvSpPr>
          <p:nvPr/>
        </p:nvSpPr>
        <p:spPr bwMode="auto">
          <a:xfrm>
            <a:off x="6716713" y="1625600"/>
            <a:ext cx="666750" cy="1255713"/>
          </a:xfrm>
          <a:custGeom>
            <a:avLst/>
            <a:gdLst/>
            <a:ahLst/>
            <a:cxnLst>
              <a:cxn ang="0">
                <a:pos x="0" y="628"/>
              </a:cxn>
              <a:cxn ang="0">
                <a:pos x="420" y="0"/>
              </a:cxn>
              <a:cxn ang="0">
                <a:pos x="338" y="791"/>
              </a:cxn>
            </a:cxnLst>
            <a:rect l="0" t="0" r="r" b="b"/>
            <a:pathLst>
              <a:path w="420" h="791">
                <a:moveTo>
                  <a:pt x="0" y="628"/>
                </a:moveTo>
                <a:lnTo>
                  <a:pt x="420" y="0"/>
                </a:lnTo>
                <a:lnTo>
                  <a:pt x="338" y="791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7377113" y="1625600"/>
            <a:ext cx="1079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4576763" y="1433513"/>
            <a:ext cx="1358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Spindle pole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4567238" y="5053013"/>
            <a:ext cx="1333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Kinetochore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7354888" y="5103813"/>
            <a:ext cx="1333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Kinetochore</a:t>
            </a:r>
          </a:p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microtubule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5840413" y="1185863"/>
            <a:ext cx="1943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Polar microtubule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455613" y="5399088"/>
            <a:ext cx="1803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231F20"/>
                </a:solidFill>
                <a:latin typeface="Arial Black" charset="0"/>
              </a:rPr>
              <a:t>Late Prophase</a:t>
            </a:r>
            <a:endParaRPr lang="en-US" sz="1800" dirty="0">
              <a:latin typeface="Arial" charset="0"/>
            </a:endParaRP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7523163" y="1512888"/>
            <a:ext cx="157414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" charset="0"/>
              </a:rPr>
              <a:t>Fragments</a:t>
            </a:r>
          </a:p>
          <a:p>
            <a:r>
              <a:rPr lang="en-US" sz="2400" b="1" dirty="0">
                <a:solidFill>
                  <a:srgbClr val="C00000"/>
                </a:solidFill>
                <a:latin typeface="Arial" charset="0"/>
              </a:rPr>
              <a:t>of nuclear</a:t>
            </a:r>
          </a:p>
          <a:p>
            <a:r>
              <a:rPr lang="en-US" sz="2400" b="1" dirty="0">
                <a:solidFill>
                  <a:srgbClr val="C00000"/>
                </a:solidFill>
                <a:latin typeface="Arial" charset="0"/>
              </a:rPr>
              <a:t>envelope</a:t>
            </a: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1582738" y="1516063"/>
            <a:ext cx="1803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 Black" charset="0"/>
              </a:rPr>
              <a:t>Late Prophase</a:t>
            </a:r>
            <a:endParaRPr lang="en-US" sz="1800" dirty="0"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0"/>
            <a:ext cx="868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Nuclear membrane has dissolved – see only fragments.  Once</a:t>
            </a:r>
          </a:p>
          <a:p>
            <a:r>
              <a:rPr lang="en-US" sz="2400" b="1" dirty="0" smtClean="0"/>
              <a:t>the nuclear membrane dissolves the entire cell becomes  the</a:t>
            </a:r>
          </a:p>
          <a:p>
            <a:r>
              <a:rPr lang="en-US" sz="2400" b="1" dirty="0" smtClean="0"/>
              <a:t>nucleus.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7476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8154988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3.33</a:t>
            </a:r>
          </a:p>
        </p:txBody>
      </p:sp>
      <p:pic>
        <p:nvPicPr>
          <p:cNvPr id="30727" name="Picture 7" descr="figure_03_33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227138"/>
            <a:ext cx="8231187" cy="3917950"/>
          </a:xfrm>
          <a:prstGeom prst="rect">
            <a:avLst/>
          </a:prstGeom>
          <a:noFill/>
        </p:spPr>
      </p:pic>
      <p:sp>
        <p:nvSpPr>
          <p:cNvPr id="30728" name="Freeform 8"/>
          <p:cNvSpPr>
            <a:spLocks/>
          </p:cNvSpPr>
          <p:nvPr/>
        </p:nvSpPr>
        <p:spPr bwMode="auto">
          <a:xfrm>
            <a:off x="6151563" y="1489075"/>
            <a:ext cx="2025650" cy="2709863"/>
          </a:xfrm>
          <a:custGeom>
            <a:avLst/>
            <a:gdLst/>
            <a:ahLst/>
            <a:cxnLst>
              <a:cxn ang="0">
                <a:pos x="0" y="284"/>
              </a:cxn>
              <a:cxn ang="0">
                <a:pos x="610" y="0"/>
              </a:cxn>
              <a:cxn ang="0">
                <a:pos x="1276" y="1421"/>
              </a:cxn>
              <a:cxn ang="0">
                <a:pos x="842" y="1707"/>
              </a:cxn>
            </a:cxnLst>
            <a:rect l="0" t="0" r="r" b="b"/>
            <a:pathLst>
              <a:path w="1276" h="1707">
                <a:moveTo>
                  <a:pt x="0" y="284"/>
                </a:moveTo>
                <a:lnTo>
                  <a:pt x="610" y="0"/>
                </a:lnTo>
                <a:lnTo>
                  <a:pt x="1276" y="1421"/>
                </a:lnTo>
                <a:lnTo>
                  <a:pt x="842" y="1707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9" name="Freeform 9"/>
          <p:cNvSpPr>
            <a:spLocks/>
          </p:cNvSpPr>
          <p:nvPr/>
        </p:nvSpPr>
        <p:spPr bwMode="auto">
          <a:xfrm>
            <a:off x="7513638" y="1749425"/>
            <a:ext cx="304800" cy="587375"/>
          </a:xfrm>
          <a:custGeom>
            <a:avLst/>
            <a:gdLst/>
            <a:ahLst/>
            <a:cxnLst>
              <a:cxn ang="0">
                <a:pos x="0" y="370"/>
              </a:cxn>
              <a:cxn ang="0">
                <a:pos x="118" y="0"/>
              </a:cxn>
              <a:cxn ang="0">
                <a:pos x="192" y="0"/>
              </a:cxn>
            </a:cxnLst>
            <a:rect l="0" t="0" r="r" b="b"/>
            <a:pathLst>
              <a:path w="192" h="370">
                <a:moveTo>
                  <a:pt x="0" y="370"/>
                </a:moveTo>
                <a:lnTo>
                  <a:pt x="118" y="0"/>
                </a:lnTo>
                <a:lnTo>
                  <a:pt x="19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4948238" y="3957638"/>
            <a:ext cx="15875" cy="90805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7862888" y="1627188"/>
            <a:ext cx="825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Spindle</a:t>
            </a:r>
            <a:endParaRPr lang="en-US" sz="1800" b="1">
              <a:latin typeface="Arial" charset="0"/>
            </a:endParaRP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4506913" y="4865688"/>
            <a:ext cx="1181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Metaphase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plate</a:t>
            </a:r>
            <a:endParaRPr lang="en-US" sz="1800" b="1">
              <a:latin typeface="Arial" charset="0"/>
            </a:endParaRPr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455613" y="5154613"/>
            <a:ext cx="1371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charset="0"/>
              </a:rPr>
              <a:t>Metaphase</a:t>
            </a:r>
            <a:endParaRPr lang="en-US" sz="1800">
              <a:latin typeface="Arial" charset="0"/>
            </a:endParaRP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1792288" y="1287463"/>
            <a:ext cx="1371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FFFFFF"/>
                </a:solidFill>
                <a:latin typeface="Arial Black" charset="0"/>
              </a:rPr>
              <a:t>Metaphase</a:t>
            </a:r>
            <a:endParaRPr lang="en-US" sz="1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77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8154988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3.33</a:t>
            </a:r>
          </a:p>
        </p:txBody>
      </p:sp>
      <p:pic>
        <p:nvPicPr>
          <p:cNvPr id="33799" name="Picture 7" descr="figure_03_33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284288"/>
            <a:ext cx="8231187" cy="4006850"/>
          </a:xfrm>
          <a:prstGeom prst="rect">
            <a:avLst/>
          </a:prstGeom>
          <a:noFill/>
        </p:spPr>
      </p:pic>
      <p:sp>
        <p:nvSpPr>
          <p:cNvPr id="33800" name="Freeform 8"/>
          <p:cNvSpPr>
            <a:spLocks/>
          </p:cNvSpPr>
          <p:nvPr/>
        </p:nvSpPr>
        <p:spPr bwMode="auto">
          <a:xfrm>
            <a:off x="4945063" y="3116263"/>
            <a:ext cx="596900" cy="1479550"/>
          </a:xfrm>
          <a:custGeom>
            <a:avLst/>
            <a:gdLst/>
            <a:ahLst/>
            <a:cxnLst>
              <a:cxn ang="0">
                <a:pos x="376" y="0"/>
              </a:cxn>
              <a:cxn ang="0">
                <a:pos x="0" y="932"/>
              </a:cxn>
              <a:cxn ang="0">
                <a:pos x="320" y="500"/>
              </a:cxn>
            </a:cxnLst>
            <a:rect l="0" t="0" r="r" b="b"/>
            <a:pathLst>
              <a:path w="376" h="932">
                <a:moveTo>
                  <a:pt x="376" y="0"/>
                </a:moveTo>
                <a:lnTo>
                  <a:pt x="0" y="932"/>
                </a:lnTo>
                <a:lnTo>
                  <a:pt x="320" y="50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4945063" y="4595813"/>
            <a:ext cx="1587" cy="16510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455613" y="5300663"/>
            <a:ext cx="1231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charset="0"/>
              </a:rPr>
              <a:t>Anaphase</a:t>
            </a:r>
            <a:endParaRPr lang="en-US" sz="1800">
              <a:latin typeface="Arial" charset="0"/>
            </a:endParaRP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4570413" y="4748213"/>
            <a:ext cx="1562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Daughter</a:t>
            </a:r>
          </a:p>
          <a:p>
            <a:r>
              <a:rPr lang="en-US" sz="1800" b="1" dirty="0">
                <a:solidFill>
                  <a:srgbClr val="231F20"/>
                </a:solidFill>
                <a:latin typeface="Arial" charset="0"/>
              </a:rPr>
              <a:t>chromosomes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1766888" y="1423988"/>
            <a:ext cx="14605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FFFFFF"/>
                </a:solidFill>
                <a:latin typeface="Arial Black" charset="0"/>
              </a:rPr>
              <a:t>Anaphase   </a:t>
            </a:r>
            <a:endParaRPr lang="en-US" sz="1800"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5562600"/>
            <a:ext cx="7147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Kinetochore fibers are pulling the recently</a:t>
            </a:r>
          </a:p>
          <a:p>
            <a:r>
              <a:rPr lang="en-US" sz="2400" b="1" dirty="0" smtClean="0"/>
              <a:t>split chromosomes towards their respective </a:t>
            </a:r>
          </a:p>
          <a:p>
            <a:r>
              <a:rPr lang="en-US" sz="2400" b="1" dirty="0" smtClean="0"/>
              <a:t>poles.</a:t>
            </a:r>
            <a:endParaRPr lang="en-US" sz="2400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6210300" y="4381500"/>
            <a:ext cx="1981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5791200" y="4648200"/>
            <a:ext cx="16764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304800"/>
            <a:ext cx="8672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Polar (non-kinetochore) fibers are elongating the cell.</a:t>
            </a:r>
            <a:endParaRPr lang="en-US" sz="2400" b="1" dirty="0"/>
          </a:p>
        </p:txBody>
      </p:sp>
      <p:cxnSp>
        <p:nvCxnSpPr>
          <p:cNvPr id="18" name="Straight Connector 17"/>
          <p:cNvCxnSpPr/>
          <p:nvPr/>
        </p:nvCxnSpPr>
        <p:spPr>
          <a:xfrm rot="16200000" flipH="1">
            <a:off x="5600700" y="723900"/>
            <a:ext cx="1447800" cy="1371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5067300" y="1257300"/>
            <a:ext cx="2667000" cy="1524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 flipV="1">
            <a:off x="6858000" y="2133600"/>
            <a:ext cx="1524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162800" y="3276600"/>
            <a:ext cx="1524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00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8154988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3.33</a:t>
            </a:r>
          </a:p>
        </p:txBody>
      </p:sp>
      <p:pic>
        <p:nvPicPr>
          <p:cNvPr id="38920" name="Picture 8" descr="figure_03_33_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341313"/>
            <a:ext cx="8231187" cy="5868987"/>
          </a:xfrm>
          <a:prstGeom prst="rect">
            <a:avLst/>
          </a:prstGeom>
          <a:noFill/>
        </p:spPr>
      </p:pic>
      <p:sp>
        <p:nvSpPr>
          <p:cNvPr id="38921" name="Freeform 9"/>
          <p:cNvSpPr>
            <a:spLocks/>
          </p:cNvSpPr>
          <p:nvPr/>
        </p:nvSpPr>
        <p:spPr bwMode="auto">
          <a:xfrm>
            <a:off x="5367338" y="1055688"/>
            <a:ext cx="320675" cy="1076325"/>
          </a:xfrm>
          <a:custGeom>
            <a:avLst/>
            <a:gdLst/>
            <a:ahLst/>
            <a:cxnLst>
              <a:cxn ang="0">
                <a:pos x="64" y="678"/>
              </a:cxn>
              <a:cxn ang="0">
                <a:pos x="0" y="0"/>
              </a:cxn>
              <a:cxn ang="0">
                <a:pos x="202" y="616"/>
              </a:cxn>
            </a:cxnLst>
            <a:rect l="0" t="0" r="r" b="b"/>
            <a:pathLst>
              <a:path w="202" h="678">
                <a:moveTo>
                  <a:pt x="64" y="678"/>
                </a:moveTo>
                <a:lnTo>
                  <a:pt x="0" y="0"/>
                </a:lnTo>
                <a:lnTo>
                  <a:pt x="202" y="61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2" name="Freeform 10"/>
          <p:cNvSpPr>
            <a:spLocks/>
          </p:cNvSpPr>
          <p:nvPr/>
        </p:nvSpPr>
        <p:spPr bwMode="auto">
          <a:xfrm>
            <a:off x="7207250" y="1951038"/>
            <a:ext cx="671513" cy="1443037"/>
          </a:xfrm>
          <a:custGeom>
            <a:avLst/>
            <a:gdLst/>
            <a:ahLst/>
            <a:cxnLst>
              <a:cxn ang="0">
                <a:pos x="0" y="947"/>
              </a:cxn>
              <a:cxn ang="0">
                <a:pos x="434" y="204"/>
              </a:cxn>
              <a:cxn ang="0">
                <a:pos x="434" y="0"/>
              </a:cxn>
            </a:cxnLst>
            <a:rect l="0" t="0" r="r" b="b"/>
            <a:pathLst>
              <a:path w="434" h="947">
                <a:moveTo>
                  <a:pt x="0" y="947"/>
                </a:moveTo>
                <a:lnTo>
                  <a:pt x="434" y="204"/>
                </a:lnTo>
                <a:lnTo>
                  <a:pt x="43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3" name="Freeform 11"/>
          <p:cNvSpPr>
            <a:spLocks/>
          </p:cNvSpPr>
          <p:nvPr/>
        </p:nvSpPr>
        <p:spPr bwMode="auto">
          <a:xfrm>
            <a:off x="6389688" y="1443038"/>
            <a:ext cx="171450" cy="908050"/>
          </a:xfrm>
          <a:custGeom>
            <a:avLst/>
            <a:gdLst/>
            <a:ahLst/>
            <a:cxnLst>
              <a:cxn ang="0">
                <a:pos x="108" y="572"/>
              </a:cxn>
              <a:cxn ang="0">
                <a:pos x="0" y="74"/>
              </a:cxn>
              <a:cxn ang="0">
                <a:pos x="0" y="0"/>
              </a:cxn>
            </a:cxnLst>
            <a:rect l="0" t="0" r="r" b="b"/>
            <a:pathLst>
              <a:path w="108" h="572">
                <a:moveTo>
                  <a:pt x="108" y="572"/>
                </a:moveTo>
                <a:lnTo>
                  <a:pt x="0" y="7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5167313" y="1052513"/>
            <a:ext cx="20002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7497763" y="920750"/>
            <a:ext cx="11938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Contractile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ring at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cleavage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furrow</a:t>
            </a:r>
            <a:endParaRPr lang="en-US" sz="1800" b="1">
              <a:latin typeface="Arial" charset="0"/>
            </a:endParaRP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4271963" y="920750"/>
            <a:ext cx="99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Nuclear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envelope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forming</a:t>
            </a:r>
            <a:endParaRPr lang="en-US" sz="1800" b="1">
              <a:latin typeface="Arial" charset="0"/>
            </a:endParaRPr>
          </a:p>
        </p:txBody>
      </p:sp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5970588" y="920750"/>
            <a:ext cx="1092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Nucleolus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forming</a:t>
            </a:r>
            <a:endParaRPr lang="en-US" sz="1800" b="1">
              <a:latin typeface="Arial" charset="0"/>
            </a:endParaRPr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452438" y="6013450"/>
            <a:ext cx="10096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Telophase</a:t>
            </a:r>
            <a:endParaRPr lang="en-US" sz="1800">
              <a:latin typeface="Arial" charset="0"/>
            </a:endParaRP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703263" y="2054225"/>
            <a:ext cx="33655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FFFFFF"/>
                </a:solidFill>
                <a:latin typeface="Arial Black" charset="0"/>
              </a:rPr>
              <a:t>Telophase and Cytokinesis</a:t>
            </a:r>
            <a:endParaRPr lang="en-US" sz="1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72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3" name="Picture 5" descr="12_10-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213" y="1925638"/>
            <a:ext cx="8535987" cy="3005137"/>
          </a:xfrm>
          <a:prstGeom prst="rect">
            <a:avLst/>
          </a:prstGeom>
          <a:noFill/>
        </p:spPr>
      </p:pic>
      <p:sp>
        <p:nvSpPr>
          <p:cNvPr id="442374" name="Rectangle 6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</a:t>
            </a:r>
            <a:endParaRPr lang="en-US" sz="1500"/>
          </a:p>
        </p:txBody>
      </p:sp>
      <p:sp>
        <p:nvSpPr>
          <p:cNvPr id="442375" name="Text Box 7"/>
          <p:cNvSpPr txBox="1">
            <a:spLocks noChangeArrowheads="1"/>
          </p:cNvSpPr>
          <p:nvPr/>
        </p:nvSpPr>
        <p:spPr bwMode="auto">
          <a:xfrm>
            <a:off x="1774825" y="1998663"/>
            <a:ext cx="88265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Chromatin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condensing</a:t>
            </a:r>
          </a:p>
        </p:txBody>
      </p:sp>
      <p:sp>
        <p:nvSpPr>
          <p:cNvPr id="442376" name="Text Box 8"/>
          <p:cNvSpPr txBox="1">
            <a:spLocks noChangeArrowheads="1"/>
          </p:cNvSpPr>
          <p:nvPr/>
        </p:nvSpPr>
        <p:spPr bwMode="auto">
          <a:xfrm>
            <a:off x="4027488" y="4573588"/>
            <a:ext cx="792162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Metaphase</a:t>
            </a:r>
          </a:p>
        </p:txBody>
      </p:sp>
      <p:sp>
        <p:nvSpPr>
          <p:cNvPr id="442377" name="Text Box 9"/>
          <p:cNvSpPr txBox="1">
            <a:spLocks noChangeArrowheads="1"/>
          </p:cNvSpPr>
          <p:nvPr/>
        </p:nvSpPr>
        <p:spPr bwMode="auto">
          <a:xfrm>
            <a:off x="5722938" y="4576763"/>
            <a:ext cx="792162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Anaphase</a:t>
            </a:r>
          </a:p>
        </p:txBody>
      </p:sp>
      <p:sp>
        <p:nvSpPr>
          <p:cNvPr id="442378" name="Text Box 10"/>
          <p:cNvSpPr txBox="1">
            <a:spLocks noChangeArrowheads="1"/>
          </p:cNvSpPr>
          <p:nvPr/>
        </p:nvSpPr>
        <p:spPr bwMode="auto">
          <a:xfrm>
            <a:off x="7418388" y="4576763"/>
            <a:ext cx="792162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Telophase</a:t>
            </a:r>
          </a:p>
        </p:txBody>
      </p:sp>
      <p:sp>
        <p:nvSpPr>
          <p:cNvPr id="442379" name="Text Box 11"/>
          <p:cNvSpPr txBox="1">
            <a:spLocks noChangeArrowheads="1"/>
          </p:cNvSpPr>
          <p:nvPr/>
        </p:nvSpPr>
        <p:spPr bwMode="auto">
          <a:xfrm>
            <a:off x="2312988" y="4570413"/>
            <a:ext cx="1055687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 smtClean="0"/>
              <a:t>Late Prophase</a:t>
            </a:r>
            <a:endParaRPr lang="en-US" sz="1200" dirty="0"/>
          </a:p>
        </p:txBody>
      </p:sp>
      <p:sp>
        <p:nvSpPr>
          <p:cNvPr id="442380" name="Text Box 12"/>
          <p:cNvSpPr txBox="1">
            <a:spLocks noChangeArrowheads="1"/>
          </p:cNvSpPr>
          <p:nvPr/>
        </p:nvSpPr>
        <p:spPr bwMode="auto">
          <a:xfrm>
            <a:off x="344488" y="1949450"/>
            <a:ext cx="631825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Nucleus</a:t>
            </a:r>
          </a:p>
        </p:txBody>
      </p:sp>
      <p:sp>
        <p:nvSpPr>
          <p:cNvPr id="442381" name="Text Box 13"/>
          <p:cNvSpPr txBox="1">
            <a:spLocks noChangeArrowheads="1"/>
          </p:cNvSpPr>
          <p:nvPr/>
        </p:nvSpPr>
        <p:spPr bwMode="auto">
          <a:xfrm>
            <a:off x="608013" y="4570413"/>
            <a:ext cx="703262" cy="15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Prophase</a:t>
            </a:r>
          </a:p>
        </p:txBody>
      </p:sp>
      <p:sp>
        <p:nvSpPr>
          <p:cNvPr id="442382" name="Oval 14"/>
          <p:cNvSpPr>
            <a:spLocks noChangeArrowheads="1"/>
          </p:cNvSpPr>
          <p:nvPr/>
        </p:nvSpPr>
        <p:spPr bwMode="auto">
          <a:xfrm>
            <a:off x="419100" y="4572000"/>
            <a:ext cx="146050" cy="149225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83" name="Text Box 15"/>
          <p:cNvSpPr txBox="1">
            <a:spLocks noChangeArrowheads="1"/>
          </p:cNvSpPr>
          <p:nvPr/>
        </p:nvSpPr>
        <p:spPr bwMode="auto">
          <a:xfrm>
            <a:off x="442913" y="4567238"/>
            <a:ext cx="809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42384" name="Oval 16"/>
          <p:cNvSpPr>
            <a:spLocks noChangeArrowheads="1"/>
          </p:cNvSpPr>
          <p:nvPr/>
        </p:nvSpPr>
        <p:spPr bwMode="auto">
          <a:xfrm>
            <a:off x="2111375" y="4572000"/>
            <a:ext cx="146050" cy="149225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85" name="Text Box 17"/>
          <p:cNvSpPr txBox="1">
            <a:spLocks noChangeArrowheads="1"/>
          </p:cNvSpPr>
          <p:nvPr/>
        </p:nvSpPr>
        <p:spPr bwMode="auto">
          <a:xfrm>
            <a:off x="2147888" y="4564063"/>
            <a:ext cx="809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42386" name="Oval 18"/>
          <p:cNvSpPr>
            <a:spLocks noChangeArrowheads="1"/>
          </p:cNvSpPr>
          <p:nvPr/>
        </p:nvSpPr>
        <p:spPr bwMode="auto">
          <a:xfrm>
            <a:off x="3816350" y="4575175"/>
            <a:ext cx="146050" cy="149225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87" name="Text Box 19"/>
          <p:cNvSpPr txBox="1">
            <a:spLocks noChangeArrowheads="1"/>
          </p:cNvSpPr>
          <p:nvPr/>
        </p:nvSpPr>
        <p:spPr bwMode="auto">
          <a:xfrm>
            <a:off x="3846513" y="4573588"/>
            <a:ext cx="809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42388" name="Oval 20"/>
          <p:cNvSpPr>
            <a:spLocks noChangeArrowheads="1"/>
          </p:cNvSpPr>
          <p:nvPr/>
        </p:nvSpPr>
        <p:spPr bwMode="auto">
          <a:xfrm>
            <a:off x="7223125" y="4581525"/>
            <a:ext cx="146050" cy="149225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89" name="Text Box 21"/>
          <p:cNvSpPr txBox="1">
            <a:spLocks noChangeArrowheads="1"/>
          </p:cNvSpPr>
          <p:nvPr/>
        </p:nvSpPr>
        <p:spPr bwMode="auto">
          <a:xfrm>
            <a:off x="7250113" y="4579938"/>
            <a:ext cx="809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42390" name="Oval 22"/>
          <p:cNvSpPr>
            <a:spLocks noChangeArrowheads="1"/>
          </p:cNvSpPr>
          <p:nvPr/>
        </p:nvSpPr>
        <p:spPr bwMode="auto">
          <a:xfrm>
            <a:off x="5530850" y="4565650"/>
            <a:ext cx="146050" cy="149225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91" name="Text Box 23"/>
          <p:cNvSpPr txBox="1">
            <a:spLocks noChangeArrowheads="1"/>
          </p:cNvSpPr>
          <p:nvPr/>
        </p:nvSpPr>
        <p:spPr bwMode="auto">
          <a:xfrm>
            <a:off x="5557838" y="4564063"/>
            <a:ext cx="809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42392" name="Text Box 24"/>
          <p:cNvSpPr txBox="1">
            <a:spLocks noChangeArrowheads="1"/>
          </p:cNvSpPr>
          <p:nvPr/>
        </p:nvSpPr>
        <p:spPr bwMode="auto">
          <a:xfrm>
            <a:off x="854075" y="2209800"/>
            <a:ext cx="733425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Nucleolus</a:t>
            </a:r>
          </a:p>
        </p:txBody>
      </p:sp>
      <p:sp>
        <p:nvSpPr>
          <p:cNvPr id="442393" name="Text Box 25"/>
          <p:cNvSpPr txBox="1">
            <a:spLocks noChangeArrowheads="1"/>
          </p:cNvSpPr>
          <p:nvPr/>
        </p:nvSpPr>
        <p:spPr bwMode="auto">
          <a:xfrm>
            <a:off x="2836863" y="2171700"/>
            <a:ext cx="107791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Chromosomes</a:t>
            </a:r>
          </a:p>
        </p:txBody>
      </p:sp>
      <p:sp>
        <p:nvSpPr>
          <p:cNvPr id="442394" name="Text Box 26"/>
          <p:cNvSpPr txBox="1">
            <a:spLocks noChangeArrowheads="1"/>
          </p:cNvSpPr>
          <p:nvPr/>
        </p:nvSpPr>
        <p:spPr bwMode="auto">
          <a:xfrm>
            <a:off x="7135813" y="2181225"/>
            <a:ext cx="696912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/>
              <a:t>Cell plate</a:t>
            </a:r>
          </a:p>
        </p:txBody>
      </p:sp>
      <p:sp>
        <p:nvSpPr>
          <p:cNvPr id="442395" name="Text Box 27"/>
          <p:cNvSpPr txBox="1">
            <a:spLocks noChangeArrowheads="1"/>
          </p:cNvSpPr>
          <p:nvPr/>
        </p:nvSpPr>
        <p:spPr bwMode="auto">
          <a:xfrm>
            <a:off x="8358188" y="2062163"/>
            <a:ext cx="455612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300"/>
              <a:t>10 µm</a:t>
            </a:r>
          </a:p>
        </p:txBody>
      </p:sp>
      <p:sp>
        <p:nvSpPr>
          <p:cNvPr id="442396" name="Line 28"/>
          <p:cNvSpPr>
            <a:spLocks noChangeShapeType="1"/>
          </p:cNvSpPr>
          <p:nvPr/>
        </p:nvSpPr>
        <p:spPr bwMode="auto">
          <a:xfrm>
            <a:off x="8415338" y="2225675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97" name="Line 29"/>
          <p:cNvSpPr>
            <a:spLocks noChangeShapeType="1"/>
          </p:cNvSpPr>
          <p:nvPr/>
        </p:nvSpPr>
        <p:spPr bwMode="auto">
          <a:xfrm>
            <a:off x="8793163" y="2227263"/>
            <a:ext cx="3175" cy="841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98" name="Line 30"/>
          <p:cNvSpPr>
            <a:spLocks noChangeShapeType="1"/>
          </p:cNvSpPr>
          <p:nvPr/>
        </p:nvSpPr>
        <p:spPr bwMode="auto">
          <a:xfrm flipV="1">
            <a:off x="8412163" y="2268538"/>
            <a:ext cx="381000" cy="47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399" name="Line 31"/>
          <p:cNvSpPr>
            <a:spLocks noChangeShapeType="1"/>
          </p:cNvSpPr>
          <p:nvPr/>
        </p:nvSpPr>
        <p:spPr bwMode="auto">
          <a:xfrm>
            <a:off x="7475538" y="2370138"/>
            <a:ext cx="276225" cy="11271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400" name="Line 32"/>
          <p:cNvSpPr>
            <a:spLocks noChangeShapeType="1"/>
          </p:cNvSpPr>
          <p:nvPr/>
        </p:nvSpPr>
        <p:spPr bwMode="auto">
          <a:xfrm flipH="1">
            <a:off x="1430338" y="2332038"/>
            <a:ext cx="665162" cy="1282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401" name="Line 33"/>
          <p:cNvSpPr>
            <a:spLocks noChangeShapeType="1"/>
          </p:cNvSpPr>
          <p:nvPr/>
        </p:nvSpPr>
        <p:spPr bwMode="auto">
          <a:xfrm flipH="1">
            <a:off x="2730500" y="2324100"/>
            <a:ext cx="165100" cy="825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402" name="Line 34"/>
          <p:cNvSpPr>
            <a:spLocks noChangeShapeType="1"/>
          </p:cNvSpPr>
          <p:nvPr/>
        </p:nvSpPr>
        <p:spPr bwMode="auto">
          <a:xfrm>
            <a:off x="2895600" y="2319338"/>
            <a:ext cx="147638" cy="1016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403" name="Line 35"/>
          <p:cNvSpPr>
            <a:spLocks noChangeShapeType="1"/>
          </p:cNvSpPr>
          <p:nvPr/>
        </p:nvSpPr>
        <p:spPr bwMode="auto">
          <a:xfrm flipH="1">
            <a:off x="1168400" y="2374900"/>
            <a:ext cx="63500" cy="825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404" name="Line 36"/>
          <p:cNvSpPr>
            <a:spLocks noChangeShapeType="1"/>
          </p:cNvSpPr>
          <p:nvPr/>
        </p:nvSpPr>
        <p:spPr bwMode="auto">
          <a:xfrm>
            <a:off x="635000" y="2112963"/>
            <a:ext cx="223838" cy="11255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874" name="Picture 34" descr="12_10a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1763" y="1057275"/>
            <a:ext cx="3798887" cy="4743450"/>
          </a:xfrm>
          <a:prstGeom prst="rect">
            <a:avLst/>
          </a:prstGeom>
          <a:noFill/>
        </p:spPr>
      </p:pic>
      <p:sp>
        <p:nvSpPr>
          <p:cNvPr id="547875" name="Rectangle 3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12-10a</a:t>
            </a:r>
            <a:endParaRPr lang="en-US" sz="1500"/>
          </a:p>
        </p:txBody>
      </p:sp>
      <p:sp>
        <p:nvSpPr>
          <p:cNvPr id="547876" name="Text Box 36"/>
          <p:cNvSpPr txBox="1">
            <a:spLocks noChangeArrowheads="1"/>
          </p:cNvSpPr>
          <p:nvPr/>
        </p:nvSpPr>
        <p:spPr bwMode="auto">
          <a:xfrm>
            <a:off x="2703513" y="1060450"/>
            <a:ext cx="98425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Nucleus</a:t>
            </a:r>
          </a:p>
        </p:txBody>
      </p:sp>
      <p:sp>
        <p:nvSpPr>
          <p:cNvPr id="547877" name="Text Box 37"/>
          <p:cNvSpPr txBox="1">
            <a:spLocks noChangeArrowheads="1"/>
          </p:cNvSpPr>
          <p:nvPr/>
        </p:nvSpPr>
        <p:spPr bwMode="auto">
          <a:xfrm>
            <a:off x="3151188" y="5345113"/>
            <a:ext cx="1217612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Prophase</a:t>
            </a:r>
          </a:p>
        </p:txBody>
      </p:sp>
      <p:sp>
        <p:nvSpPr>
          <p:cNvPr id="547878" name="Oval 38"/>
          <p:cNvSpPr>
            <a:spLocks noChangeArrowheads="1"/>
          </p:cNvSpPr>
          <p:nvPr/>
        </p:nvSpPr>
        <p:spPr bwMode="auto">
          <a:xfrm>
            <a:off x="2822575" y="5337175"/>
            <a:ext cx="254000" cy="254000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7879" name="Text Box 39"/>
          <p:cNvSpPr txBox="1">
            <a:spLocks noChangeArrowheads="1"/>
          </p:cNvSpPr>
          <p:nvPr/>
        </p:nvSpPr>
        <p:spPr bwMode="auto">
          <a:xfrm>
            <a:off x="2871788" y="5332413"/>
            <a:ext cx="1730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47880" name="Line 40"/>
          <p:cNvSpPr>
            <a:spLocks noChangeShapeType="1"/>
          </p:cNvSpPr>
          <p:nvPr/>
        </p:nvSpPr>
        <p:spPr bwMode="auto">
          <a:xfrm>
            <a:off x="3187700" y="1333500"/>
            <a:ext cx="365125" cy="1816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7881" name="Line 41"/>
          <p:cNvSpPr>
            <a:spLocks noChangeShapeType="1"/>
          </p:cNvSpPr>
          <p:nvPr/>
        </p:nvSpPr>
        <p:spPr bwMode="auto">
          <a:xfrm flipH="1">
            <a:off x="4073525" y="1708150"/>
            <a:ext cx="92075" cy="1371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7882" name="Line 42"/>
          <p:cNvSpPr>
            <a:spLocks noChangeShapeType="1"/>
          </p:cNvSpPr>
          <p:nvPr/>
        </p:nvSpPr>
        <p:spPr bwMode="auto">
          <a:xfrm flipV="1">
            <a:off x="4511675" y="1663700"/>
            <a:ext cx="1038225" cy="20891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7883" name="Text Box 43"/>
          <p:cNvSpPr txBox="1">
            <a:spLocks noChangeArrowheads="1"/>
          </p:cNvSpPr>
          <p:nvPr/>
        </p:nvSpPr>
        <p:spPr bwMode="auto">
          <a:xfrm>
            <a:off x="3567113" y="1454150"/>
            <a:ext cx="12319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900"/>
              <a:t>Nucleolus</a:t>
            </a:r>
          </a:p>
        </p:txBody>
      </p:sp>
      <p:sp>
        <p:nvSpPr>
          <p:cNvPr id="547884" name="Text Box 44"/>
          <p:cNvSpPr txBox="1">
            <a:spLocks noChangeArrowheads="1"/>
          </p:cNvSpPr>
          <p:nvPr/>
        </p:nvSpPr>
        <p:spPr bwMode="auto">
          <a:xfrm>
            <a:off x="5087938" y="1079500"/>
            <a:ext cx="14890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900"/>
              <a:t>Chromatin</a:t>
            </a:r>
          </a:p>
          <a:p>
            <a:pPr eaLnBrk="0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900"/>
              <a:t>condensing</a:t>
            </a:r>
          </a:p>
        </p:txBody>
      </p:sp>
    </p:spTree>
    <p:extLst>
      <p:ext uri="{BB962C8B-B14F-4D97-AF65-F5344CB8AC3E}">
        <p14:creationId xmlns:p14="http://schemas.microsoft.com/office/powerpoint/2010/main" val="221657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922" name="Picture 34" descr="12_10b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5938" y="1216025"/>
            <a:ext cx="3030537" cy="4425950"/>
          </a:xfrm>
          <a:prstGeom prst="rect">
            <a:avLst/>
          </a:prstGeom>
          <a:noFill/>
        </p:spPr>
      </p:pic>
      <p:sp>
        <p:nvSpPr>
          <p:cNvPr id="549923" name="Rectangle 3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12-10b</a:t>
            </a:r>
            <a:endParaRPr lang="en-US" sz="1500"/>
          </a:p>
        </p:txBody>
      </p:sp>
      <p:sp>
        <p:nvSpPr>
          <p:cNvPr id="549924" name="Text Box 36"/>
          <p:cNvSpPr txBox="1">
            <a:spLocks noChangeArrowheads="1"/>
          </p:cNvSpPr>
          <p:nvPr/>
        </p:nvSpPr>
        <p:spPr bwMode="auto">
          <a:xfrm>
            <a:off x="3424238" y="5180013"/>
            <a:ext cx="1919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 smtClean="0"/>
              <a:t>Late Prophase</a:t>
            </a:r>
            <a:endParaRPr lang="en-US" sz="2000" dirty="0"/>
          </a:p>
        </p:txBody>
      </p:sp>
      <p:sp>
        <p:nvSpPr>
          <p:cNvPr id="549925" name="Oval 37"/>
          <p:cNvSpPr>
            <a:spLocks noChangeArrowheads="1"/>
          </p:cNvSpPr>
          <p:nvPr/>
        </p:nvSpPr>
        <p:spPr bwMode="auto">
          <a:xfrm>
            <a:off x="3101975" y="5181600"/>
            <a:ext cx="250825" cy="254000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9926" name="Text Box 38"/>
          <p:cNvSpPr txBox="1">
            <a:spLocks noChangeArrowheads="1"/>
          </p:cNvSpPr>
          <p:nvPr/>
        </p:nvSpPr>
        <p:spPr bwMode="auto">
          <a:xfrm>
            <a:off x="3160713" y="5176838"/>
            <a:ext cx="147637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49927" name="Text Box 39"/>
          <p:cNvSpPr txBox="1">
            <a:spLocks noChangeArrowheads="1"/>
          </p:cNvSpPr>
          <p:nvPr/>
        </p:nvSpPr>
        <p:spPr bwMode="auto">
          <a:xfrm>
            <a:off x="3757613" y="1241425"/>
            <a:ext cx="195421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Chromosomes</a:t>
            </a:r>
          </a:p>
        </p:txBody>
      </p:sp>
      <p:sp>
        <p:nvSpPr>
          <p:cNvPr id="549928" name="Line 40"/>
          <p:cNvSpPr>
            <a:spLocks noChangeShapeType="1"/>
          </p:cNvSpPr>
          <p:nvPr/>
        </p:nvSpPr>
        <p:spPr bwMode="auto">
          <a:xfrm flipH="1">
            <a:off x="4127500" y="1524000"/>
            <a:ext cx="254000" cy="1320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9929" name="Line 41"/>
          <p:cNvSpPr>
            <a:spLocks noChangeShapeType="1"/>
          </p:cNvSpPr>
          <p:nvPr/>
        </p:nvSpPr>
        <p:spPr bwMode="auto">
          <a:xfrm>
            <a:off x="4381500" y="1524000"/>
            <a:ext cx="254000" cy="1663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3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970" name="Picture 34" descr="12_10c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5938" y="1392238"/>
            <a:ext cx="3030537" cy="4071937"/>
          </a:xfrm>
          <a:prstGeom prst="rect">
            <a:avLst/>
          </a:prstGeom>
          <a:noFill/>
        </p:spPr>
      </p:pic>
      <p:sp>
        <p:nvSpPr>
          <p:cNvPr id="551971" name="Rectangle 3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12-10c</a:t>
            </a:r>
            <a:endParaRPr lang="en-US" sz="1500"/>
          </a:p>
        </p:txBody>
      </p:sp>
      <p:sp>
        <p:nvSpPr>
          <p:cNvPr id="551972" name="Text Box 36"/>
          <p:cNvSpPr txBox="1">
            <a:spLocks noChangeArrowheads="1"/>
          </p:cNvSpPr>
          <p:nvPr/>
        </p:nvSpPr>
        <p:spPr bwMode="auto">
          <a:xfrm>
            <a:off x="3443288" y="5005388"/>
            <a:ext cx="1312862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Metaphase</a:t>
            </a:r>
          </a:p>
        </p:txBody>
      </p:sp>
      <p:sp>
        <p:nvSpPr>
          <p:cNvPr id="551973" name="Oval 37"/>
          <p:cNvSpPr>
            <a:spLocks noChangeArrowheads="1"/>
          </p:cNvSpPr>
          <p:nvPr/>
        </p:nvSpPr>
        <p:spPr bwMode="auto">
          <a:xfrm>
            <a:off x="3098800" y="5003800"/>
            <a:ext cx="244475" cy="247650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1974" name="Text Box 38"/>
          <p:cNvSpPr txBox="1">
            <a:spLocks noChangeArrowheads="1"/>
          </p:cNvSpPr>
          <p:nvPr/>
        </p:nvSpPr>
        <p:spPr bwMode="auto">
          <a:xfrm>
            <a:off x="3151188" y="4999038"/>
            <a:ext cx="157162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6665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018" name="Picture 34" descr="12_10d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5938" y="1401763"/>
            <a:ext cx="3030537" cy="4054475"/>
          </a:xfrm>
          <a:prstGeom prst="rect">
            <a:avLst/>
          </a:prstGeom>
          <a:noFill/>
        </p:spPr>
      </p:pic>
      <p:sp>
        <p:nvSpPr>
          <p:cNvPr id="554019" name="Rectangle 3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12-10d</a:t>
            </a:r>
            <a:endParaRPr lang="en-US" sz="1500"/>
          </a:p>
        </p:txBody>
      </p:sp>
      <p:sp>
        <p:nvSpPr>
          <p:cNvPr id="554020" name="Text Box 36"/>
          <p:cNvSpPr txBox="1">
            <a:spLocks noChangeArrowheads="1"/>
          </p:cNvSpPr>
          <p:nvPr/>
        </p:nvSpPr>
        <p:spPr bwMode="auto">
          <a:xfrm>
            <a:off x="3424238" y="5011738"/>
            <a:ext cx="12779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Anaphase</a:t>
            </a:r>
          </a:p>
        </p:txBody>
      </p:sp>
      <p:sp>
        <p:nvSpPr>
          <p:cNvPr id="554021" name="Oval 37"/>
          <p:cNvSpPr>
            <a:spLocks noChangeArrowheads="1"/>
          </p:cNvSpPr>
          <p:nvPr/>
        </p:nvSpPr>
        <p:spPr bwMode="auto">
          <a:xfrm>
            <a:off x="3105150" y="5000625"/>
            <a:ext cx="254000" cy="241300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4022" name="Text Box 38"/>
          <p:cNvSpPr txBox="1">
            <a:spLocks noChangeArrowheads="1"/>
          </p:cNvSpPr>
          <p:nvPr/>
        </p:nvSpPr>
        <p:spPr bwMode="auto">
          <a:xfrm>
            <a:off x="3154363" y="4995863"/>
            <a:ext cx="153987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7760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066" name="Picture 34" descr="12_10ePlantCellMitosis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1143000"/>
            <a:ext cx="3024187" cy="4572000"/>
          </a:xfrm>
          <a:prstGeom prst="rect">
            <a:avLst/>
          </a:prstGeom>
          <a:noFill/>
        </p:spPr>
      </p:pic>
      <p:sp>
        <p:nvSpPr>
          <p:cNvPr id="556067" name="Rectangle 35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12-10e</a:t>
            </a:r>
            <a:endParaRPr lang="en-US" sz="1500"/>
          </a:p>
        </p:txBody>
      </p:sp>
      <p:sp>
        <p:nvSpPr>
          <p:cNvPr id="556068" name="Text Box 36"/>
          <p:cNvSpPr txBox="1">
            <a:spLocks noChangeArrowheads="1"/>
          </p:cNvSpPr>
          <p:nvPr/>
        </p:nvSpPr>
        <p:spPr bwMode="auto">
          <a:xfrm>
            <a:off x="3554413" y="5265738"/>
            <a:ext cx="13160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Telophase</a:t>
            </a:r>
          </a:p>
        </p:txBody>
      </p:sp>
      <p:sp>
        <p:nvSpPr>
          <p:cNvPr id="556069" name="Oval 37"/>
          <p:cNvSpPr>
            <a:spLocks noChangeArrowheads="1"/>
          </p:cNvSpPr>
          <p:nvPr/>
        </p:nvSpPr>
        <p:spPr bwMode="auto">
          <a:xfrm>
            <a:off x="3225800" y="5251450"/>
            <a:ext cx="254000" cy="260350"/>
          </a:xfrm>
          <a:prstGeom prst="ellipse">
            <a:avLst/>
          </a:prstGeom>
          <a:solidFill>
            <a:srgbClr val="058BC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6070" name="Text Box 38"/>
          <p:cNvSpPr txBox="1">
            <a:spLocks noChangeArrowheads="1"/>
          </p:cNvSpPr>
          <p:nvPr/>
        </p:nvSpPr>
        <p:spPr bwMode="auto">
          <a:xfrm>
            <a:off x="3278188" y="5256213"/>
            <a:ext cx="1603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556071" name="Text Box 39"/>
          <p:cNvSpPr txBox="1">
            <a:spLocks noChangeArrowheads="1"/>
          </p:cNvSpPr>
          <p:nvPr/>
        </p:nvSpPr>
        <p:spPr bwMode="auto">
          <a:xfrm>
            <a:off x="3074988" y="1317625"/>
            <a:ext cx="1125537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Cell plate</a:t>
            </a:r>
          </a:p>
        </p:txBody>
      </p:sp>
      <p:sp>
        <p:nvSpPr>
          <p:cNvPr id="556072" name="Text Box 40"/>
          <p:cNvSpPr txBox="1">
            <a:spLocks noChangeArrowheads="1"/>
          </p:cNvSpPr>
          <p:nvPr/>
        </p:nvSpPr>
        <p:spPr bwMode="auto">
          <a:xfrm>
            <a:off x="5135563" y="1150938"/>
            <a:ext cx="750887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10 µm</a:t>
            </a:r>
          </a:p>
        </p:txBody>
      </p:sp>
      <p:sp>
        <p:nvSpPr>
          <p:cNvPr id="556073" name="Line 41"/>
          <p:cNvSpPr>
            <a:spLocks noChangeShapeType="1"/>
          </p:cNvSpPr>
          <p:nvPr/>
        </p:nvSpPr>
        <p:spPr bwMode="auto">
          <a:xfrm>
            <a:off x="3648075" y="1635125"/>
            <a:ext cx="454025" cy="1851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6074" name="Line 42"/>
          <p:cNvSpPr>
            <a:spLocks noChangeShapeType="1"/>
          </p:cNvSpPr>
          <p:nvPr/>
        </p:nvSpPr>
        <p:spPr bwMode="auto">
          <a:xfrm>
            <a:off x="5216525" y="1393825"/>
            <a:ext cx="0" cy="142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6075" name="Line 43"/>
          <p:cNvSpPr>
            <a:spLocks noChangeShapeType="1"/>
          </p:cNvSpPr>
          <p:nvPr/>
        </p:nvSpPr>
        <p:spPr bwMode="auto">
          <a:xfrm>
            <a:off x="5838825" y="1390650"/>
            <a:ext cx="0" cy="142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6076" name="Line 44"/>
          <p:cNvSpPr>
            <a:spLocks noChangeShapeType="1"/>
          </p:cNvSpPr>
          <p:nvPr/>
        </p:nvSpPr>
        <p:spPr bwMode="auto">
          <a:xfrm flipV="1">
            <a:off x="5213350" y="1460500"/>
            <a:ext cx="625475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6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Tissues (Histology)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Epithelia</a:t>
            </a:r>
          </a:p>
          <a:p>
            <a:pPr marL="0" indent="0">
              <a:buNone/>
            </a:pPr>
            <a:r>
              <a:rPr lang="en-US" dirty="0" smtClean="0"/>
              <a:t>Simple Squamous</a:t>
            </a:r>
          </a:p>
          <a:p>
            <a:pPr marL="0" indent="0">
              <a:buNone/>
            </a:pPr>
            <a:r>
              <a:rPr lang="en-US" dirty="0" smtClean="0"/>
              <a:t>Simple Cuboidal</a:t>
            </a:r>
          </a:p>
          <a:p>
            <a:pPr marL="0" indent="0">
              <a:buNone/>
            </a:pPr>
            <a:r>
              <a:rPr lang="en-US" dirty="0" smtClean="0"/>
              <a:t>Simple Columnar</a:t>
            </a:r>
          </a:p>
          <a:p>
            <a:pPr marL="0" indent="0">
              <a:buNone/>
            </a:pPr>
            <a:r>
              <a:rPr lang="en-US" dirty="0" smtClean="0"/>
              <a:t>Pseudostratified Columnar</a:t>
            </a:r>
          </a:p>
          <a:p>
            <a:pPr marL="0" indent="0">
              <a:buNone/>
            </a:pPr>
            <a:r>
              <a:rPr lang="en-US" dirty="0" smtClean="0"/>
              <a:t>Transitional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867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4.3a</a:t>
            </a:r>
          </a:p>
        </p:txBody>
      </p:sp>
      <p:pic>
        <p:nvPicPr>
          <p:cNvPr id="21513" name="Picture 9" descr="figure_04_0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6300"/>
            <a:ext cx="8231187" cy="5106988"/>
          </a:xfrm>
          <a:prstGeom prst="rect">
            <a:avLst/>
          </a:prstGeom>
          <a:noFill/>
        </p:spPr>
      </p:pic>
      <p:sp>
        <p:nvSpPr>
          <p:cNvPr id="21514" name="Freeform 10"/>
          <p:cNvSpPr>
            <a:spLocks/>
          </p:cNvSpPr>
          <p:nvPr/>
        </p:nvSpPr>
        <p:spPr bwMode="auto">
          <a:xfrm>
            <a:off x="4752975" y="2773363"/>
            <a:ext cx="2997200" cy="215900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328" y="0"/>
              </a:cxn>
              <a:cxn ang="0">
                <a:pos x="1888" y="0"/>
              </a:cxn>
            </a:cxnLst>
            <a:rect l="0" t="0" r="r" b="b"/>
            <a:pathLst>
              <a:path w="1888" h="136">
                <a:moveTo>
                  <a:pt x="0" y="136"/>
                </a:moveTo>
                <a:lnTo>
                  <a:pt x="328" y="0"/>
                </a:lnTo>
                <a:lnTo>
                  <a:pt x="188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H="1">
            <a:off x="4829175" y="2773363"/>
            <a:ext cx="444500" cy="500062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 flipH="1">
            <a:off x="7038975" y="3225800"/>
            <a:ext cx="600075" cy="8826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7" name="Freeform 13"/>
          <p:cNvSpPr>
            <a:spLocks/>
          </p:cNvSpPr>
          <p:nvPr/>
        </p:nvSpPr>
        <p:spPr bwMode="auto">
          <a:xfrm>
            <a:off x="7058025" y="3225800"/>
            <a:ext cx="692150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366" y="0"/>
              </a:cxn>
              <a:cxn ang="0">
                <a:pos x="436" y="0"/>
              </a:cxn>
            </a:cxnLst>
            <a:rect l="0" t="0" r="r" b="b"/>
            <a:pathLst>
              <a:path w="436" h="120">
                <a:moveTo>
                  <a:pt x="0" y="120"/>
                </a:moveTo>
                <a:lnTo>
                  <a:pt x="366" y="0"/>
                </a:lnTo>
                <a:lnTo>
                  <a:pt x="43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600075" y="933450"/>
            <a:ext cx="2717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(a)  Simple squamous epithelium</a:t>
            </a:r>
            <a:endParaRPr lang="en-US" sz="1800">
              <a:latin typeface="Arial" charset="0"/>
            </a:endParaRPr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523875" y="1292225"/>
            <a:ext cx="2773363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Single layer of flattened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cells with disc-shaped central nuclei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and sparse cytoplasm; the simplest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of the epithelia.</a:t>
            </a:r>
            <a:endParaRPr lang="en-US" sz="1800">
              <a:latin typeface="Arial" charset="0"/>
            </a:endParaRPr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523875" y="2873375"/>
            <a:ext cx="25447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Allows passage of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materials by diffusion and filtration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in sites where protection is not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important; secretes lubricating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substances in serosae.</a:t>
            </a:r>
            <a:endParaRPr lang="en-US" sz="1800">
              <a:latin typeface="Arial" charset="0"/>
            </a:endParaRPr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523875" y="3895725"/>
            <a:ext cx="2752725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Kidney glomeruli; air sacs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of lungs; lining of heart, blood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vessels, and lymphatic vessels; lining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of ventral body cavity (serosae).</a:t>
            </a:r>
            <a:endParaRPr lang="en-US" sz="1800">
              <a:latin typeface="Arial" charset="0"/>
            </a:endParaRPr>
          </a:p>
        </p:txBody>
      </p:sp>
      <p:sp>
        <p:nvSpPr>
          <p:cNvPr id="21522" name="Rectangle 18"/>
          <p:cNvSpPr>
            <a:spLocks noChangeArrowheads="1"/>
          </p:cNvSpPr>
          <p:nvPr/>
        </p:nvSpPr>
        <p:spPr bwMode="auto">
          <a:xfrm>
            <a:off x="3711575" y="5245100"/>
            <a:ext cx="36369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Simple squamous epithelium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forming part of the alveolar (air sac) walls (125x).</a:t>
            </a:r>
            <a:endParaRPr lang="en-US" sz="1800">
              <a:latin typeface="Arial" charset="0"/>
            </a:endParaRPr>
          </a:p>
        </p:txBody>
      </p:sp>
      <p:sp>
        <p:nvSpPr>
          <p:cNvPr id="21523" name="Rectangle 19"/>
          <p:cNvSpPr>
            <a:spLocks noChangeArrowheads="1"/>
          </p:cNvSpPr>
          <p:nvPr/>
        </p:nvSpPr>
        <p:spPr bwMode="auto">
          <a:xfrm>
            <a:off x="7800975" y="2698750"/>
            <a:ext cx="806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Air sacs of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lung tissue</a:t>
            </a:r>
            <a:endParaRPr lang="en-US" sz="1800" b="1">
              <a:latin typeface="Arial" charset="0"/>
            </a:endParaRPr>
          </a:p>
        </p:txBody>
      </p:sp>
      <p:sp>
        <p:nvSpPr>
          <p:cNvPr id="21524" name="Rectangle 20"/>
          <p:cNvSpPr>
            <a:spLocks noChangeArrowheads="1"/>
          </p:cNvSpPr>
          <p:nvPr/>
        </p:nvSpPr>
        <p:spPr bwMode="auto">
          <a:xfrm>
            <a:off x="7800975" y="3149600"/>
            <a:ext cx="7620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Nuclei of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squamous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epithelial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cells</a:t>
            </a:r>
            <a:endParaRPr lang="en-US" sz="1800" b="1"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22860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Simple Squamous Epithelium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8683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4.3b</a:t>
            </a:r>
          </a:p>
        </p:txBody>
      </p:sp>
      <p:pic>
        <p:nvPicPr>
          <p:cNvPr id="24583" name="Picture 7" descr="figure_04_03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6300"/>
            <a:ext cx="8231187" cy="5106988"/>
          </a:xfrm>
          <a:prstGeom prst="rect">
            <a:avLst/>
          </a:prstGeom>
          <a:noFill/>
        </p:spPr>
      </p:pic>
      <p:sp>
        <p:nvSpPr>
          <p:cNvPr id="24584" name="Freeform 8"/>
          <p:cNvSpPr>
            <a:spLocks/>
          </p:cNvSpPr>
          <p:nvPr/>
        </p:nvSpPr>
        <p:spPr bwMode="auto">
          <a:xfrm>
            <a:off x="5051425" y="2243138"/>
            <a:ext cx="2552700" cy="542925"/>
          </a:xfrm>
          <a:custGeom>
            <a:avLst/>
            <a:gdLst/>
            <a:ahLst/>
            <a:cxnLst>
              <a:cxn ang="0">
                <a:pos x="0" y="342"/>
              </a:cxn>
              <a:cxn ang="0">
                <a:pos x="1516" y="0"/>
              </a:cxn>
              <a:cxn ang="0">
                <a:pos x="1608" y="0"/>
              </a:cxn>
            </a:cxnLst>
            <a:rect l="0" t="0" r="r" b="b"/>
            <a:pathLst>
              <a:path w="1608" h="342">
                <a:moveTo>
                  <a:pt x="0" y="342"/>
                </a:moveTo>
                <a:lnTo>
                  <a:pt x="1516" y="0"/>
                </a:lnTo>
                <a:lnTo>
                  <a:pt x="160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H="1">
            <a:off x="5219700" y="2243138"/>
            <a:ext cx="2238375" cy="10556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 flipH="1">
            <a:off x="4651375" y="4711700"/>
            <a:ext cx="29527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>
            <a:off x="5756275" y="3838575"/>
            <a:ext cx="18478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H="1">
            <a:off x="5219700" y="2243138"/>
            <a:ext cx="2238375" cy="10556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Freeform 13"/>
          <p:cNvSpPr>
            <a:spLocks/>
          </p:cNvSpPr>
          <p:nvPr/>
        </p:nvSpPr>
        <p:spPr bwMode="auto">
          <a:xfrm>
            <a:off x="5051425" y="2243138"/>
            <a:ext cx="2552700" cy="542925"/>
          </a:xfrm>
          <a:custGeom>
            <a:avLst/>
            <a:gdLst/>
            <a:ahLst/>
            <a:cxnLst>
              <a:cxn ang="0">
                <a:pos x="0" y="342"/>
              </a:cxn>
              <a:cxn ang="0">
                <a:pos x="1516" y="0"/>
              </a:cxn>
              <a:cxn ang="0">
                <a:pos x="1608" y="0"/>
              </a:cxn>
            </a:cxnLst>
            <a:rect l="0" t="0" r="r" b="b"/>
            <a:pathLst>
              <a:path w="1608" h="342">
                <a:moveTo>
                  <a:pt x="0" y="342"/>
                </a:moveTo>
                <a:lnTo>
                  <a:pt x="1516" y="0"/>
                </a:lnTo>
                <a:lnTo>
                  <a:pt x="160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 flipH="1">
            <a:off x="4651375" y="4711700"/>
            <a:ext cx="29527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 flipH="1">
            <a:off x="5756275" y="3838575"/>
            <a:ext cx="18478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600075" y="914400"/>
            <a:ext cx="30162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FFFFFF"/>
                </a:solidFill>
                <a:latin typeface="Arial Black" charset="0"/>
              </a:rPr>
              <a:t>(b)  Simple cuboidal epithelium</a:t>
            </a:r>
            <a:endParaRPr lang="en-US" sz="1800">
              <a:latin typeface="Arial" charset="0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600075" y="1263650"/>
            <a:ext cx="24368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Single layer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cubelike cells with large,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spherical central nuclei.</a:t>
            </a:r>
            <a:endParaRPr lang="en-US" sz="1800">
              <a:latin typeface="Arial" charset="0"/>
            </a:endParaRP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600075" y="3067050"/>
            <a:ext cx="21320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Secretion and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absorption.</a:t>
            </a:r>
            <a:endParaRPr lang="en-US" sz="1800">
              <a:latin typeface="Arial" charset="0"/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600075" y="3905250"/>
            <a:ext cx="259873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Kidney tubules;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ducts and secretory portions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of small glands; ovary surface.</a:t>
            </a:r>
            <a:endParaRPr lang="en-US" sz="1800">
              <a:latin typeface="Arial" charset="0"/>
            </a:endParaRP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3705225" y="5207000"/>
            <a:ext cx="31416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Simple cuboidal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epithelium in kidney tubules (430x).</a:t>
            </a:r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7648575" y="3749675"/>
            <a:ext cx="8985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Basement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membrane</a:t>
            </a:r>
            <a:endParaRPr lang="en-US" sz="1800" b="1">
              <a:latin typeface="Arial" charset="0"/>
            </a:endParaRP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7648575" y="4619625"/>
            <a:ext cx="9540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Connective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tissue</a:t>
            </a:r>
            <a:endParaRPr lang="en-US" sz="1800" b="1">
              <a:latin typeface="Arial" charset="0"/>
            </a:endParaRP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7648575" y="2149475"/>
            <a:ext cx="766763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Simple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cuboidal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epithelial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cells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81200" y="22860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Simple Cuboidal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108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4.3c</a:t>
            </a:r>
          </a:p>
        </p:txBody>
      </p:sp>
      <p:pic>
        <p:nvPicPr>
          <p:cNvPr id="25633" name="Picture 33"/>
          <p:cNvPicPr>
            <a:picLocks noChangeAspect="1" noChangeArrowheads="1"/>
          </p:cNvPicPr>
          <p:nvPr/>
        </p:nvPicPr>
        <p:blipFill>
          <a:blip r:embed="rId2" cstate="print"/>
          <a:srcRect t="6198"/>
          <a:stretch>
            <a:fillRect/>
          </a:stretch>
        </p:blipFill>
        <p:spPr bwMode="auto">
          <a:xfrm>
            <a:off x="454025" y="723900"/>
            <a:ext cx="8234363" cy="5502275"/>
          </a:xfrm>
          <a:prstGeom prst="rect">
            <a:avLst/>
          </a:prstGeom>
          <a:noFill/>
        </p:spPr>
      </p:pic>
      <p:sp>
        <p:nvSpPr>
          <p:cNvPr id="25634" name="Freeform 34"/>
          <p:cNvSpPr>
            <a:spLocks/>
          </p:cNvSpPr>
          <p:nvPr/>
        </p:nvSpPr>
        <p:spPr bwMode="auto">
          <a:xfrm>
            <a:off x="7067550" y="4772025"/>
            <a:ext cx="736600" cy="276225"/>
          </a:xfrm>
          <a:custGeom>
            <a:avLst/>
            <a:gdLst/>
            <a:ahLst/>
            <a:cxnLst>
              <a:cxn ang="0">
                <a:pos x="464" y="0"/>
              </a:cxn>
              <a:cxn ang="0">
                <a:pos x="94" y="0"/>
              </a:cxn>
              <a:cxn ang="0">
                <a:pos x="0" y="174"/>
              </a:cxn>
            </a:cxnLst>
            <a:rect l="0" t="0" r="r" b="b"/>
            <a:pathLst>
              <a:path w="464" h="174">
                <a:moveTo>
                  <a:pt x="464" y="0"/>
                </a:moveTo>
                <a:lnTo>
                  <a:pt x="94" y="0"/>
                </a:lnTo>
                <a:lnTo>
                  <a:pt x="0" y="174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5" name="Line 35"/>
          <p:cNvSpPr>
            <a:spLocks noChangeShapeType="1"/>
          </p:cNvSpPr>
          <p:nvPr/>
        </p:nvSpPr>
        <p:spPr bwMode="auto">
          <a:xfrm>
            <a:off x="6057900" y="2576513"/>
            <a:ext cx="1746250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6" name="Line 36"/>
          <p:cNvSpPr>
            <a:spLocks noChangeShapeType="1"/>
          </p:cNvSpPr>
          <p:nvPr/>
        </p:nvSpPr>
        <p:spPr bwMode="auto">
          <a:xfrm>
            <a:off x="6057900" y="2576513"/>
            <a:ext cx="17557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7" name="Freeform 37"/>
          <p:cNvSpPr>
            <a:spLocks/>
          </p:cNvSpPr>
          <p:nvPr/>
        </p:nvSpPr>
        <p:spPr bwMode="auto">
          <a:xfrm>
            <a:off x="7067550" y="4772025"/>
            <a:ext cx="746125" cy="276225"/>
          </a:xfrm>
          <a:custGeom>
            <a:avLst/>
            <a:gdLst/>
            <a:ahLst/>
            <a:cxnLst>
              <a:cxn ang="0">
                <a:pos x="470" y="0"/>
              </a:cxn>
              <a:cxn ang="0">
                <a:pos x="94" y="0"/>
              </a:cxn>
              <a:cxn ang="0">
                <a:pos x="0" y="174"/>
              </a:cxn>
            </a:cxnLst>
            <a:rect l="0" t="0" r="r" b="b"/>
            <a:pathLst>
              <a:path w="470" h="174">
                <a:moveTo>
                  <a:pt x="470" y="0"/>
                </a:moveTo>
                <a:lnTo>
                  <a:pt x="94" y="0"/>
                </a:lnTo>
                <a:lnTo>
                  <a:pt x="0" y="17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609600" y="777875"/>
            <a:ext cx="26495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(c)  Simple columnar epithelium</a:t>
            </a:r>
            <a:endParaRPr lang="en-US" sz="1800">
              <a:latin typeface="Arial" charset="0"/>
            </a:endParaRP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555625" y="1089025"/>
            <a:ext cx="3044825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Single layer of tall cells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with </a:t>
            </a:r>
            <a:r>
              <a:rPr lang="en-US" sz="1200" b="1" i="1">
                <a:solidFill>
                  <a:srgbClr val="231F20"/>
                </a:solidFill>
                <a:latin typeface="Arial" charset="0"/>
              </a:rPr>
              <a:t>round 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to </a:t>
            </a:r>
            <a:r>
              <a:rPr lang="en-US" sz="1200" b="1" i="1">
                <a:solidFill>
                  <a:srgbClr val="231F20"/>
                </a:solidFill>
                <a:latin typeface="Arial" charset="0"/>
              </a:rPr>
              <a:t>oval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nuclei; some cells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bear cilia; layer may contain mucus-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secreting unicellular glands (goblet cells).</a:t>
            </a:r>
            <a:endParaRPr lang="en-US" sz="1800">
              <a:latin typeface="Arial" charset="0"/>
            </a:endParaRPr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555625" y="3092450"/>
            <a:ext cx="29718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Absorption; secretion of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mucus, enzymes, and other substances;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ciliated type propels mucus (or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reproductive cells) by ciliary action.</a:t>
            </a:r>
            <a:endParaRPr lang="en-US" sz="1800">
              <a:latin typeface="Arial" charset="0"/>
            </a:endParaRPr>
          </a:p>
        </p:txBody>
      </p:sp>
      <p:sp>
        <p:nvSpPr>
          <p:cNvPr id="25641" name="Rectangle 41"/>
          <p:cNvSpPr>
            <a:spLocks noChangeArrowheads="1"/>
          </p:cNvSpPr>
          <p:nvPr/>
        </p:nvSpPr>
        <p:spPr bwMode="auto">
          <a:xfrm>
            <a:off x="558800" y="3892550"/>
            <a:ext cx="3082925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Nonciliated type lines most of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the digestive tract (stomach to anal canal),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gallbladder, and excretory ducts of some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glands; ciliated variety lines small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bronchi, uterine tubes, and some regions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of the uterus.</a:t>
            </a:r>
            <a:endParaRPr lang="en-US" sz="1800">
              <a:latin typeface="Arial" charset="0"/>
            </a:endParaRPr>
          </a:p>
        </p:txBody>
      </p:sp>
      <p:sp>
        <p:nvSpPr>
          <p:cNvPr id="25642" name="Rectangle 42"/>
          <p:cNvSpPr>
            <a:spLocks noChangeArrowheads="1"/>
          </p:cNvSpPr>
          <p:nvPr/>
        </p:nvSpPr>
        <p:spPr bwMode="auto">
          <a:xfrm>
            <a:off x="3794125" y="5426075"/>
            <a:ext cx="35607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Simple columnar epithelium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of the stomach mucosa (860X).</a:t>
            </a:r>
            <a:endParaRPr lang="en-US" sz="1800">
              <a:latin typeface="Arial" charset="0"/>
            </a:endParaRPr>
          </a:p>
        </p:txBody>
      </p:sp>
      <p:sp>
        <p:nvSpPr>
          <p:cNvPr id="25643" name="Rectangle 43"/>
          <p:cNvSpPr>
            <a:spLocks noChangeArrowheads="1"/>
          </p:cNvSpPr>
          <p:nvPr/>
        </p:nvSpPr>
        <p:spPr bwMode="auto">
          <a:xfrm>
            <a:off x="7845425" y="2492375"/>
            <a:ext cx="685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Simple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columnar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epithelial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cell</a:t>
            </a:r>
            <a:endParaRPr lang="en-US" sz="1800" b="1">
              <a:latin typeface="Arial" charset="0"/>
            </a:endParaRPr>
          </a:p>
        </p:txBody>
      </p:sp>
      <p:sp>
        <p:nvSpPr>
          <p:cNvPr id="25644" name="Rectangle 44"/>
          <p:cNvSpPr>
            <a:spLocks noChangeArrowheads="1"/>
          </p:cNvSpPr>
          <p:nvPr/>
        </p:nvSpPr>
        <p:spPr bwMode="auto">
          <a:xfrm>
            <a:off x="7842250" y="4679950"/>
            <a:ext cx="768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Basement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membrane</a:t>
            </a:r>
            <a:endParaRPr lang="en-US" sz="1800" b="1"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3200" y="22860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Simple Columnar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16987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4.3d</a:t>
            </a:r>
          </a:p>
        </p:txBody>
      </p:sp>
      <p:pic>
        <p:nvPicPr>
          <p:cNvPr id="26631" name="Picture 7" descr="figure_04_03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138" y="493713"/>
            <a:ext cx="8231187" cy="5868987"/>
          </a:xfrm>
          <a:prstGeom prst="rect">
            <a:avLst/>
          </a:prstGeom>
          <a:noFill/>
        </p:spPr>
      </p:pic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1252538" y="5700713"/>
            <a:ext cx="8826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 flipH="1">
            <a:off x="7413625" y="3478213"/>
            <a:ext cx="26670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4" name="Freeform 10"/>
          <p:cNvSpPr>
            <a:spLocks/>
          </p:cNvSpPr>
          <p:nvPr/>
        </p:nvSpPr>
        <p:spPr bwMode="auto">
          <a:xfrm>
            <a:off x="7099300" y="1784350"/>
            <a:ext cx="561975" cy="561975"/>
          </a:xfrm>
          <a:custGeom>
            <a:avLst/>
            <a:gdLst/>
            <a:ahLst/>
            <a:cxnLst>
              <a:cxn ang="0">
                <a:pos x="354" y="0"/>
              </a:cxn>
              <a:cxn ang="0">
                <a:pos x="114" y="0"/>
              </a:cxn>
              <a:cxn ang="0">
                <a:pos x="0" y="354"/>
              </a:cxn>
            </a:cxnLst>
            <a:rect l="0" t="0" r="r" b="b"/>
            <a:pathLst>
              <a:path w="354" h="354">
                <a:moveTo>
                  <a:pt x="354" y="0"/>
                </a:moveTo>
                <a:lnTo>
                  <a:pt x="114" y="0"/>
                </a:lnTo>
                <a:lnTo>
                  <a:pt x="0" y="35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5" name="Freeform 11"/>
          <p:cNvSpPr>
            <a:spLocks/>
          </p:cNvSpPr>
          <p:nvPr/>
        </p:nvSpPr>
        <p:spPr bwMode="auto">
          <a:xfrm>
            <a:off x="6724650" y="1625600"/>
            <a:ext cx="936625" cy="352425"/>
          </a:xfrm>
          <a:custGeom>
            <a:avLst/>
            <a:gdLst/>
            <a:ahLst/>
            <a:cxnLst>
              <a:cxn ang="0">
                <a:pos x="590" y="0"/>
              </a:cxn>
              <a:cxn ang="0">
                <a:pos x="342" y="0"/>
              </a:cxn>
              <a:cxn ang="0">
                <a:pos x="0" y="222"/>
              </a:cxn>
            </a:cxnLst>
            <a:rect l="0" t="0" r="r" b="b"/>
            <a:pathLst>
              <a:path w="590" h="222">
                <a:moveTo>
                  <a:pt x="590" y="0"/>
                </a:moveTo>
                <a:lnTo>
                  <a:pt x="342" y="0"/>
                </a:lnTo>
                <a:lnTo>
                  <a:pt x="0" y="22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6" name="Freeform 12"/>
          <p:cNvSpPr>
            <a:spLocks/>
          </p:cNvSpPr>
          <p:nvPr/>
        </p:nvSpPr>
        <p:spPr bwMode="auto">
          <a:xfrm>
            <a:off x="6661150" y="5275263"/>
            <a:ext cx="1003300" cy="76200"/>
          </a:xfrm>
          <a:custGeom>
            <a:avLst/>
            <a:gdLst/>
            <a:ahLst/>
            <a:cxnLst>
              <a:cxn ang="0">
                <a:pos x="632" y="48"/>
              </a:cxn>
              <a:cxn ang="0">
                <a:pos x="526" y="48"/>
              </a:cxn>
              <a:cxn ang="0">
                <a:pos x="0" y="0"/>
              </a:cxn>
            </a:cxnLst>
            <a:rect l="0" t="0" r="r" b="b"/>
            <a:pathLst>
              <a:path w="632" h="48">
                <a:moveTo>
                  <a:pt x="632" y="48"/>
                </a:moveTo>
                <a:lnTo>
                  <a:pt x="526" y="4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H="1">
            <a:off x="7467600" y="3478213"/>
            <a:ext cx="1936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600075" y="849313"/>
            <a:ext cx="3455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(d)  Pseudostratified columnar epithelium</a:t>
            </a:r>
            <a:endParaRPr lang="en-US" sz="1800">
              <a:latin typeface="Arial" charset="0"/>
            </a:endParaRP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600075" y="1220788"/>
            <a:ext cx="26638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Single layer of cells of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differing heights, some not reaching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the free surface; nuclei seen at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different levels; may contain mucus-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secreting cells and bear cilia.</a:t>
            </a:r>
            <a:endParaRPr lang="en-US" sz="1800">
              <a:latin typeface="Arial" charset="0"/>
            </a:endParaRP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600075" y="3684588"/>
            <a:ext cx="2609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Secretion, particularly of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mucus; propulsion of mucus by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ciliary action.</a:t>
            </a:r>
            <a:endParaRPr lang="en-US" sz="1800">
              <a:latin typeface="Arial" charset="0"/>
            </a:endParaRPr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600075" y="4294188"/>
            <a:ext cx="26955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Nonciliated type in male’s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sperm-carrying ducts and ducts of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large glands; ciliated variety lines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the trachea, most of the upper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respiratory tract.</a:t>
            </a:r>
            <a:endParaRPr lang="en-US" sz="1800">
              <a:latin typeface="Arial" charset="0"/>
            </a:endParaRP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3702050" y="5554663"/>
            <a:ext cx="3865563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Pseudostratified ciliated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columnar epithelium lining the human trachea (570x).</a:t>
            </a:r>
            <a:endParaRPr lang="en-US" sz="1800">
              <a:latin typeface="Arial" charset="0"/>
            </a:endParaRPr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660400" y="5608638"/>
            <a:ext cx="5826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Trachea</a:t>
            </a:r>
            <a:endParaRPr lang="en-US" sz="1800" b="1">
              <a:latin typeface="Arial" charset="0"/>
            </a:endParaRPr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7689850" y="1547813"/>
            <a:ext cx="3222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Cilia</a:t>
            </a:r>
            <a:endParaRPr lang="en-US" sz="1800" b="1">
              <a:latin typeface="Arial" charset="0"/>
            </a:endParaRP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7689850" y="3395663"/>
            <a:ext cx="6619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Pseudo-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stratified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epithelial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layer</a:t>
            </a:r>
            <a:endParaRPr lang="en-US" sz="1800" b="1">
              <a:latin typeface="Arial" charset="0"/>
            </a:endParaRP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7693025" y="5268913"/>
            <a:ext cx="768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Basement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membrane</a:t>
            </a:r>
            <a:endParaRPr lang="en-US" sz="1800" b="1">
              <a:latin typeface="Arial" charset="0"/>
            </a:endParaRPr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7693025" y="1706563"/>
            <a:ext cx="881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Mucus of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mucous cell</a:t>
            </a:r>
            <a:endParaRPr lang="en-US" sz="1800" b="1">
              <a:latin typeface="Arial" charset="0"/>
            </a:endParaRPr>
          </a:p>
        </p:txBody>
      </p:sp>
      <p:sp>
        <p:nvSpPr>
          <p:cNvPr id="26648" name="AutoShape 24"/>
          <p:cNvSpPr>
            <a:spLocks/>
          </p:cNvSpPr>
          <p:nvPr/>
        </p:nvSpPr>
        <p:spPr bwMode="auto">
          <a:xfrm>
            <a:off x="7378700" y="1841500"/>
            <a:ext cx="95250" cy="3270250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219200" y="3048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Pseudostratified Columnar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97371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4.3e</a:t>
            </a:r>
          </a:p>
        </p:txBody>
      </p:sp>
      <p:pic>
        <p:nvPicPr>
          <p:cNvPr id="27655" name="Picture 7" descr="figure_04_03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7407275" y="1524000"/>
            <a:ext cx="104775" cy="2306638"/>
          </a:xfrm>
          <a:prstGeom prst="rect">
            <a:avLst/>
          </a:prstGeom>
          <a:noFill/>
          <a:ln w="2857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Freeform 10"/>
          <p:cNvSpPr>
            <a:spLocks/>
          </p:cNvSpPr>
          <p:nvPr/>
        </p:nvSpPr>
        <p:spPr bwMode="auto">
          <a:xfrm>
            <a:off x="5086350" y="3459163"/>
            <a:ext cx="2673350" cy="663575"/>
          </a:xfrm>
          <a:custGeom>
            <a:avLst/>
            <a:gdLst/>
            <a:ahLst/>
            <a:cxnLst>
              <a:cxn ang="0">
                <a:pos x="1684" y="418"/>
              </a:cxn>
              <a:cxn ang="0">
                <a:pos x="1510" y="418"/>
              </a:cxn>
              <a:cxn ang="0">
                <a:pos x="0" y="0"/>
              </a:cxn>
            </a:cxnLst>
            <a:rect l="0" t="0" r="r" b="b"/>
            <a:pathLst>
              <a:path w="1684" h="418">
                <a:moveTo>
                  <a:pt x="1684" y="418"/>
                </a:moveTo>
                <a:lnTo>
                  <a:pt x="1510" y="41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7512050" y="2676525"/>
            <a:ext cx="2413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H="1" flipV="1">
            <a:off x="5543550" y="2990850"/>
            <a:ext cx="1946275" cy="11318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7512050" y="2676525"/>
            <a:ext cx="2413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Freeform 14"/>
          <p:cNvSpPr>
            <a:spLocks/>
          </p:cNvSpPr>
          <p:nvPr/>
        </p:nvSpPr>
        <p:spPr bwMode="auto">
          <a:xfrm>
            <a:off x="6350000" y="4348163"/>
            <a:ext cx="1409700" cy="139700"/>
          </a:xfrm>
          <a:custGeom>
            <a:avLst/>
            <a:gdLst/>
            <a:ahLst/>
            <a:cxnLst>
              <a:cxn ang="0">
                <a:pos x="888" y="0"/>
              </a:cxn>
              <a:cxn ang="0">
                <a:pos x="704" y="0"/>
              </a:cxn>
              <a:cxn ang="0">
                <a:pos x="0" y="88"/>
              </a:cxn>
            </a:cxnLst>
            <a:rect l="0" t="0" r="r" b="b"/>
            <a:pathLst>
              <a:path w="888" h="88">
                <a:moveTo>
                  <a:pt x="888" y="0"/>
                </a:moveTo>
                <a:lnTo>
                  <a:pt x="704" y="0"/>
                </a:lnTo>
                <a:lnTo>
                  <a:pt x="0" y="8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3" name="Freeform 15"/>
          <p:cNvSpPr>
            <a:spLocks/>
          </p:cNvSpPr>
          <p:nvPr/>
        </p:nvSpPr>
        <p:spPr bwMode="auto">
          <a:xfrm>
            <a:off x="6721475" y="4792663"/>
            <a:ext cx="1035050" cy="117475"/>
          </a:xfrm>
          <a:custGeom>
            <a:avLst/>
            <a:gdLst/>
            <a:ahLst/>
            <a:cxnLst>
              <a:cxn ang="0">
                <a:pos x="0" y="74"/>
              </a:cxn>
              <a:cxn ang="0">
                <a:pos x="460" y="0"/>
              </a:cxn>
              <a:cxn ang="0">
                <a:pos x="652" y="0"/>
              </a:cxn>
            </a:cxnLst>
            <a:rect l="0" t="0" r="r" b="b"/>
            <a:pathLst>
              <a:path w="652" h="74">
                <a:moveTo>
                  <a:pt x="0" y="74"/>
                </a:moveTo>
                <a:lnTo>
                  <a:pt x="460" y="0"/>
                </a:lnTo>
                <a:lnTo>
                  <a:pt x="65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603250" y="541338"/>
            <a:ext cx="2930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(e)  Stratified squamous epithelium</a:t>
            </a:r>
            <a:endParaRPr lang="en-US" sz="1800">
              <a:latin typeface="Arial" charset="0"/>
            </a:endParaRP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527050" y="909638"/>
            <a:ext cx="26987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Thick membrane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composed of several cell layers;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basal cells are cuboidal or columnar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and metabolically active; surface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cells are flattened (squamous); in the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keratinized type, the surface cells are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full of keratin and dead; basal cells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are active in mitosis and produce the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cells of the more superficial layers.</a:t>
            </a:r>
            <a:endParaRPr lang="en-US" sz="1800">
              <a:latin typeface="Arial" charset="0"/>
            </a:endParaRP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527050" y="3802063"/>
            <a:ext cx="2803525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Protects underlying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tissues in areas subjected to abrasion.</a:t>
            </a:r>
            <a:endParaRPr lang="en-US" sz="1800">
              <a:latin typeface="Arial" charset="0"/>
            </a:endParaRP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530225" y="4268788"/>
            <a:ext cx="27701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Nonkeratinized type forms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the moist linings of the esophagus,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mouth, and vagina; keratinized variety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forms the epidermis of the skin, a dry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membrane.</a:t>
            </a:r>
            <a:endParaRPr lang="en-US" sz="1800">
              <a:latin typeface="Arial" charset="0"/>
            </a:endParaRP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3673475" y="5272088"/>
            <a:ext cx="3797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Stratified squamous epithelium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lining the esophagus (285x).</a:t>
            </a:r>
            <a:endParaRPr lang="en-US" sz="1800">
              <a:latin typeface="Arial" charset="0"/>
            </a:endParaRPr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7785100" y="2592388"/>
            <a:ext cx="7635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Stratified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squamous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epithelium</a:t>
            </a:r>
            <a:endParaRPr lang="en-US" sz="1800" b="1">
              <a:latin typeface="Arial" charset="0"/>
            </a:endParaRPr>
          </a:p>
        </p:txBody>
      </p:sp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7785100" y="4037013"/>
            <a:ext cx="4572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Nuclei</a:t>
            </a:r>
            <a:endParaRPr lang="en-US" sz="1800" b="1">
              <a:latin typeface="Arial" charset="0"/>
            </a:endParaRP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7785100" y="4271963"/>
            <a:ext cx="768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Basement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membrane</a:t>
            </a:r>
            <a:endParaRPr lang="en-US" sz="1800" b="1">
              <a:latin typeface="Arial" charset="0"/>
            </a:endParaRPr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7785100" y="4719638"/>
            <a:ext cx="8207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Connective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tissue</a:t>
            </a:r>
            <a:endParaRPr lang="en-US" sz="1800" b="1">
              <a:latin typeface="Arial" charset="0"/>
            </a:endParaRPr>
          </a:p>
        </p:txBody>
      </p:sp>
      <p:sp>
        <p:nvSpPr>
          <p:cNvPr id="27674" name="AutoShape 26"/>
          <p:cNvSpPr>
            <a:spLocks/>
          </p:cNvSpPr>
          <p:nvPr/>
        </p:nvSpPr>
        <p:spPr bwMode="auto">
          <a:xfrm>
            <a:off x="7391400" y="1524000"/>
            <a:ext cx="120650" cy="2286000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981200" y="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Stratified Squamous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88194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8185150" y="6581775"/>
            <a:ext cx="955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4.3f</a:t>
            </a:r>
          </a:p>
        </p:txBody>
      </p:sp>
      <p:pic>
        <p:nvPicPr>
          <p:cNvPr id="32805" name="Picture 37"/>
          <p:cNvPicPr>
            <a:picLocks noChangeAspect="1" noChangeArrowheads="1"/>
          </p:cNvPicPr>
          <p:nvPr/>
        </p:nvPicPr>
        <p:blipFill>
          <a:blip r:embed="rId2" cstate="print"/>
          <a:srcRect t="7645"/>
          <a:stretch>
            <a:fillRect/>
          </a:stretch>
        </p:blipFill>
        <p:spPr bwMode="auto">
          <a:xfrm>
            <a:off x="449263" y="741363"/>
            <a:ext cx="8243887" cy="5427662"/>
          </a:xfrm>
          <a:prstGeom prst="rect">
            <a:avLst/>
          </a:prstGeom>
          <a:noFill/>
        </p:spPr>
      </p:pic>
      <p:sp>
        <p:nvSpPr>
          <p:cNvPr id="32806" name="Freeform 38"/>
          <p:cNvSpPr>
            <a:spLocks/>
          </p:cNvSpPr>
          <p:nvPr/>
        </p:nvSpPr>
        <p:spPr bwMode="auto">
          <a:xfrm>
            <a:off x="6921500" y="4340225"/>
            <a:ext cx="739775" cy="250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0" y="158"/>
              </a:cxn>
              <a:cxn ang="0">
                <a:pos x="466" y="158"/>
              </a:cxn>
            </a:cxnLst>
            <a:rect l="0" t="0" r="r" b="b"/>
            <a:pathLst>
              <a:path w="466" h="158">
                <a:moveTo>
                  <a:pt x="0" y="0"/>
                </a:moveTo>
                <a:lnTo>
                  <a:pt x="230" y="158"/>
                </a:lnTo>
                <a:lnTo>
                  <a:pt x="466" y="15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7" name="Freeform 39"/>
          <p:cNvSpPr>
            <a:spLocks/>
          </p:cNvSpPr>
          <p:nvPr/>
        </p:nvSpPr>
        <p:spPr bwMode="auto">
          <a:xfrm>
            <a:off x="7026275" y="4867275"/>
            <a:ext cx="63500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4" y="28"/>
              </a:cxn>
              <a:cxn ang="0">
                <a:pos x="400" y="28"/>
              </a:cxn>
            </a:cxnLst>
            <a:rect l="0" t="0" r="r" b="b"/>
            <a:pathLst>
              <a:path w="400" h="28">
                <a:moveTo>
                  <a:pt x="0" y="0"/>
                </a:moveTo>
                <a:lnTo>
                  <a:pt x="174" y="28"/>
                </a:lnTo>
                <a:lnTo>
                  <a:pt x="400" y="2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8" name="Line 40"/>
          <p:cNvSpPr>
            <a:spLocks noChangeShapeType="1"/>
          </p:cNvSpPr>
          <p:nvPr/>
        </p:nvSpPr>
        <p:spPr bwMode="auto">
          <a:xfrm>
            <a:off x="7470775" y="3521075"/>
            <a:ext cx="225425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9" name="Line 41"/>
          <p:cNvSpPr>
            <a:spLocks noChangeShapeType="1"/>
          </p:cNvSpPr>
          <p:nvPr/>
        </p:nvSpPr>
        <p:spPr bwMode="auto">
          <a:xfrm>
            <a:off x="7454900" y="3521075"/>
            <a:ext cx="2063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0" name="Rectangle 42"/>
          <p:cNvSpPr>
            <a:spLocks noChangeArrowheads="1"/>
          </p:cNvSpPr>
          <p:nvPr/>
        </p:nvSpPr>
        <p:spPr bwMode="auto">
          <a:xfrm>
            <a:off x="596900" y="787400"/>
            <a:ext cx="2209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(f)  Transitional epithelium</a:t>
            </a:r>
            <a:endParaRPr lang="en-US" sz="1800">
              <a:latin typeface="Arial" charset="0"/>
            </a:endParaRPr>
          </a:p>
        </p:txBody>
      </p:sp>
      <p:sp>
        <p:nvSpPr>
          <p:cNvPr id="32811" name="Rectangle 43"/>
          <p:cNvSpPr>
            <a:spLocks noChangeArrowheads="1"/>
          </p:cNvSpPr>
          <p:nvPr/>
        </p:nvSpPr>
        <p:spPr bwMode="auto">
          <a:xfrm>
            <a:off x="596900" y="1047750"/>
            <a:ext cx="2689225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Resembles both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stratified squamous and stratified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cuboidal; basal cells cuboidal or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columnar; surface cells dome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shaped or squamouslike, depending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on degree of organ stretch.</a:t>
            </a:r>
            <a:endParaRPr lang="en-US" sz="1800">
              <a:latin typeface="Arial" charset="0"/>
            </a:endParaRPr>
          </a:p>
        </p:txBody>
      </p:sp>
      <p:sp>
        <p:nvSpPr>
          <p:cNvPr id="32812" name="Rectangle 44"/>
          <p:cNvSpPr>
            <a:spLocks noChangeArrowheads="1"/>
          </p:cNvSpPr>
          <p:nvPr/>
        </p:nvSpPr>
        <p:spPr bwMode="auto">
          <a:xfrm>
            <a:off x="596900" y="3843338"/>
            <a:ext cx="26114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Stretches readily and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permits distension of urinary organ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by contained urine.</a:t>
            </a:r>
            <a:endParaRPr lang="en-US" sz="1800">
              <a:latin typeface="Arial" charset="0"/>
            </a:endParaRPr>
          </a:p>
        </p:txBody>
      </p:sp>
      <p:sp>
        <p:nvSpPr>
          <p:cNvPr id="32813" name="Rectangle 45"/>
          <p:cNvSpPr>
            <a:spLocks noChangeArrowheads="1"/>
          </p:cNvSpPr>
          <p:nvPr/>
        </p:nvSpPr>
        <p:spPr bwMode="auto">
          <a:xfrm>
            <a:off x="596900" y="4438650"/>
            <a:ext cx="2693988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Lines the ureters, urinary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bladder, and part of the urethra.</a:t>
            </a:r>
            <a:endParaRPr lang="en-US" sz="1800">
              <a:latin typeface="Arial" charset="0"/>
            </a:endParaRPr>
          </a:p>
        </p:txBody>
      </p:sp>
      <p:sp>
        <p:nvSpPr>
          <p:cNvPr id="32814" name="Rectangle 46"/>
          <p:cNvSpPr>
            <a:spLocks noChangeArrowheads="1"/>
          </p:cNvSpPr>
          <p:nvPr/>
        </p:nvSpPr>
        <p:spPr bwMode="auto">
          <a:xfrm>
            <a:off x="3702050" y="5124450"/>
            <a:ext cx="4522788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Transitional epithelium lining the urinary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bladder, relaxed state (360X); note the bulbous, or rounded,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appearance of the cells at the surface; these cells flatten and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become elongated when the bladder is filled with urine.</a:t>
            </a:r>
            <a:endParaRPr lang="en-US" sz="1800">
              <a:latin typeface="Arial" charset="0"/>
            </a:endParaRPr>
          </a:p>
        </p:txBody>
      </p:sp>
      <p:sp>
        <p:nvSpPr>
          <p:cNvPr id="32815" name="Rectangle 47"/>
          <p:cNvSpPr>
            <a:spLocks noChangeArrowheads="1"/>
          </p:cNvSpPr>
          <p:nvPr/>
        </p:nvSpPr>
        <p:spPr bwMode="auto">
          <a:xfrm>
            <a:off x="7683500" y="4508500"/>
            <a:ext cx="768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Basement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membrane</a:t>
            </a:r>
            <a:endParaRPr lang="en-US" sz="1800" b="1">
              <a:latin typeface="Arial" charset="0"/>
            </a:endParaRPr>
          </a:p>
        </p:txBody>
      </p:sp>
      <p:sp>
        <p:nvSpPr>
          <p:cNvPr id="32816" name="Rectangle 48"/>
          <p:cNvSpPr>
            <a:spLocks noChangeArrowheads="1"/>
          </p:cNvSpPr>
          <p:nvPr/>
        </p:nvSpPr>
        <p:spPr bwMode="auto">
          <a:xfrm>
            <a:off x="7693025" y="4813300"/>
            <a:ext cx="8207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Connective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tissue</a:t>
            </a:r>
            <a:endParaRPr lang="en-US" sz="1800" b="1">
              <a:latin typeface="Arial" charset="0"/>
            </a:endParaRPr>
          </a:p>
        </p:txBody>
      </p:sp>
      <p:sp>
        <p:nvSpPr>
          <p:cNvPr id="32817" name="Rectangle 49"/>
          <p:cNvSpPr>
            <a:spLocks noChangeArrowheads="1"/>
          </p:cNvSpPr>
          <p:nvPr/>
        </p:nvSpPr>
        <p:spPr bwMode="auto">
          <a:xfrm>
            <a:off x="7693025" y="3432175"/>
            <a:ext cx="865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Transitional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epithelium</a:t>
            </a:r>
            <a:endParaRPr lang="en-US" sz="1800" b="1">
              <a:latin typeface="Arial" charset="0"/>
            </a:endParaRPr>
          </a:p>
        </p:txBody>
      </p:sp>
      <p:sp>
        <p:nvSpPr>
          <p:cNvPr id="32818" name="AutoShape 50"/>
          <p:cNvSpPr>
            <a:spLocks/>
          </p:cNvSpPr>
          <p:nvPr/>
        </p:nvSpPr>
        <p:spPr bwMode="auto">
          <a:xfrm>
            <a:off x="7348538" y="2633663"/>
            <a:ext cx="101600" cy="1892300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06700" y="228600"/>
            <a:ext cx="315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      Transitional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3815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 dirty="0" smtClean="0"/>
              <a:t>Connective Tissues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382000" cy="5287963"/>
          </a:xfrm>
        </p:spPr>
        <p:txBody>
          <a:bodyPr>
            <a:normAutofit/>
          </a:bodyPr>
          <a:lstStyle/>
          <a:p>
            <a:r>
              <a:rPr lang="en-US" dirty="0" smtClean="0"/>
              <a:t>Loose Connective Tissue</a:t>
            </a:r>
          </a:p>
          <a:p>
            <a:r>
              <a:rPr lang="en-US" dirty="0" smtClean="0"/>
              <a:t>Adipose Tissue</a:t>
            </a:r>
          </a:p>
          <a:p>
            <a:r>
              <a:rPr lang="en-US" dirty="0" smtClean="0"/>
              <a:t>Reticular Loose Connective Tissue</a:t>
            </a:r>
          </a:p>
          <a:p>
            <a:r>
              <a:rPr lang="en-US" dirty="0" smtClean="0"/>
              <a:t>Dense Regular</a:t>
            </a:r>
          </a:p>
          <a:p>
            <a:r>
              <a:rPr lang="en-US" dirty="0" smtClean="0"/>
              <a:t>Dense Irregular</a:t>
            </a:r>
          </a:p>
          <a:p>
            <a:r>
              <a:rPr lang="en-US" dirty="0" smtClean="0"/>
              <a:t>Elastic Connective Tissue</a:t>
            </a:r>
          </a:p>
          <a:p>
            <a:r>
              <a:rPr lang="en-US" dirty="0" smtClean="0"/>
              <a:t>Hyalin Cartilage</a:t>
            </a:r>
          </a:p>
          <a:p>
            <a:r>
              <a:rPr lang="en-US" dirty="0" smtClean="0"/>
              <a:t>Fibrocartilage</a:t>
            </a:r>
          </a:p>
          <a:p>
            <a:r>
              <a:rPr lang="en-US" dirty="0" smtClean="0"/>
              <a:t>Elastic Cartilage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410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figure_04_08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6300"/>
            <a:ext cx="8231187" cy="5106988"/>
          </a:xfrm>
          <a:prstGeom prst="rect">
            <a:avLst/>
          </a:prstGeom>
          <a:noFill/>
        </p:spPr>
      </p:pic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1389063" y="5018088"/>
            <a:ext cx="27940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1173163" y="5532438"/>
            <a:ext cx="64770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1389063" y="5018088"/>
            <a:ext cx="2794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1173163" y="5532438"/>
            <a:ext cx="6477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>
            <a:off x="5489575" y="1739900"/>
            <a:ext cx="23368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6365875" y="2686050"/>
            <a:ext cx="14478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 flipH="1">
            <a:off x="6800850" y="2682875"/>
            <a:ext cx="457200" cy="2603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Freeform 14"/>
          <p:cNvSpPr>
            <a:spLocks/>
          </p:cNvSpPr>
          <p:nvPr/>
        </p:nvSpPr>
        <p:spPr bwMode="auto">
          <a:xfrm>
            <a:off x="6896100" y="3059113"/>
            <a:ext cx="933450" cy="447675"/>
          </a:xfrm>
          <a:custGeom>
            <a:avLst/>
            <a:gdLst/>
            <a:ahLst/>
            <a:cxnLst>
              <a:cxn ang="0">
                <a:pos x="588" y="282"/>
              </a:cxn>
              <a:cxn ang="0">
                <a:pos x="470" y="282"/>
              </a:cxn>
              <a:cxn ang="0">
                <a:pos x="0" y="0"/>
              </a:cxn>
            </a:cxnLst>
            <a:rect l="0" t="0" r="r" b="b"/>
            <a:pathLst>
              <a:path w="588" h="282">
                <a:moveTo>
                  <a:pt x="588" y="282"/>
                </a:moveTo>
                <a:lnTo>
                  <a:pt x="470" y="28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 flipV="1">
            <a:off x="7016750" y="3506788"/>
            <a:ext cx="625475" cy="2857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 flipV="1">
            <a:off x="6556375" y="1743075"/>
            <a:ext cx="749300" cy="3651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5489575" y="1739900"/>
            <a:ext cx="23431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>
            <a:off x="6365875" y="2686050"/>
            <a:ext cx="14636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5" name="Line 19"/>
          <p:cNvSpPr>
            <a:spLocks noChangeShapeType="1"/>
          </p:cNvSpPr>
          <p:nvPr/>
        </p:nvSpPr>
        <p:spPr bwMode="auto">
          <a:xfrm flipH="1">
            <a:off x="6800850" y="2682875"/>
            <a:ext cx="457200" cy="2603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6" name="Freeform 20"/>
          <p:cNvSpPr>
            <a:spLocks/>
          </p:cNvSpPr>
          <p:nvPr/>
        </p:nvSpPr>
        <p:spPr bwMode="auto">
          <a:xfrm>
            <a:off x="6896100" y="3059113"/>
            <a:ext cx="933450" cy="447675"/>
          </a:xfrm>
          <a:custGeom>
            <a:avLst/>
            <a:gdLst/>
            <a:ahLst/>
            <a:cxnLst>
              <a:cxn ang="0">
                <a:pos x="588" y="282"/>
              </a:cxn>
              <a:cxn ang="0">
                <a:pos x="470" y="282"/>
              </a:cxn>
              <a:cxn ang="0">
                <a:pos x="0" y="0"/>
              </a:cxn>
            </a:cxnLst>
            <a:rect l="0" t="0" r="r" b="b"/>
            <a:pathLst>
              <a:path w="588" h="282">
                <a:moveTo>
                  <a:pt x="588" y="282"/>
                </a:moveTo>
                <a:lnTo>
                  <a:pt x="470" y="28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7" name="Line 21"/>
          <p:cNvSpPr>
            <a:spLocks noChangeShapeType="1"/>
          </p:cNvSpPr>
          <p:nvPr/>
        </p:nvSpPr>
        <p:spPr bwMode="auto">
          <a:xfrm flipV="1">
            <a:off x="7016750" y="3506788"/>
            <a:ext cx="625475" cy="2857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V="1">
            <a:off x="6556375" y="1743075"/>
            <a:ext cx="749300" cy="3651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584200" y="935038"/>
            <a:ext cx="5197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(a)  Connective tissue proper: loose connective tissue, areolar</a:t>
            </a:r>
            <a:endParaRPr lang="en-US" sz="1800">
              <a:latin typeface="Arial" charset="0"/>
            </a:endParaRP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584200" y="1296988"/>
            <a:ext cx="2663825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i="1">
                <a:solidFill>
                  <a:srgbClr val="231F20"/>
                </a:solidFill>
                <a:latin typeface="Arial" charset="0"/>
              </a:rPr>
              <a:t> 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Gel-like matrix with all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three fiber types; cells: fibroblasts,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macrophages, mast cells, and some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white blood cells.</a:t>
            </a:r>
            <a:endParaRPr lang="en-US" sz="1800" b="1">
              <a:latin typeface="Arial" charset="0"/>
            </a:endParaRP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584200" y="2192338"/>
            <a:ext cx="27352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Wraps and cushions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organs; its macrophages phagocytize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bacteria; plays important role in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inflammation; holds and conveys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tissue fluid.</a:t>
            </a:r>
            <a:endParaRPr lang="en-US" sz="1800">
              <a:latin typeface="Arial" charset="0"/>
            </a:endParaRP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584200" y="3160713"/>
            <a:ext cx="26130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Widely distributed under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epithelia of body, e.g., forms lamina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propria of mucous membranes;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packages organs; surrounds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capillaries.</a:t>
            </a:r>
            <a:endParaRPr lang="en-US" sz="1800">
              <a:latin typeface="Arial" charset="0"/>
            </a:endParaRPr>
          </a:p>
        </p:txBody>
      </p:sp>
      <p:sp>
        <p:nvSpPr>
          <p:cNvPr id="24603" name="Rectangle 27"/>
          <p:cNvSpPr>
            <a:spLocks noChangeArrowheads="1"/>
          </p:cNvSpPr>
          <p:nvPr/>
        </p:nvSpPr>
        <p:spPr bwMode="auto">
          <a:xfrm>
            <a:off x="3806825" y="5272088"/>
            <a:ext cx="3548063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Areolar connective tissue, a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soft packaging tissue of the body (300x).</a:t>
            </a:r>
            <a:endParaRPr lang="en-US" sz="1800">
              <a:latin typeface="Arial" charset="0"/>
            </a:endParaRPr>
          </a:p>
        </p:txBody>
      </p:sp>
      <p:sp>
        <p:nvSpPr>
          <p:cNvPr id="24604" name="Rectangle 28"/>
          <p:cNvSpPr>
            <a:spLocks noChangeArrowheads="1"/>
          </p:cNvSpPr>
          <p:nvPr/>
        </p:nvSpPr>
        <p:spPr bwMode="auto">
          <a:xfrm>
            <a:off x="561975" y="4935538"/>
            <a:ext cx="7810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Epithelium</a:t>
            </a:r>
            <a:endParaRPr lang="en-US" sz="1800" b="1">
              <a:latin typeface="Arial" charset="0"/>
            </a:endParaRPr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561975" y="5443538"/>
            <a:ext cx="533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Lamina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propria</a:t>
            </a:r>
            <a:endParaRPr lang="en-US" sz="1800" b="1">
              <a:latin typeface="Arial" charset="0"/>
            </a:endParaRPr>
          </a:p>
        </p:txBody>
      </p:sp>
      <p:sp>
        <p:nvSpPr>
          <p:cNvPr id="24606" name="Rectangle 30"/>
          <p:cNvSpPr>
            <a:spLocks noChangeArrowheads="1"/>
          </p:cNvSpPr>
          <p:nvPr/>
        </p:nvSpPr>
        <p:spPr bwMode="auto">
          <a:xfrm>
            <a:off x="7854950" y="3430588"/>
            <a:ext cx="738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Fibroblast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nuclei</a:t>
            </a:r>
            <a:endParaRPr lang="en-US" sz="1800" b="1">
              <a:latin typeface="Arial" charset="0"/>
            </a:endParaRPr>
          </a:p>
        </p:txBody>
      </p:sp>
      <p:sp>
        <p:nvSpPr>
          <p:cNvPr id="24607" name="Rectangle 31"/>
          <p:cNvSpPr>
            <a:spLocks noChangeArrowheads="1"/>
          </p:cNvSpPr>
          <p:nvPr/>
        </p:nvSpPr>
        <p:spPr bwMode="auto">
          <a:xfrm>
            <a:off x="7861300" y="1658938"/>
            <a:ext cx="4905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Elastic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fibers </a:t>
            </a:r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7861300" y="2608263"/>
            <a:ext cx="6445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Collagen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fibers </a:t>
            </a:r>
          </a:p>
        </p:txBody>
      </p:sp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4.8a</a:t>
            </a:r>
          </a:p>
        </p:txBody>
      </p:sp>
    </p:spTree>
    <p:extLst>
      <p:ext uri="{BB962C8B-B14F-4D97-AF65-F5344CB8AC3E}">
        <p14:creationId xmlns:p14="http://schemas.microsoft.com/office/powerpoint/2010/main" val="1728358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4.8b</a:t>
            </a:r>
          </a:p>
        </p:txBody>
      </p:sp>
      <p:pic>
        <p:nvPicPr>
          <p:cNvPr id="25607" name="Picture 7" descr="figure_04_08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9475"/>
            <a:ext cx="8231187" cy="5100638"/>
          </a:xfrm>
          <a:prstGeom prst="rect">
            <a:avLst/>
          </a:prstGeom>
          <a:noFill/>
        </p:spPr>
      </p:pic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6915150" y="2505075"/>
            <a:ext cx="844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6835775" y="3840163"/>
            <a:ext cx="9239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0" name="Freeform 10"/>
          <p:cNvSpPr>
            <a:spLocks/>
          </p:cNvSpPr>
          <p:nvPr/>
        </p:nvSpPr>
        <p:spPr bwMode="auto">
          <a:xfrm>
            <a:off x="1878013" y="3859213"/>
            <a:ext cx="520700" cy="307975"/>
          </a:xfrm>
          <a:custGeom>
            <a:avLst/>
            <a:gdLst/>
            <a:ahLst/>
            <a:cxnLst>
              <a:cxn ang="0">
                <a:pos x="0" y="194"/>
              </a:cxn>
              <a:cxn ang="0">
                <a:pos x="250" y="0"/>
              </a:cxn>
              <a:cxn ang="0">
                <a:pos x="328" y="0"/>
              </a:cxn>
            </a:cxnLst>
            <a:rect l="0" t="0" r="r" b="b"/>
            <a:pathLst>
              <a:path w="328" h="194">
                <a:moveTo>
                  <a:pt x="0" y="194"/>
                </a:moveTo>
                <a:lnTo>
                  <a:pt x="250" y="0"/>
                </a:lnTo>
                <a:lnTo>
                  <a:pt x="32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1" name="Freeform 11"/>
          <p:cNvSpPr>
            <a:spLocks/>
          </p:cNvSpPr>
          <p:nvPr/>
        </p:nvSpPr>
        <p:spPr bwMode="auto">
          <a:xfrm>
            <a:off x="1741488" y="5224463"/>
            <a:ext cx="657225" cy="352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2" y="222"/>
              </a:cxn>
              <a:cxn ang="0">
                <a:pos x="414" y="222"/>
              </a:cxn>
            </a:cxnLst>
            <a:rect l="0" t="0" r="r" b="b"/>
            <a:pathLst>
              <a:path w="414" h="222">
                <a:moveTo>
                  <a:pt x="0" y="0"/>
                </a:moveTo>
                <a:lnTo>
                  <a:pt x="362" y="222"/>
                </a:lnTo>
                <a:lnTo>
                  <a:pt x="414" y="22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1735138" y="5014913"/>
            <a:ext cx="581025" cy="5619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600075" y="935038"/>
            <a:ext cx="5256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(b)  Connective tissue proper: loose connective tissue, adipose</a:t>
            </a:r>
            <a:endParaRPr lang="en-US" sz="1800">
              <a:latin typeface="Arial" charset="0"/>
            </a:endParaRP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600075" y="1300163"/>
            <a:ext cx="25955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Matrix as in areolar,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but very sparse; closely packed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adipocytes, or fat cells, have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nucleus pushed to the side by large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fat droplet.</a:t>
            </a:r>
            <a:endParaRPr lang="en-US" sz="1800">
              <a:latin typeface="Arial" charset="0"/>
            </a:endParaRPr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600075" y="2392363"/>
            <a:ext cx="24209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Provides reserve food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fuel; insulates against heat loss;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supports and protects organs.</a:t>
            </a:r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600075" y="3119438"/>
            <a:ext cx="27130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Under skin in the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hypodermis; around kidneys and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eyeballs; within abdomen; in breasts.</a:t>
            </a:r>
            <a:endParaRPr lang="en-US" sz="1800">
              <a:latin typeface="Arial" charset="0"/>
            </a:endParaRP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3695700" y="5297488"/>
            <a:ext cx="3262313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Adipose tissue from the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subcutaneous layer under the skin (350x).</a:t>
            </a:r>
            <a:endParaRPr lang="en-US" sz="1800">
              <a:latin typeface="Arial" charset="0"/>
            </a:endParaRP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7791450" y="2417763"/>
            <a:ext cx="7794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Nucleus of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fat cell</a:t>
            </a:r>
            <a:endParaRPr lang="en-US" sz="1800" b="1">
              <a:latin typeface="Arial" charset="0"/>
            </a:endParaRP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7791450" y="3751263"/>
            <a:ext cx="773113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Vacuole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containing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fat droplet</a:t>
            </a:r>
            <a:endParaRPr lang="en-US" sz="1800" b="1">
              <a:latin typeface="Arial" charset="0"/>
            </a:endParaRPr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2428875" y="3770313"/>
            <a:ext cx="6016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Adipose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tissue</a:t>
            </a:r>
            <a:endParaRPr lang="en-US" sz="1800" b="1">
              <a:latin typeface="Arial" charset="0"/>
            </a:endParaRPr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2428875" y="5478463"/>
            <a:ext cx="7080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Mammary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glands</a:t>
            </a:r>
            <a:endParaRPr lang="en-US" sz="18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20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4.8c</a:t>
            </a:r>
          </a:p>
        </p:txBody>
      </p:sp>
      <p:pic>
        <p:nvPicPr>
          <p:cNvPr id="26631" name="Picture 7" descr="figure_04_08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9475"/>
            <a:ext cx="8231187" cy="5100638"/>
          </a:xfrm>
          <a:prstGeom prst="rect">
            <a:avLst/>
          </a:prstGeom>
          <a:noFill/>
        </p:spPr>
      </p:pic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1119188" y="4991100"/>
            <a:ext cx="7620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 flipH="1">
            <a:off x="6734175" y="4051300"/>
            <a:ext cx="885825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4" name="Freeform 10"/>
          <p:cNvSpPr>
            <a:spLocks/>
          </p:cNvSpPr>
          <p:nvPr/>
        </p:nvSpPr>
        <p:spPr bwMode="auto">
          <a:xfrm>
            <a:off x="6950075" y="3101975"/>
            <a:ext cx="669925" cy="114300"/>
          </a:xfrm>
          <a:custGeom>
            <a:avLst/>
            <a:gdLst/>
            <a:ahLst/>
            <a:cxnLst>
              <a:cxn ang="0">
                <a:pos x="422" y="0"/>
              </a:cxn>
              <a:cxn ang="0">
                <a:pos x="302" y="0"/>
              </a:cxn>
              <a:cxn ang="0">
                <a:pos x="0" y="72"/>
              </a:cxn>
            </a:cxnLst>
            <a:rect l="0" t="0" r="r" b="b"/>
            <a:pathLst>
              <a:path w="422" h="72">
                <a:moveTo>
                  <a:pt x="422" y="0"/>
                </a:moveTo>
                <a:lnTo>
                  <a:pt x="302" y="0"/>
                </a:lnTo>
                <a:lnTo>
                  <a:pt x="0" y="7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5" name="Freeform 11"/>
          <p:cNvSpPr>
            <a:spLocks/>
          </p:cNvSpPr>
          <p:nvPr/>
        </p:nvSpPr>
        <p:spPr bwMode="auto">
          <a:xfrm>
            <a:off x="6950075" y="3101975"/>
            <a:ext cx="666750" cy="114300"/>
          </a:xfrm>
          <a:custGeom>
            <a:avLst/>
            <a:gdLst/>
            <a:ahLst/>
            <a:cxnLst>
              <a:cxn ang="0">
                <a:pos x="420" y="0"/>
              </a:cxn>
              <a:cxn ang="0">
                <a:pos x="302" y="0"/>
              </a:cxn>
              <a:cxn ang="0">
                <a:pos x="0" y="72"/>
              </a:cxn>
            </a:cxnLst>
            <a:rect l="0" t="0" r="r" b="b"/>
            <a:pathLst>
              <a:path w="420" h="72">
                <a:moveTo>
                  <a:pt x="420" y="0"/>
                </a:moveTo>
                <a:lnTo>
                  <a:pt x="302" y="0"/>
                </a:lnTo>
                <a:lnTo>
                  <a:pt x="0" y="7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 flipH="1">
            <a:off x="6734175" y="4051300"/>
            <a:ext cx="8858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609600" y="933450"/>
            <a:ext cx="53165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(c)  Connective tissue proper: loose connective tissue, reticular</a:t>
            </a:r>
            <a:endParaRPr lang="en-US" sz="1800">
              <a:latin typeface="Arial" charset="0"/>
            </a:endParaRP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571500" y="1289050"/>
            <a:ext cx="2541588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Network of reticular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fibers in a typical loose ground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substance; reticular cells lie on the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network.</a:t>
            </a:r>
            <a:endParaRPr lang="en-US" sz="1800">
              <a:latin typeface="Arial" charset="0"/>
            </a:endParaRP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581025" y="2225675"/>
            <a:ext cx="2735263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Fibers form a soft internal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skeleton (stroma) that supports other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cell types including white blood cells,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mast cells, and macrophages.</a:t>
            </a:r>
            <a:endParaRPr lang="en-US" sz="1800">
              <a:latin typeface="Arial" charset="0"/>
            </a:endParaRP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581025" y="3375025"/>
            <a:ext cx="26463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Lymphoid organs (lymph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nodes, bone marrow, and spleen).</a:t>
            </a:r>
            <a:endParaRPr lang="en-US" sz="1800">
              <a:latin typeface="Arial" charset="0"/>
            </a:endParaRPr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3714750" y="5248275"/>
            <a:ext cx="39560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Dark-staining network of reticular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connective tissue fibers forming the internal skeleton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of the spleen (350x).</a:t>
            </a:r>
            <a:endParaRPr lang="en-US" sz="1800">
              <a:latin typeface="Arial" charset="0"/>
            </a:endParaRP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581025" y="4902200"/>
            <a:ext cx="500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Spleen</a:t>
            </a:r>
            <a:endParaRPr lang="en-US" sz="1800" b="1">
              <a:latin typeface="Arial" charset="0"/>
            </a:endParaRPr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7645400" y="3013075"/>
            <a:ext cx="9477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White blood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cell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(lymphocyte)</a:t>
            </a:r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7645400" y="3971925"/>
            <a:ext cx="6508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Reticular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fibers</a:t>
            </a:r>
            <a:endParaRPr lang="en-US" sz="18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051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4.8d</a:t>
            </a:r>
          </a:p>
        </p:txBody>
      </p:sp>
      <p:pic>
        <p:nvPicPr>
          <p:cNvPr id="27655" name="Picture 7" descr="figure_04_08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9475"/>
            <a:ext cx="8231187" cy="5100638"/>
          </a:xfrm>
          <a:prstGeom prst="rect">
            <a:avLst/>
          </a:prstGeom>
          <a:noFill/>
        </p:spPr>
      </p:pic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5759450" y="2108200"/>
            <a:ext cx="1936750" cy="7175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1268413" y="4389438"/>
            <a:ext cx="130175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Freeform 10"/>
          <p:cNvSpPr>
            <a:spLocks/>
          </p:cNvSpPr>
          <p:nvPr/>
        </p:nvSpPr>
        <p:spPr bwMode="auto">
          <a:xfrm>
            <a:off x="1284288" y="4167188"/>
            <a:ext cx="1139825" cy="936625"/>
          </a:xfrm>
          <a:custGeom>
            <a:avLst/>
            <a:gdLst/>
            <a:ahLst/>
            <a:cxnLst>
              <a:cxn ang="0">
                <a:pos x="0" y="590"/>
              </a:cxn>
              <a:cxn ang="0">
                <a:pos x="54" y="590"/>
              </a:cxn>
              <a:cxn ang="0">
                <a:pos x="718" y="0"/>
              </a:cxn>
            </a:cxnLst>
            <a:rect l="0" t="0" r="r" b="b"/>
            <a:pathLst>
              <a:path w="718" h="590">
                <a:moveTo>
                  <a:pt x="0" y="590"/>
                </a:moveTo>
                <a:lnTo>
                  <a:pt x="54" y="590"/>
                </a:lnTo>
                <a:lnTo>
                  <a:pt x="71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1144588" y="4865688"/>
            <a:ext cx="1695450" cy="847725"/>
          </a:xfrm>
          <a:custGeom>
            <a:avLst/>
            <a:gdLst/>
            <a:ahLst/>
            <a:cxnLst>
              <a:cxn ang="0">
                <a:pos x="0" y="534"/>
              </a:cxn>
              <a:cxn ang="0">
                <a:pos x="142" y="534"/>
              </a:cxn>
              <a:cxn ang="0">
                <a:pos x="1068" y="0"/>
              </a:cxn>
            </a:cxnLst>
            <a:rect l="0" t="0" r="r" b="b"/>
            <a:pathLst>
              <a:path w="1068" h="534">
                <a:moveTo>
                  <a:pt x="0" y="534"/>
                </a:moveTo>
                <a:lnTo>
                  <a:pt x="142" y="534"/>
                </a:lnTo>
                <a:lnTo>
                  <a:pt x="106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Freeform 12"/>
          <p:cNvSpPr>
            <a:spLocks/>
          </p:cNvSpPr>
          <p:nvPr/>
        </p:nvSpPr>
        <p:spPr bwMode="auto">
          <a:xfrm>
            <a:off x="1284288" y="4167188"/>
            <a:ext cx="1139825" cy="936625"/>
          </a:xfrm>
          <a:custGeom>
            <a:avLst/>
            <a:gdLst/>
            <a:ahLst/>
            <a:cxnLst>
              <a:cxn ang="0">
                <a:pos x="0" y="590"/>
              </a:cxn>
              <a:cxn ang="0">
                <a:pos x="54" y="590"/>
              </a:cxn>
              <a:cxn ang="0">
                <a:pos x="718" y="0"/>
              </a:cxn>
            </a:cxnLst>
            <a:rect l="0" t="0" r="r" b="b"/>
            <a:pathLst>
              <a:path w="718" h="590">
                <a:moveTo>
                  <a:pt x="0" y="590"/>
                </a:moveTo>
                <a:lnTo>
                  <a:pt x="54" y="590"/>
                </a:lnTo>
                <a:lnTo>
                  <a:pt x="71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>
            <a:off x="1144588" y="4865688"/>
            <a:ext cx="1695450" cy="847725"/>
          </a:xfrm>
          <a:custGeom>
            <a:avLst/>
            <a:gdLst/>
            <a:ahLst/>
            <a:cxnLst>
              <a:cxn ang="0">
                <a:pos x="0" y="534"/>
              </a:cxn>
              <a:cxn ang="0">
                <a:pos x="142" y="534"/>
              </a:cxn>
              <a:cxn ang="0">
                <a:pos x="1068" y="0"/>
              </a:cxn>
            </a:cxnLst>
            <a:rect l="0" t="0" r="r" b="b"/>
            <a:pathLst>
              <a:path w="1068" h="534">
                <a:moveTo>
                  <a:pt x="0" y="534"/>
                </a:moveTo>
                <a:lnTo>
                  <a:pt x="142" y="534"/>
                </a:lnTo>
                <a:lnTo>
                  <a:pt x="106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1268413" y="4389438"/>
            <a:ext cx="1397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H="1">
            <a:off x="6388100" y="3948113"/>
            <a:ext cx="135890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V="1">
            <a:off x="6737350" y="3948113"/>
            <a:ext cx="825500" cy="6921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 flipH="1">
            <a:off x="5676900" y="2108200"/>
            <a:ext cx="2028825" cy="13017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 flipV="1">
            <a:off x="5702300" y="2108200"/>
            <a:ext cx="1993900" cy="4381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7" name="Line 19"/>
          <p:cNvSpPr>
            <a:spLocks noChangeShapeType="1"/>
          </p:cNvSpPr>
          <p:nvPr/>
        </p:nvSpPr>
        <p:spPr bwMode="auto">
          <a:xfrm flipH="1">
            <a:off x="6388100" y="3948113"/>
            <a:ext cx="13652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" name="Line 20"/>
          <p:cNvSpPr>
            <a:spLocks noChangeShapeType="1"/>
          </p:cNvSpPr>
          <p:nvPr/>
        </p:nvSpPr>
        <p:spPr bwMode="auto">
          <a:xfrm flipV="1">
            <a:off x="6737350" y="3948113"/>
            <a:ext cx="825500" cy="6921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9" name="Line 21"/>
          <p:cNvSpPr>
            <a:spLocks noChangeShapeType="1"/>
          </p:cNvSpPr>
          <p:nvPr/>
        </p:nvSpPr>
        <p:spPr bwMode="auto">
          <a:xfrm flipH="1">
            <a:off x="5676900" y="2108200"/>
            <a:ext cx="2022475" cy="1301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0" name="Line 22"/>
          <p:cNvSpPr>
            <a:spLocks noChangeShapeType="1"/>
          </p:cNvSpPr>
          <p:nvPr/>
        </p:nvSpPr>
        <p:spPr bwMode="auto">
          <a:xfrm flipV="1">
            <a:off x="5702300" y="2108200"/>
            <a:ext cx="1993900" cy="4381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1" name="Line 23"/>
          <p:cNvSpPr>
            <a:spLocks noChangeShapeType="1"/>
          </p:cNvSpPr>
          <p:nvPr/>
        </p:nvSpPr>
        <p:spPr bwMode="auto">
          <a:xfrm flipV="1">
            <a:off x="5759450" y="2108200"/>
            <a:ext cx="1936750" cy="7175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603250" y="935038"/>
            <a:ext cx="58499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(d)  Connective tissue proper: dense connective tissue, dense regular </a:t>
            </a:r>
            <a:endParaRPr lang="en-US" sz="1800">
              <a:latin typeface="Arial" charset="0"/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603250" y="1296988"/>
            <a:ext cx="25749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Primarily parallel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collagen fibers; a few elastic fibers;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major cell type is the fibroblast.</a:t>
            </a:r>
            <a:endParaRPr lang="en-US" sz="1800">
              <a:latin typeface="Arial" charset="0"/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603250" y="2236788"/>
            <a:ext cx="26844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Attaches muscles to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bones or to muscles; attaches bones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to bones; withstands great tensile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stress when pulling force is applied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in one direction.</a:t>
            </a:r>
            <a:endParaRPr lang="en-US" sz="1800">
              <a:latin typeface="Arial" charset="0"/>
            </a:endParaRP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603250" y="3395663"/>
            <a:ext cx="1908175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Tendons, most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ligaments, aponeuroses.</a:t>
            </a:r>
            <a:endParaRPr lang="en-US" sz="1800">
              <a:latin typeface="Arial" charset="0"/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3717925" y="5272088"/>
            <a:ext cx="33782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Dense regular connective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tissue from a tendon (500x).</a:t>
            </a:r>
            <a:endParaRPr lang="en-US" sz="1800">
              <a:latin typeface="Arial" charset="0"/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574675" y="4303713"/>
            <a:ext cx="6619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Shoulder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joint</a:t>
            </a:r>
            <a:endParaRPr lang="en-US" sz="1800" b="1">
              <a:latin typeface="Arial" charset="0"/>
            </a:endParaRPr>
          </a:p>
        </p:txBody>
      </p:sp>
      <p:sp>
        <p:nvSpPr>
          <p:cNvPr id="27678" name="Rectangle 30"/>
          <p:cNvSpPr>
            <a:spLocks noChangeArrowheads="1"/>
          </p:cNvSpPr>
          <p:nvPr/>
        </p:nvSpPr>
        <p:spPr bwMode="auto">
          <a:xfrm>
            <a:off x="574675" y="5014913"/>
            <a:ext cx="677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Ligament</a:t>
            </a:r>
            <a:endParaRPr lang="en-US" sz="1800" b="1">
              <a:latin typeface="Arial" charset="0"/>
            </a:endParaRPr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574675" y="5627688"/>
            <a:ext cx="5524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Tendon</a:t>
            </a:r>
            <a:endParaRPr lang="en-US" sz="1800" b="1">
              <a:latin typeface="Arial" charset="0"/>
            </a:endParaRPr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7785100" y="2024063"/>
            <a:ext cx="6445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Collagen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fibers</a:t>
            </a:r>
            <a:endParaRPr lang="en-US" sz="1800" b="1">
              <a:latin typeface="Arial" charset="0"/>
            </a:endParaRPr>
          </a:p>
        </p:txBody>
      </p:sp>
      <p:sp>
        <p:nvSpPr>
          <p:cNvPr id="27681" name="Rectangle 33"/>
          <p:cNvSpPr>
            <a:spLocks noChangeArrowheads="1"/>
          </p:cNvSpPr>
          <p:nvPr/>
        </p:nvSpPr>
        <p:spPr bwMode="auto">
          <a:xfrm>
            <a:off x="7785100" y="3871913"/>
            <a:ext cx="7794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Nuclei of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fibroblasts</a:t>
            </a:r>
            <a:endParaRPr lang="en-US" sz="18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30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4.8e</a:t>
            </a:r>
          </a:p>
        </p:txBody>
      </p:sp>
      <p:pic>
        <p:nvPicPr>
          <p:cNvPr id="28679" name="Picture 7" descr="figure_04_08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9475"/>
            <a:ext cx="8231187" cy="5100638"/>
          </a:xfrm>
          <a:prstGeom prst="rect">
            <a:avLst/>
          </a:prstGeom>
          <a:noFill/>
        </p:spPr>
      </p:pic>
      <p:sp>
        <p:nvSpPr>
          <p:cNvPr id="28680" name="Line 8"/>
          <p:cNvSpPr>
            <a:spLocks noChangeShapeType="1"/>
          </p:cNvSpPr>
          <p:nvPr/>
        </p:nvSpPr>
        <p:spPr bwMode="auto">
          <a:xfrm flipH="1">
            <a:off x="4978400" y="2070100"/>
            <a:ext cx="26860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 flipV="1">
            <a:off x="5921375" y="2070100"/>
            <a:ext cx="1568450" cy="7429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 flipH="1">
            <a:off x="5994400" y="3636963"/>
            <a:ext cx="16700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7061200" y="3478213"/>
            <a:ext cx="431800" cy="1619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 flipH="1">
            <a:off x="4978400" y="2070100"/>
            <a:ext cx="26892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 flipV="1">
            <a:off x="5921375" y="2070100"/>
            <a:ext cx="1568450" cy="7429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 flipH="1">
            <a:off x="5994400" y="3636963"/>
            <a:ext cx="16732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7061200" y="3478213"/>
            <a:ext cx="431800" cy="1619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1246188" y="4706938"/>
            <a:ext cx="1019175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1246188" y="4706938"/>
            <a:ext cx="10191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603250" y="909638"/>
            <a:ext cx="69611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FFFFFF"/>
                </a:solidFill>
                <a:latin typeface="Arial Black" charset="0"/>
              </a:rPr>
              <a:t>(e)  Connective tissue proper: dense connective tissue, dense irregular </a:t>
            </a:r>
            <a:endParaRPr lang="en-US" sz="1800">
              <a:latin typeface="Arial" charset="0"/>
            </a:endParaRP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603250" y="1252538"/>
            <a:ext cx="26574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Primarily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irregularly arranged collagen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fibers; some elastic fibers;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major cell type is the fibroblast.</a:t>
            </a:r>
            <a:endParaRPr lang="en-US" sz="1800">
              <a:latin typeface="Arial" charset="0"/>
            </a:endParaRP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603250" y="2166938"/>
            <a:ext cx="25590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Able to withstand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tension exerted in many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directions; provides structural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strength.</a:t>
            </a:r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603250" y="3084513"/>
            <a:ext cx="26320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Fibrous capsules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organs and of joints; dermis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the skin; submucosa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digestive tract.</a:t>
            </a:r>
            <a:endParaRPr lang="en-US" sz="1800">
              <a:latin typeface="Arial" charset="0"/>
            </a:endParaRPr>
          </a:p>
        </p:txBody>
      </p:sp>
      <p:sp>
        <p:nvSpPr>
          <p:cNvPr id="28694" name="Rectangle 22"/>
          <p:cNvSpPr>
            <a:spLocks noChangeArrowheads="1"/>
          </p:cNvSpPr>
          <p:nvPr/>
        </p:nvSpPr>
        <p:spPr bwMode="auto">
          <a:xfrm>
            <a:off x="3695700" y="5233988"/>
            <a:ext cx="340518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Dense irregular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connective tissue from the dermis of the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skin (400x).</a:t>
            </a:r>
            <a:endParaRPr lang="en-US" sz="1800">
              <a:latin typeface="Arial" charset="0"/>
            </a:endParaRPr>
          </a:p>
        </p:txBody>
      </p:sp>
      <p:sp>
        <p:nvSpPr>
          <p:cNvPr id="28695" name="Rectangle 23"/>
          <p:cNvSpPr>
            <a:spLocks noChangeArrowheads="1"/>
          </p:cNvSpPr>
          <p:nvPr/>
        </p:nvSpPr>
        <p:spPr bwMode="auto">
          <a:xfrm>
            <a:off x="7708900" y="3535363"/>
            <a:ext cx="7477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Collagen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fibers</a:t>
            </a:r>
            <a:endParaRPr lang="en-US" sz="1800" b="1">
              <a:latin typeface="Arial" charset="0"/>
            </a:endParaRPr>
          </a:p>
        </p:txBody>
      </p:sp>
      <p:sp>
        <p:nvSpPr>
          <p:cNvPr id="28696" name="Rectangle 24"/>
          <p:cNvSpPr>
            <a:spLocks noChangeArrowheads="1"/>
          </p:cNvSpPr>
          <p:nvPr/>
        </p:nvSpPr>
        <p:spPr bwMode="auto">
          <a:xfrm>
            <a:off x="7699375" y="1976438"/>
            <a:ext cx="904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Nuclei of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fibroblasts</a:t>
            </a:r>
            <a:endParaRPr lang="en-US" sz="1800" b="1">
              <a:latin typeface="Arial" charset="0"/>
            </a:endParaRPr>
          </a:p>
        </p:txBody>
      </p:sp>
      <p:sp>
        <p:nvSpPr>
          <p:cNvPr id="28697" name="Rectangle 25"/>
          <p:cNvSpPr>
            <a:spLocks noChangeArrowheads="1"/>
          </p:cNvSpPr>
          <p:nvPr/>
        </p:nvSpPr>
        <p:spPr bwMode="auto">
          <a:xfrm>
            <a:off x="558800" y="4602163"/>
            <a:ext cx="658813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Fibrous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joint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capsule</a:t>
            </a:r>
          </a:p>
        </p:txBody>
      </p:sp>
    </p:spTree>
    <p:extLst>
      <p:ext uri="{BB962C8B-B14F-4D97-AF65-F5344CB8AC3E}">
        <p14:creationId xmlns:p14="http://schemas.microsoft.com/office/powerpoint/2010/main" val="2301314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8185150" y="6581775"/>
            <a:ext cx="955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4.8f</a:t>
            </a:r>
          </a:p>
        </p:txBody>
      </p:sp>
      <p:pic>
        <p:nvPicPr>
          <p:cNvPr id="29703" name="Picture 7" descr="figure_04_08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6300"/>
            <a:ext cx="8231187" cy="5106988"/>
          </a:xfrm>
          <a:prstGeom prst="rect">
            <a:avLst/>
          </a:prstGeom>
          <a:noFill/>
        </p:spPr>
      </p:pic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6511925" y="3144838"/>
            <a:ext cx="10985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6499225" y="2632075"/>
            <a:ext cx="962025" cy="512763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 flipV="1">
            <a:off x="6981825" y="3144838"/>
            <a:ext cx="479425" cy="4667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7" name="Freeform 11"/>
          <p:cNvSpPr>
            <a:spLocks/>
          </p:cNvSpPr>
          <p:nvPr/>
        </p:nvSpPr>
        <p:spPr bwMode="auto">
          <a:xfrm>
            <a:off x="1033463" y="4776788"/>
            <a:ext cx="996950" cy="133350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64" y="84"/>
              </a:cxn>
              <a:cxn ang="0">
                <a:pos x="628" y="0"/>
              </a:cxn>
            </a:cxnLst>
            <a:rect l="0" t="0" r="r" b="b"/>
            <a:pathLst>
              <a:path w="628" h="84">
                <a:moveTo>
                  <a:pt x="0" y="84"/>
                </a:moveTo>
                <a:lnTo>
                  <a:pt x="64" y="84"/>
                </a:lnTo>
                <a:lnTo>
                  <a:pt x="62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8" name="Freeform 12"/>
          <p:cNvSpPr>
            <a:spLocks/>
          </p:cNvSpPr>
          <p:nvPr/>
        </p:nvSpPr>
        <p:spPr bwMode="auto">
          <a:xfrm>
            <a:off x="1039813" y="5351463"/>
            <a:ext cx="1069975" cy="107950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70" y="68"/>
              </a:cxn>
              <a:cxn ang="0">
                <a:pos x="674" y="0"/>
              </a:cxn>
            </a:cxnLst>
            <a:rect l="0" t="0" r="r" b="b"/>
            <a:pathLst>
              <a:path w="674" h="68">
                <a:moveTo>
                  <a:pt x="0" y="68"/>
                </a:moveTo>
                <a:lnTo>
                  <a:pt x="70" y="68"/>
                </a:lnTo>
                <a:lnTo>
                  <a:pt x="67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6499225" y="2632075"/>
            <a:ext cx="962025" cy="512763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 flipV="1">
            <a:off x="6981825" y="3144838"/>
            <a:ext cx="479425" cy="4667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6511925" y="3144838"/>
            <a:ext cx="10985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600075" y="922338"/>
            <a:ext cx="51800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(f)  Connective tissue proper: dense connective tissue, elastic</a:t>
            </a:r>
            <a:endParaRPr lang="en-US" sz="1800">
              <a:latin typeface="Arial" charset="0"/>
            </a:endParaRP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600075" y="1287463"/>
            <a:ext cx="25876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Dense regular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connective tissue containing a high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proportion of elastic fibers.</a:t>
            </a:r>
            <a:endParaRPr lang="en-US" sz="1800">
              <a:latin typeface="Arial" charset="0"/>
            </a:endParaRPr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>
            <a:off x="600075" y="2116138"/>
            <a:ext cx="26336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Allows recoil of tissue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following stretching; maintains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pulsatile flow of blood through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arteries; aids passive recoil of lungs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following inspiration.</a:t>
            </a:r>
            <a:endParaRPr lang="en-US" sz="1800">
              <a:latin typeface="Arial" charset="0"/>
            </a:endParaRPr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600075" y="3160713"/>
            <a:ext cx="2655888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Walls of large arteries;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within certain ligaments associated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with the vertebral column; within the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walls of the bronchial tubes.</a:t>
            </a:r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7654925" y="3055938"/>
            <a:ext cx="9477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Elastic fibers</a:t>
            </a:r>
            <a:endParaRPr lang="en-US" sz="1800" b="1">
              <a:latin typeface="Arial" charset="0"/>
            </a:endParaRPr>
          </a:p>
        </p:txBody>
      </p:sp>
      <p:sp>
        <p:nvSpPr>
          <p:cNvPr id="29717" name="Rectangle 21"/>
          <p:cNvSpPr>
            <a:spLocks noChangeArrowheads="1"/>
          </p:cNvSpPr>
          <p:nvPr/>
        </p:nvSpPr>
        <p:spPr bwMode="auto">
          <a:xfrm>
            <a:off x="600075" y="4821238"/>
            <a:ext cx="39687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Aorta</a:t>
            </a:r>
            <a:endParaRPr lang="en-US" sz="1800" b="1">
              <a:latin typeface="Arial" charset="0"/>
            </a:endParaRPr>
          </a:p>
        </p:txBody>
      </p:sp>
      <p:sp>
        <p:nvSpPr>
          <p:cNvPr id="29718" name="Rectangle 22"/>
          <p:cNvSpPr>
            <a:spLocks noChangeArrowheads="1"/>
          </p:cNvSpPr>
          <p:nvPr/>
        </p:nvSpPr>
        <p:spPr bwMode="auto">
          <a:xfrm>
            <a:off x="600075" y="5373688"/>
            <a:ext cx="3873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>
              <a:latin typeface="Arial" charset="0"/>
            </a:endParaRPr>
          </a:p>
        </p:txBody>
      </p:sp>
      <p:sp>
        <p:nvSpPr>
          <p:cNvPr id="29719" name="Rectangle 23"/>
          <p:cNvSpPr>
            <a:spLocks noChangeArrowheads="1"/>
          </p:cNvSpPr>
          <p:nvPr/>
        </p:nvSpPr>
        <p:spPr bwMode="auto">
          <a:xfrm>
            <a:off x="3702050" y="5265738"/>
            <a:ext cx="352425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 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Elastic connective tissue in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the wall of the aorta (250x).</a:t>
            </a:r>
            <a:endParaRPr lang="en-US" sz="18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984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8193088" y="6581775"/>
            <a:ext cx="9477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4.8j</a:t>
            </a:r>
          </a:p>
        </p:txBody>
      </p:sp>
      <p:pic>
        <p:nvPicPr>
          <p:cNvPr id="35847" name="Picture 7" descr="figure_04_08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6300"/>
            <a:ext cx="8231187" cy="5106988"/>
          </a:xfrm>
          <a:prstGeom prst="rect">
            <a:avLst/>
          </a:prstGeom>
          <a:noFill/>
        </p:spPr>
      </p:pic>
      <p:sp>
        <p:nvSpPr>
          <p:cNvPr id="35848" name="Line 8"/>
          <p:cNvSpPr>
            <a:spLocks noChangeShapeType="1"/>
          </p:cNvSpPr>
          <p:nvPr/>
        </p:nvSpPr>
        <p:spPr bwMode="auto">
          <a:xfrm flipH="1">
            <a:off x="5588000" y="2673350"/>
            <a:ext cx="1936750" cy="116363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737225" y="2673350"/>
            <a:ext cx="19748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>
            <a:off x="5588000" y="2673350"/>
            <a:ext cx="1936750" cy="116363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5734050" y="2673350"/>
            <a:ext cx="19907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>
            <a:off x="6731000" y="3487738"/>
            <a:ext cx="987425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3" name="Freeform 13"/>
          <p:cNvSpPr>
            <a:spLocks/>
          </p:cNvSpPr>
          <p:nvPr/>
        </p:nvSpPr>
        <p:spPr bwMode="auto">
          <a:xfrm>
            <a:off x="6270625" y="2184400"/>
            <a:ext cx="1447800" cy="349250"/>
          </a:xfrm>
          <a:custGeom>
            <a:avLst/>
            <a:gdLst/>
            <a:ahLst/>
            <a:cxnLst>
              <a:cxn ang="0">
                <a:pos x="912" y="0"/>
              </a:cxn>
              <a:cxn ang="0">
                <a:pos x="310" y="0"/>
              </a:cxn>
              <a:cxn ang="0">
                <a:pos x="0" y="220"/>
              </a:cxn>
            </a:cxnLst>
            <a:rect l="0" t="0" r="r" b="b"/>
            <a:pathLst>
              <a:path w="912" h="220">
                <a:moveTo>
                  <a:pt x="912" y="0"/>
                </a:moveTo>
                <a:lnTo>
                  <a:pt x="310" y="0"/>
                </a:lnTo>
                <a:lnTo>
                  <a:pt x="0" y="22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4" name="Freeform 14"/>
          <p:cNvSpPr>
            <a:spLocks/>
          </p:cNvSpPr>
          <p:nvPr/>
        </p:nvSpPr>
        <p:spPr bwMode="auto">
          <a:xfrm>
            <a:off x="6270625" y="2184400"/>
            <a:ext cx="1444625" cy="349250"/>
          </a:xfrm>
          <a:custGeom>
            <a:avLst/>
            <a:gdLst/>
            <a:ahLst/>
            <a:cxnLst>
              <a:cxn ang="0">
                <a:pos x="910" y="0"/>
              </a:cxn>
              <a:cxn ang="0">
                <a:pos x="308" y="0"/>
              </a:cxn>
              <a:cxn ang="0">
                <a:pos x="0" y="220"/>
              </a:cxn>
            </a:cxnLst>
            <a:rect l="0" t="0" r="r" b="b"/>
            <a:pathLst>
              <a:path w="910" h="220">
                <a:moveTo>
                  <a:pt x="910" y="0"/>
                </a:moveTo>
                <a:lnTo>
                  <a:pt x="308" y="0"/>
                </a:lnTo>
                <a:lnTo>
                  <a:pt x="0" y="22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523875" y="919163"/>
            <a:ext cx="32115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FFFFFF"/>
                </a:solidFill>
                <a:latin typeface="Arial Black" charset="0"/>
              </a:rPr>
              <a:t>(j)  Others: bone (osseous tissue)</a:t>
            </a:r>
            <a:endParaRPr lang="en-US" sz="1800">
              <a:latin typeface="Arial" charset="0"/>
            </a:endParaRPr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523875" y="1281113"/>
            <a:ext cx="27559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Hard, calcified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matrix containing many collagen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fibers; osteocytes lie in lacunae.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Very well vascularized.</a:t>
            </a:r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523875" y="2176463"/>
            <a:ext cx="276225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Bone supports and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protects (by enclosing);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provides levers for the muscles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to act on; stores calcium and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other minerals and fat; marrow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inside bones is the site for blood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cell formation (hematopoiesis).</a:t>
            </a:r>
            <a:endParaRPr lang="en-US" sz="1800">
              <a:latin typeface="Arial" charset="0"/>
            </a:endParaRPr>
          </a:p>
        </p:txBody>
      </p:sp>
      <p:sp>
        <p:nvSpPr>
          <p:cNvPr id="35858" name="Rectangle 18"/>
          <p:cNvSpPr>
            <a:spLocks noChangeArrowheads="1"/>
          </p:cNvSpPr>
          <p:nvPr/>
        </p:nvSpPr>
        <p:spPr bwMode="auto">
          <a:xfrm>
            <a:off x="527050" y="3652838"/>
            <a:ext cx="15017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Bones</a:t>
            </a:r>
            <a:endParaRPr lang="en-US" sz="1800">
              <a:latin typeface="Arial" charset="0"/>
            </a:endParaRPr>
          </a:p>
        </p:txBody>
      </p:sp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3702050" y="5243513"/>
            <a:ext cx="3544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Cross-sectional view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of bone (125x).</a:t>
            </a:r>
          </a:p>
        </p:txBody>
      </p:sp>
      <p:sp>
        <p:nvSpPr>
          <p:cNvPr id="35860" name="Freeform 20"/>
          <p:cNvSpPr>
            <a:spLocks/>
          </p:cNvSpPr>
          <p:nvPr/>
        </p:nvSpPr>
        <p:spPr bwMode="auto">
          <a:xfrm>
            <a:off x="6673850" y="3379788"/>
            <a:ext cx="47625" cy="212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" y="0"/>
              </a:cxn>
              <a:cxn ang="0">
                <a:pos x="30" y="134"/>
              </a:cxn>
              <a:cxn ang="0">
                <a:pos x="2" y="134"/>
              </a:cxn>
            </a:cxnLst>
            <a:rect l="0" t="0" r="r" b="b"/>
            <a:pathLst>
              <a:path w="30" h="134">
                <a:moveTo>
                  <a:pt x="0" y="0"/>
                </a:moveTo>
                <a:lnTo>
                  <a:pt x="30" y="0"/>
                </a:lnTo>
                <a:lnTo>
                  <a:pt x="30" y="134"/>
                </a:lnTo>
                <a:lnTo>
                  <a:pt x="2" y="134"/>
                </a:lnTo>
              </a:path>
            </a:pathLst>
          </a:custGeom>
          <a:noFill/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61" name="Rectangle 21"/>
          <p:cNvSpPr>
            <a:spLocks noChangeArrowheads="1"/>
          </p:cNvSpPr>
          <p:nvPr/>
        </p:nvSpPr>
        <p:spPr bwMode="auto">
          <a:xfrm>
            <a:off x="7753350" y="2570163"/>
            <a:ext cx="717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Lacunae</a:t>
            </a:r>
            <a:endParaRPr lang="en-US" sz="1800" b="1">
              <a:latin typeface="Arial" charset="0"/>
            </a:endParaRPr>
          </a:p>
        </p:txBody>
      </p:sp>
      <p:sp>
        <p:nvSpPr>
          <p:cNvPr id="35862" name="Rectangle 22"/>
          <p:cNvSpPr>
            <a:spLocks noChangeArrowheads="1"/>
          </p:cNvSpPr>
          <p:nvPr/>
        </p:nvSpPr>
        <p:spPr bwMode="auto">
          <a:xfrm>
            <a:off x="7753350" y="3382963"/>
            <a:ext cx="660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Lamella</a:t>
            </a:r>
            <a:endParaRPr lang="en-US" sz="1800" b="1">
              <a:latin typeface="Arial" charset="0"/>
            </a:endParaRPr>
          </a:p>
        </p:txBody>
      </p:sp>
      <p:sp>
        <p:nvSpPr>
          <p:cNvPr id="35863" name="Rectangle 23"/>
          <p:cNvSpPr>
            <a:spLocks noChangeArrowheads="1"/>
          </p:cNvSpPr>
          <p:nvPr/>
        </p:nvSpPr>
        <p:spPr bwMode="auto">
          <a:xfrm>
            <a:off x="7753350" y="2081213"/>
            <a:ext cx="611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Central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canal</a:t>
            </a:r>
            <a:endParaRPr lang="en-US" sz="1800" b="1">
              <a:latin typeface="Arial" charset="0"/>
            </a:endParaRPr>
          </a:p>
        </p:txBody>
      </p:sp>
      <p:sp>
        <p:nvSpPr>
          <p:cNvPr id="35864" name="Freeform 24"/>
          <p:cNvSpPr>
            <a:spLocks/>
          </p:cNvSpPr>
          <p:nvPr/>
        </p:nvSpPr>
        <p:spPr bwMode="auto">
          <a:xfrm>
            <a:off x="6673850" y="3379788"/>
            <a:ext cx="47625" cy="212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" y="0"/>
              </a:cxn>
              <a:cxn ang="0">
                <a:pos x="30" y="134"/>
              </a:cxn>
              <a:cxn ang="0">
                <a:pos x="2" y="134"/>
              </a:cxn>
            </a:cxnLst>
            <a:rect l="0" t="0" r="r" b="b"/>
            <a:pathLst>
              <a:path w="30" h="134">
                <a:moveTo>
                  <a:pt x="0" y="0"/>
                </a:moveTo>
                <a:lnTo>
                  <a:pt x="30" y="0"/>
                </a:lnTo>
                <a:lnTo>
                  <a:pt x="30" y="134"/>
                </a:lnTo>
                <a:lnTo>
                  <a:pt x="2" y="13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65" name="Line 25"/>
          <p:cNvSpPr>
            <a:spLocks noChangeShapeType="1"/>
          </p:cNvSpPr>
          <p:nvPr/>
        </p:nvSpPr>
        <p:spPr bwMode="auto">
          <a:xfrm>
            <a:off x="6721475" y="3487738"/>
            <a:ext cx="10033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99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Cartilage Types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8686800" cy="6781800"/>
          </a:xfrm>
        </p:spPr>
      </p:pic>
    </p:spTree>
    <p:extLst>
      <p:ext uri="{BB962C8B-B14F-4D97-AF65-F5344CB8AC3E}">
        <p14:creationId xmlns:p14="http://schemas.microsoft.com/office/powerpoint/2010/main" val="1904190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Muscle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Skeletal</a:t>
            </a:r>
          </a:p>
          <a:p>
            <a:r>
              <a:rPr lang="en-US" dirty="0" smtClean="0"/>
              <a:t>Cardiac</a:t>
            </a:r>
          </a:p>
          <a:p>
            <a:r>
              <a:rPr lang="en-US" dirty="0" smtClean="0"/>
              <a:t>Smooth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289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88" y="152399"/>
            <a:ext cx="8904298" cy="6675120"/>
          </a:xfrm>
        </p:spPr>
      </p:pic>
    </p:spTree>
    <p:extLst>
      <p:ext uri="{BB962C8B-B14F-4D97-AF65-F5344CB8AC3E}">
        <p14:creationId xmlns:p14="http://schemas.microsoft.com/office/powerpoint/2010/main" val="1328982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dirty="0" smtClean="0"/>
              <a:t>Neuron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7435976" cy="5669280"/>
          </a:xfrm>
        </p:spPr>
      </p:pic>
    </p:spTree>
    <p:extLst>
      <p:ext uri="{BB962C8B-B14F-4D97-AF65-F5344CB8AC3E}">
        <p14:creationId xmlns:p14="http://schemas.microsoft.com/office/powerpoint/2010/main" val="1549187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1722</Words>
  <Application>Microsoft Office PowerPoint</Application>
  <PresentationFormat>On-screen Show (4:3)</PresentationFormat>
  <Paragraphs>462</Paragraphs>
  <Slides>34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Microscopic Identification Lab</vt:lpstr>
      <vt:lpstr>IMPORTANT</vt:lpstr>
      <vt:lpstr>Mitosis Identification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Tissues (Histology)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Connective Tissues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Cartilage Types</vt:lpstr>
      <vt:lpstr>Muscle Types</vt:lpstr>
      <vt:lpstr>PowerPoint Presentation</vt:lpstr>
      <vt:lpstr>Neuron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Microscope Lab</dc:title>
  <dc:creator>User</dc:creator>
  <cp:lastModifiedBy>User</cp:lastModifiedBy>
  <cp:revision>10</cp:revision>
  <dcterms:created xsi:type="dcterms:W3CDTF">2017-11-12T22:46:18Z</dcterms:created>
  <dcterms:modified xsi:type="dcterms:W3CDTF">2017-11-13T00:09:20Z</dcterms:modified>
</cp:coreProperties>
</file>