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handoutMasterIdLst>
    <p:handoutMasterId r:id="rId53"/>
  </p:handoutMasterIdLst>
  <p:sldIdLst>
    <p:sldId id="256" r:id="rId3"/>
    <p:sldId id="257" r:id="rId4"/>
    <p:sldId id="316" r:id="rId5"/>
    <p:sldId id="317" r:id="rId6"/>
    <p:sldId id="259" r:id="rId7"/>
    <p:sldId id="260" r:id="rId8"/>
    <p:sldId id="318" r:id="rId9"/>
    <p:sldId id="319" r:id="rId10"/>
    <p:sldId id="261" r:id="rId11"/>
    <p:sldId id="262" r:id="rId12"/>
    <p:sldId id="337" r:id="rId13"/>
    <p:sldId id="338" r:id="rId14"/>
    <p:sldId id="308" r:id="rId15"/>
    <p:sldId id="332" r:id="rId16"/>
    <p:sldId id="325" r:id="rId17"/>
    <p:sldId id="321" r:id="rId18"/>
    <p:sldId id="309" r:id="rId19"/>
    <p:sldId id="334" r:id="rId20"/>
    <p:sldId id="335" r:id="rId21"/>
    <p:sldId id="336" r:id="rId22"/>
    <p:sldId id="333" r:id="rId23"/>
    <p:sldId id="267" r:id="rId24"/>
    <p:sldId id="323" r:id="rId25"/>
    <p:sldId id="311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320" r:id="rId34"/>
    <p:sldId id="278" r:id="rId35"/>
    <p:sldId id="279" r:id="rId36"/>
    <p:sldId id="283" r:id="rId37"/>
    <p:sldId id="284" r:id="rId38"/>
    <p:sldId id="285" r:id="rId39"/>
    <p:sldId id="313" r:id="rId40"/>
    <p:sldId id="290" r:id="rId41"/>
    <p:sldId id="291" r:id="rId42"/>
    <p:sldId id="292" r:id="rId43"/>
    <p:sldId id="293" r:id="rId44"/>
    <p:sldId id="296" r:id="rId45"/>
    <p:sldId id="314" r:id="rId46"/>
    <p:sldId id="297" r:id="rId47"/>
    <p:sldId id="324" r:id="rId48"/>
    <p:sldId id="315" r:id="rId49"/>
    <p:sldId id="300" r:id="rId50"/>
    <p:sldId id="302" r:id="rId51"/>
    <p:sldId id="303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2" autoAdjust="0"/>
    <p:restoredTop sz="96040" autoAdjust="0"/>
  </p:normalViewPr>
  <p:slideViewPr>
    <p:cSldViewPr>
      <p:cViewPr>
        <p:scale>
          <a:sx n="70" d="100"/>
          <a:sy n="70" d="100"/>
        </p:scale>
        <p:origin x="-111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AAC98-F1D0-4AD1-B793-37E045C246C0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395C3-2238-4043-8EC6-429C431C39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99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sseter.mpg" TargetMode="External"/><Relationship Id="rId2" Type="http://schemas.openxmlformats.org/officeDocument/2006/relationships/hyperlink" Target="temporalis.m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buccinator.mpg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rotatable_head.mov" TargetMode="External"/><Relationship Id="rId2" Type="http://schemas.openxmlformats.org/officeDocument/2006/relationships/hyperlink" Target="rotatable_face.mov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splenius_capitis.mpg" TargetMode="External"/><Relationship Id="rId2" Type="http://schemas.openxmlformats.org/officeDocument/2006/relationships/hyperlink" Target="semispinalis_capitis.mpg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iliocostalis.mpg" TargetMode="External"/><Relationship Id="rId2" Type="http://schemas.openxmlformats.org/officeDocument/2006/relationships/hyperlink" Target="longissimus.m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spinalis.m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10  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Muscular System: </a:t>
            </a:r>
            <a:br>
              <a:rPr lang="en-US" dirty="0"/>
            </a:br>
            <a:r>
              <a:rPr lang="en-US" dirty="0" smtClean="0"/>
              <a:t>Mike </a:t>
            </a:r>
            <a:r>
              <a:rPr lang="en-US" dirty="0" err="1" smtClean="0"/>
              <a:t>Clark,MD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Skeletal Muscles: Functional Groups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Prime movers</a:t>
            </a:r>
          </a:p>
          <a:p>
            <a:pPr marL="879475" lvl="1" indent="-533400"/>
            <a:r>
              <a:rPr lang="en-US"/>
              <a:t>Provide the major force for producing a specific movement</a:t>
            </a:r>
          </a:p>
          <a:p>
            <a:pPr marL="571500" indent="-571500">
              <a:buFont typeface="Times" charset="0"/>
              <a:buAutoNum type="arabicPeriod" startAt="2"/>
            </a:pPr>
            <a:r>
              <a:rPr lang="en-US"/>
              <a:t>Antagonists</a:t>
            </a:r>
          </a:p>
          <a:p>
            <a:pPr marL="879475" lvl="1" indent="-533400"/>
            <a:r>
              <a:rPr lang="en-US"/>
              <a:t>Oppose or reverse a particular movement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Skeletal Muscles: Functional Groups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 startAt="3"/>
            </a:pPr>
            <a:r>
              <a:rPr lang="en-US"/>
              <a:t>Synergists</a:t>
            </a:r>
          </a:p>
          <a:p>
            <a:pPr marL="879475" lvl="1" indent="-533400"/>
            <a:r>
              <a:rPr lang="en-US"/>
              <a:t>Add force to a movement</a:t>
            </a:r>
          </a:p>
          <a:p>
            <a:pPr marL="879475" lvl="1" indent="-533400"/>
            <a:r>
              <a:rPr lang="en-US"/>
              <a:t>Reduce undesirable or unnecessary movement</a:t>
            </a:r>
          </a:p>
          <a:p>
            <a:pPr marL="571500" indent="-571500">
              <a:buFont typeface="Times" charset="0"/>
              <a:buAutoNum type="arabicPeriod" startAt="4"/>
            </a:pPr>
            <a:r>
              <a:rPr lang="en-US"/>
              <a:t>Fixators</a:t>
            </a:r>
          </a:p>
          <a:p>
            <a:pPr marL="879475" lvl="1" indent="-533400"/>
            <a:r>
              <a:rPr lang="en-US"/>
              <a:t>Synergists that immobilize a bone or muscle’s origin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Naming Skeletal Muscles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Location—bone or body region associated with the muscle</a:t>
            </a:r>
          </a:p>
          <a:p>
            <a:pPr>
              <a:lnSpc>
                <a:spcPct val="90000"/>
              </a:lnSpc>
            </a:pPr>
            <a:r>
              <a:rPr lang="en-US"/>
              <a:t>Shape—e.g., deltoid muscle (</a:t>
            </a:r>
            <a:r>
              <a:rPr lang="en-US" i="1"/>
              <a:t>deltoid</a:t>
            </a:r>
            <a:r>
              <a:rPr lang="en-US"/>
              <a:t> = triangle) </a:t>
            </a:r>
          </a:p>
          <a:p>
            <a:pPr>
              <a:lnSpc>
                <a:spcPct val="90000"/>
              </a:lnSpc>
            </a:pPr>
            <a:r>
              <a:rPr lang="en-US"/>
              <a:t>Relative size—e.g., maximus (largest), minimus (smallest), longus (long)</a:t>
            </a:r>
          </a:p>
          <a:p>
            <a:pPr>
              <a:lnSpc>
                <a:spcPct val="90000"/>
              </a:lnSpc>
            </a:pPr>
            <a:r>
              <a:rPr lang="en-US"/>
              <a:t>Direction of fibers or fascicles—e.g., rectus (fibers run straight), transversus, and oblique (fibers run at angles to an imaginary defined axis)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Naming Skeletal Muscles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Number of origins—e.g., biceps (2 origins) and triceps (3 origins)</a:t>
            </a:r>
          </a:p>
          <a:p>
            <a:r>
              <a:rPr lang="en-US"/>
              <a:t>Location of attachments—named according to point of origin or insertion </a:t>
            </a:r>
          </a:p>
          <a:p>
            <a:r>
              <a:rPr lang="en-US"/>
              <a:t>Action—e.g., flexor or extensor, muscles that flex or extend, respectively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8788" y="261938"/>
            <a:ext cx="8685212" cy="609600"/>
          </a:xfrm>
        </p:spPr>
        <p:txBody>
          <a:bodyPr/>
          <a:lstStyle/>
          <a:p>
            <a:r>
              <a:rPr lang="en-US"/>
              <a:t>Muscle Mechanics: Arrangement of Fascicles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260975"/>
          </a:xfrm>
        </p:spPr>
        <p:txBody>
          <a:bodyPr/>
          <a:lstStyle/>
          <a:p>
            <a:r>
              <a:rPr lang="en-US"/>
              <a:t>Circular</a:t>
            </a:r>
          </a:p>
          <a:p>
            <a:pPr lvl="1"/>
            <a:r>
              <a:rPr lang="en-US"/>
              <a:t>Fascicles arranged in concentric rings (e.g., orbicularis oris)</a:t>
            </a:r>
          </a:p>
          <a:p>
            <a:r>
              <a:rPr lang="en-US"/>
              <a:t>Convergent</a:t>
            </a:r>
          </a:p>
          <a:p>
            <a:pPr lvl="1"/>
            <a:r>
              <a:rPr lang="en-US"/>
              <a:t>Fascicles converge toward a single tendon insertion (e.g., pectoralis major)</a:t>
            </a:r>
          </a:p>
          <a:p>
            <a:pPr lvl="1">
              <a:buFont typeface="Times" charset="0"/>
              <a:buNone/>
            </a:pP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8788" y="261938"/>
            <a:ext cx="8532812" cy="609600"/>
          </a:xfrm>
        </p:spPr>
        <p:txBody>
          <a:bodyPr/>
          <a:lstStyle/>
          <a:p>
            <a:r>
              <a:rPr lang="en-US"/>
              <a:t>Muscle Mechanics: Arrangement of Fascicles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Parallel</a:t>
            </a:r>
          </a:p>
          <a:p>
            <a:pPr lvl="1"/>
            <a:r>
              <a:rPr lang="en-US"/>
              <a:t>Fascicles parallel to the long axis of a straplike muscle (e.g., sartorius)</a:t>
            </a:r>
          </a:p>
          <a:p>
            <a:r>
              <a:rPr lang="en-US"/>
              <a:t>Fusiform</a:t>
            </a:r>
          </a:p>
          <a:p>
            <a:pPr lvl="1"/>
            <a:r>
              <a:rPr lang="en-US"/>
              <a:t>Spindle-shaped muscles with parallel fibers (e.g., biceps brachii)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8788" y="261938"/>
            <a:ext cx="8609012" cy="609600"/>
          </a:xfrm>
        </p:spPr>
        <p:txBody>
          <a:bodyPr/>
          <a:lstStyle/>
          <a:p>
            <a:r>
              <a:rPr lang="en-US"/>
              <a:t>Muscle Mechanics: Arrangement of Fascicles</a:t>
            </a: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Pennate</a:t>
            </a:r>
          </a:p>
          <a:p>
            <a:pPr lvl="1"/>
            <a:r>
              <a:rPr lang="en-US"/>
              <a:t>Short fascicles attach obliquely to a central tendon running the length of the muscle (e.g., rectus femoris)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10.1</a:t>
            </a: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2" cstate="print"/>
          <a:srcRect l="10068" t="1305" r="5670" b="7959"/>
          <a:stretch>
            <a:fillRect/>
          </a:stretch>
        </p:blipFill>
        <p:spPr bwMode="auto">
          <a:xfrm>
            <a:off x="1292225" y="523875"/>
            <a:ext cx="6935788" cy="5411788"/>
          </a:xfrm>
          <a:prstGeom prst="rect">
            <a:avLst/>
          </a:prstGeom>
          <a:noFill/>
        </p:spPr>
      </p:pic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3770313" y="974725"/>
            <a:ext cx="5778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3776663" y="1330325"/>
            <a:ext cx="3429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H="1">
            <a:off x="3776663" y="3509963"/>
            <a:ext cx="3587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4629150" y="2797175"/>
            <a:ext cx="52387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H="1">
            <a:off x="3732213" y="2711450"/>
            <a:ext cx="5588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4860925" y="1257300"/>
            <a:ext cx="2921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4918075" y="1631950"/>
            <a:ext cx="2349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H="1">
            <a:off x="3770313" y="974725"/>
            <a:ext cx="5778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H="1">
            <a:off x="3776663" y="1330325"/>
            <a:ext cx="3429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H="1">
            <a:off x="3776663" y="3509963"/>
            <a:ext cx="3587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4629150" y="2797175"/>
            <a:ext cx="5238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 flipH="1">
            <a:off x="3732213" y="2711450"/>
            <a:ext cx="5588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4860925" y="1257300"/>
            <a:ext cx="292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4918075" y="1631950"/>
            <a:ext cx="2349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3425825" y="811213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3425825" y="1179513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5181600" y="2633663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(e)</a:t>
            </a:r>
            <a:endParaRPr lang="en-US" sz="1800">
              <a:latin typeface="Arial" charset="0"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3425825" y="3341688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(d)</a:t>
            </a:r>
            <a:endParaRPr lang="en-US" sz="1800">
              <a:latin typeface="Arial" charset="0"/>
            </a:endParaRP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181600" y="1096963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(g)</a:t>
            </a:r>
            <a:endParaRPr lang="en-US" sz="1800">
              <a:latin typeface="Arial" charset="0"/>
            </a:endParaRP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181600" y="1477963"/>
            <a:ext cx="252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(f)</a:t>
            </a:r>
            <a:endParaRPr lang="en-US" sz="1800">
              <a:latin typeface="Arial" charset="0"/>
            </a:endParaRP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3387725" y="2544763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(c)</a:t>
            </a:r>
            <a:endParaRPr lang="en-US" sz="1800">
              <a:latin typeface="Arial" charset="0"/>
            </a:endParaRP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908050" y="1535113"/>
            <a:ext cx="20685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Circular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(orbicularis oris)</a:t>
            </a:r>
            <a:endParaRPr lang="en-US" sz="1800" b="1">
              <a:latin typeface="Arial" charset="0"/>
            </a:endParaRPr>
          </a:p>
          <a:p>
            <a:endParaRPr lang="en-US" sz="1800">
              <a:latin typeface="Arial" charset="0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5848350" y="1531938"/>
            <a:ext cx="2176463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(b) Convergent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(pectoralis major)</a:t>
            </a:r>
            <a:endParaRPr lang="en-US" sz="1800">
              <a:latin typeface="Arial" charset="0"/>
            </a:endParaRPr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911225" y="3163888"/>
            <a:ext cx="143033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(c) Parallel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(sartorius)</a:t>
            </a:r>
            <a:endParaRPr lang="en-US" sz="1800">
              <a:latin typeface="Arial" charset="0"/>
            </a:endParaRPr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5845175" y="3163888"/>
            <a:ext cx="1741488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(d) Unipennate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(extensor 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digitorum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longus)</a:t>
            </a:r>
            <a:endParaRPr lang="en-US" sz="1800">
              <a:latin typeface="Arial" charset="0"/>
            </a:endParaRPr>
          </a:p>
        </p:txBody>
      </p:sp>
      <p:sp>
        <p:nvSpPr>
          <p:cNvPr id="12323" name="Rectangle 35"/>
          <p:cNvSpPr>
            <a:spLocks noChangeArrowheads="1"/>
          </p:cNvSpPr>
          <p:nvPr/>
        </p:nvSpPr>
        <p:spPr bwMode="auto">
          <a:xfrm>
            <a:off x="3371850" y="5900738"/>
            <a:ext cx="190023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(f) Fusiform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(biceps brachii)</a:t>
            </a:r>
            <a:endParaRPr lang="en-US" sz="1800">
              <a:latin typeface="Arial" charset="0"/>
            </a:endParaRPr>
          </a:p>
        </p:txBody>
      </p:sp>
      <p:sp>
        <p:nvSpPr>
          <p:cNvPr id="12324" name="Rectangle 36"/>
          <p:cNvSpPr>
            <a:spLocks noChangeArrowheads="1"/>
          </p:cNvSpPr>
          <p:nvPr/>
        </p:nvSpPr>
        <p:spPr bwMode="auto">
          <a:xfrm>
            <a:off x="5857875" y="5900738"/>
            <a:ext cx="193198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(g) Multipennate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(deltoid)</a:t>
            </a:r>
            <a:endParaRPr lang="en-US" sz="1800">
              <a:latin typeface="Arial" charset="0"/>
            </a:endParaRPr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904875" y="5900738"/>
            <a:ext cx="199548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(e) Bipennate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      (rectus femoris)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 Mechanics: Lever Systems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Components of a lever system</a:t>
            </a:r>
          </a:p>
          <a:p>
            <a:pPr lvl="1"/>
            <a:r>
              <a:rPr lang="en-US"/>
              <a:t>Lever—rigid bar (bone) that moves on a fixed point or fulcrum (joint)</a:t>
            </a:r>
          </a:p>
          <a:p>
            <a:pPr lvl="1"/>
            <a:r>
              <a:rPr lang="en-US"/>
              <a:t>Effort—force (supplied by muscle contraction) applied to a lever to move a resistance (load)</a:t>
            </a:r>
          </a:p>
          <a:p>
            <a:pPr lvl="1"/>
            <a:r>
              <a:rPr lang="en-US"/>
              <a:t>Load—resistance (bone + tissues + any added weight) moved by the effort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Measure distance from fulcrum to effort.</a:t>
            </a:r>
          </a:p>
          <a:p>
            <a:r>
              <a:rPr lang="en-US" dirty="0" smtClean="0"/>
              <a:t>2. Measure distance from fulcrum to load.</a:t>
            </a:r>
          </a:p>
          <a:p>
            <a:r>
              <a:rPr lang="en-US" dirty="0" smtClean="0"/>
              <a:t>3. Divide the distance of fulcrum to effort by distance of fulcrum to load.</a:t>
            </a:r>
          </a:p>
          <a:p>
            <a:endParaRPr lang="en-US" dirty="0" smtClean="0"/>
          </a:p>
          <a:p>
            <a:r>
              <a:rPr lang="en-US" dirty="0" smtClean="0"/>
              <a:t>The longer the distance of fulcrum to effort compared to fulcrum to load the more mechanical advantage.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closer the effort is to the load – the faster the movement and more distance of the movement.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Classes of Lever Systems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 class</a:t>
            </a:r>
          </a:p>
          <a:p>
            <a:pPr lvl="1"/>
            <a:r>
              <a:rPr lang="en-US"/>
              <a:t>Fulcrum between load and effort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1" name="Picture 31" descr="figure_10_02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750" y="1419225"/>
            <a:ext cx="8320088" cy="4273550"/>
          </a:xfrm>
          <a:prstGeom prst="rect">
            <a:avLst/>
          </a:prstGeom>
          <a:noFill/>
        </p:spPr>
      </p:pic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693738" y="4297363"/>
            <a:ext cx="259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10 x 25 = 1000 x 0.25</a:t>
            </a:r>
            <a:br>
              <a:rPr lang="en-US" sz="2100" b="1">
                <a:solidFill>
                  <a:srgbClr val="231F20"/>
                </a:solidFill>
                <a:latin typeface="Arial" charset="0"/>
              </a:rPr>
            </a:br>
            <a:r>
              <a:rPr lang="en-US" sz="2100" b="1">
                <a:solidFill>
                  <a:srgbClr val="231F20"/>
                </a:solidFill>
                <a:latin typeface="Arial" charset="0"/>
              </a:rPr>
              <a:t>250 = 250</a:t>
            </a:r>
            <a:endParaRPr lang="en-US" sz="1800" b="1">
              <a:latin typeface="Arial" charset="0"/>
            </a:endParaRP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693738" y="4589463"/>
            <a:ext cx="3730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i="1">
                <a:solidFill>
                  <a:srgbClr val="231F20"/>
                </a:solidFill>
                <a:latin typeface="Arial" charset="0"/>
              </a:rPr>
              <a:t>     </a:t>
            </a:r>
            <a:endParaRPr lang="en-US" sz="1800">
              <a:latin typeface="Arial" charset="0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1071563" y="4589463"/>
            <a:ext cx="74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65138" y="935038"/>
            <a:ext cx="79851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Effort x length of effort arm = load x length of load arm</a:t>
            </a:r>
            <a:br>
              <a:rPr lang="en-US" sz="21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(force x distance) = (resistance x distance)</a:t>
            </a:r>
            <a:endParaRPr lang="en-US" sz="1800">
              <a:latin typeface="Arial" charset="0"/>
            </a:endParaRP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465138" y="1227138"/>
            <a:ext cx="1244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             </a:t>
            </a:r>
            <a:endParaRPr lang="en-US" sz="1800">
              <a:latin typeface="Arial" charset="0"/>
            </a:endParaRP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1735138" y="1227138"/>
            <a:ext cx="889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1836738" y="1227138"/>
            <a:ext cx="889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1925638" y="1227138"/>
            <a:ext cx="889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455613" y="5589588"/>
            <a:ext cx="65674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(a) Mechanical advantage with a power lever</a:t>
            </a:r>
            <a:endParaRPr lang="en-US" sz="1800">
              <a:latin typeface="Arial" charset="0"/>
            </a:endParaRPr>
          </a:p>
        </p:txBody>
      </p:sp>
      <p:sp>
        <p:nvSpPr>
          <p:cNvPr id="15401" name="Rectangle 41"/>
          <p:cNvSpPr>
            <a:spLocks noChangeArrowheads="1"/>
          </p:cNvSpPr>
          <p:nvPr/>
        </p:nvSpPr>
        <p:spPr bwMode="auto">
          <a:xfrm>
            <a:off x="6846888" y="4186238"/>
            <a:ext cx="484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6056313" y="2605088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6230938" y="5208588"/>
            <a:ext cx="8016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732213" y="4735513"/>
            <a:ext cx="484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93738" y="1563688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830263" y="2033588"/>
            <a:ext cx="2365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10</a:t>
            </a:r>
          </a:p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kg</a:t>
            </a:r>
            <a:endParaRPr lang="en-US" sz="1800" b="1">
              <a:latin typeface="Arial" charset="0"/>
            </a:endParaRP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3608388" y="4275138"/>
            <a:ext cx="744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1000 kg</a:t>
            </a:r>
            <a:endParaRPr lang="en-US" sz="1800" b="1">
              <a:latin typeface="Arial" charset="0"/>
            </a:endParaRP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998788" y="3506788"/>
            <a:ext cx="8016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011363" y="3173413"/>
            <a:ext cx="576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25 cm</a:t>
            </a:r>
            <a:endParaRPr lang="en-US" sz="1800" b="1">
              <a:latin typeface="Arial" charset="0"/>
            </a:endParaRP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3465513" y="2303463"/>
            <a:ext cx="746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0.25 cm</a:t>
            </a:r>
            <a:endParaRPr lang="en-US" sz="1800" b="1">
              <a:latin typeface="Arial" charset="0"/>
            </a:endParaRP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10.2a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524750" y="6581775"/>
            <a:ext cx="1616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10.3a (1 of 2)</a:t>
            </a:r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2" cstate="print"/>
          <a:srcRect l="23297" r="23511"/>
          <a:stretch>
            <a:fillRect/>
          </a:stretch>
        </p:blipFill>
        <p:spPr bwMode="auto">
          <a:xfrm>
            <a:off x="2373313" y="561975"/>
            <a:ext cx="4378325" cy="5875338"/>
          </a:xfrm>
          <a:prstGeom prst="rect">
            <a:avLst/>
          </a:prstGeom>
          <a:noFill/>
        </p:spPr>
      </p:pic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3479800" y="587375"/>
            <a:ext cx="21447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231F20"/>
                </a:solidFill>
                <a:latin typeface="Arial Black" pitchFamily="34" charset="0"/>
              </a:rPr>
              <a:t>(a) First-class lever</a:t>
            </a:r>
            <a:endParaRPr lang="en-US" sz="1800" dirty="0">
              <a:latin typeface="Arial" charset="0"/>
            </a:endParaRP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2784475" y="914400"/>
            <a:ext cx="35083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load-fulcrum-effort</a:t>
            </a:r>
            <a:endParaRPr lang="en-US" sz="1800">
              <a:latin typeface="Arial" charset="0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2606675" y="6105525"/>
            <a:ext cx="19177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Example: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scissors</a:t>
            </a:r>
            <a:endParaRPr lang="en-US" sz="1800">
              <a:latin typeface="Arial" charset="0"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2797175" y="3625850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4022725" y="5591175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095750" y="3219450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3305175" y="1612900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5559425" y="1625600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6048375" y="5448300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See-Saw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2438400"/>
            <a:ext cx="21707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Mechanical</a:t>
            </a:r>
          </a:p>
          <a:p>
            <a:r>
              <a:rPr lang="en-US" dirty="0" smtClean="0"/>
              <a:t>Advantage but</a:t>
            </a:r>
          </a:p>
          <a:p>
            <a:r>
              <a:rPr lang="en-US" dirty="0" smtClean="0"/>
              <a:t>Low speed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7524750" y="6581775"/>
            <a:ext cx="1616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10.3a (2 of 2)</a:t>
            </a:r>
          </a:p>
        </p:txBody>
      </p:sp>
      <p:pic>
        <p:nvPicPr>
          <p:cNvPr id="106511" name="Picture 15"/>
          <p:cNvPicPr>
            <a:picLocks noChangeAspect="1" noChangeArrowheads="1"/>
          </p:cNvPicPr>
          <p:nvPr/>
        </p:nvPicPr>
        <p:blipFill>
          <a:blip r:embed="rId2" cstate="print"/>
          <a:srcRect l="26346" r="26460"/>
          <a:stretch>
            <a:fillRect/>
          </a:stretch>
        </p:blipFill>
        <p:spPr bwMode="auto">
          <a:xfrm>
            <a:off x="2616200" y="554038"/>
            <a:ext cx="3884613" cy="5875337"/>
          </a:xfrm>
          <a:prstGeom prst="rect">
            <a:avLst/>
          </a:prstGeom>
          <a:noFill/>
        </p:spPr>
      </p:pic>
      <p:sp>
        <p:nvSpPr>
          <p:cNvPr id="106512" name="Rectangle 16"/>
          <p:cNvSpPr>
            <a:spLocks noChangeArrowheads="1"/>
          </p:cNvSpPr>
          <p:nvPr/>
        </p:nvSpPr>
        <p:spPr bwMode="auto">
          <a:xfrm>
            <a:off x="3592513" y="576263"/>
            <a:ext cx="1876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First-class lever</a:t>
            </a:r>
            <a:endParaRPr lang="en-US" sz="1800">
              <a:latin typeface="Arial" charset="0"/>
            </a:endParaRPr>
          </a:p>
        </p:txBody>
      </p:sp>
      <p:sp>
        <p:nvSpPr>
          <p:cNvPr id="106513" name="Rectangle 17"/>
          <p:cNvSpPr>
            <a:spLocks noChangeArrowheads="1"/>
          </p:cNvSpPr>
          <p:nvPr/>
        </p:nvSpPr>
        <p:spPr bwMode="auto">
          <a:xfrm>
            <a:off x="2976563" y="865188"/>
            <a:ext cx="30765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load-fulcrum-effort</a:t>
            </a:r>
            <a:endParaRPr lang="en-US" sz="1800">
              <a:latin typeface="Arial" charset="0"/>
            </a:endParaRPr>
          </a:p>
        </p:txBody>
      </p:sp>
      <p:sp>
        <p:nvSpPr>
          <p:cNvPr id="106514" name="Rectangle 18"/>
          <p:cNvSpPr>
            <a:spLocks noChangeArrowheads="1"/>
          </p:cNvSpPr>
          <p:nvPr/>
        </p:nvSpPr>
        <p:spPr bwMode="auto">
          <a:xfrm>
            <a:off x="2747963" y="4979988"/>
            <a:ext cx="35337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In the body:</a:t>
            </a:r>
            <a:r>
              <a:rPr lang="en-US" sz="1400" b="1">
                <a:solidFill>
                  <a:srgbClr val="231F20"/>
                </a:solidFill>
                <a:latin typeface="Arial" charset="0"/>
              </a:rPr>
              <a:t> A first-class lever system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raises your head off your chest. The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posterior neck muscles provide the effort,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atlanto-occipital joint is the fulcrum,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and the weight to be lifted is the facial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skeleton.</a:t>
            </a:r>
            <a:endParaRPr lang="en-US" sz="1800">
              <a:latin typeface="Arial" charset="0"/>
            </a:endParaRPr>
          </a:p>
        </p:txBody>
      </p:sp>
      <p:sp>
        <p:nvSpPr>
          <p:cNvPr id="106515" name="Rectangle 19"/>
          <p:cNvSpPr>
            <a:spLocks noChangeArrowheads="1"/>
          </p:cNvSpPr>
          <p:nvPr/>
        </p:nvSpPr>
        <p:spPr bwMode="auto">
          <a:xfrm>
            <a:off x="3411538" y="4576763"/>
            <a:ext cx="422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06516" name="Rectangle 20"/>
          <p:cNvSpPr>
            <a:spLocks noChangeArrowheads="1"/>
          </p:cNvSpPr>
          <p:nvPr/>
        </p:nvSpPr>
        <p:spPr bwMode="auto">
          <a:xfrm>
            <a:off x="3868738" y="3465513"/>
            <a:ext cx="7000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06517" name="Rectangle 21"/>
          <p:cNvSpPr>
            <a:spLocks noChangeArrowheads="1"/>
          </p:cNvSpPr>
          <p:nvPr/>
        </p:nvSpPr>
        <p:spPr bwMode="auto">
          <a:xfrm>
            <a:off x="4532313" y="4579938"/>
            <a:ext cx="4730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Classes of Lever Systems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 class</a:t>
            </a:r>
          </a:p>
          <a:p>
            <a:pPr lvl="1"/>
            <a:r>
              <a:rPr lang="en-US"/>
              <a:t>Load between fulcrum and effort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7515225" y="6581775"/>
            <a:ext cx="162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10.3b (1 of 2)</a:t>
            </a:r>
          </a:p>
        </p:txBody>
      </p:sp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2" cstate="print"/>
          <a:srcRect l="24339" r="24571"/>
          <a:stretch>
            <a:fillRect/>
          </a:stretch>
        </p:blipFill>
        <p:spPr bwMode="auto">
          <a:xfrm>
            <a:off x="2459038" y="566738"/>
            <a:ext cx="4205287" cy="5881687"/>
          </a:xfrm>
          <a:prstGeom prst="rect">
            <a:avLst/>
          </a:prstGeom>
          <a:noFill/>
        </p:spPr>
      </p:pic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3371850" y="585788"/>
            <a:ext cx="24574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 Second-class lever</a:t>
            </a:r>
            <a:endParaRPr lang="en-US" sz="1800">
              <a:latin typeface="Arial" charset="0"/>
            </a:endParaRP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2863850" y="903288"/>
            <a:ext cx="35083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fulcrum-load-effort</a:t>
            </a:r>
            <a:endParaRPr lang="en-US" sz="1800">
              <a:latin typeface="Arial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4191000" y="5834063"/>
            <a:ext cx="23368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Example: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wheelbarrow</a:t>
            </a:r>
            <a:endParaRPr lang="en-US" sz="1800">
              <a:latin typeface="Arial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4425950" y="3676650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4454525" y="1546225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5970588" y="5065713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2886075" y="6011863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79889" name="Rectangle 17"/>
          <p:cNvSpPr>
            <a:spLocks noChangeArrowheads="1"/>
          </p:cNvSpPr>
          <p:nvPr/>
        </p:nvSpPr>
        <p:spPr bwMode="auto">
          <a:xfrm>
            <a:off x="3041650" y="3113088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79890" name="Rectangle 18"/>
          <p:cNvSpPr>
            <a:spLocks noChangeArrowheads="1"/>
          </p:cNvSpPr>
          <p:nvPr/>
        </p:nvSpPr>
        <p:spPr bwMode="auto">
          <a:xfrm>
            <a:off x="5668963" y="3113088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200400"/>
            <a:ext cx="2101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Speed but no </a:t>
            </a:r>
          </a:p>
          <a:p>
            <a:r>
              <a:rPr lang="en-US" dirty="0" smtClean="0"/>
              <a:t>Mechanical </a:t>
            </a:r>
          </a:p>
          <a:p>
            <a:r>
              <a:rPr lang="en-US" dirty="0" smtClean="0"/>
              <a:t>Advantage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7515225" y="6581775"/>
            <a:ext cx="162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10.3b (2 of 2)</a:t>
            </a:r>
          </a:p>
        </p:txBody>
      </p:sp>
      <p:pic>
        <p:nvPicPr>
          <p:cNvPr id="107535" name="Picture 15"/>
          <p:cNvPicPr>
            <a:picLocks noChangeAspect="1" noChangeArrowheads="1"/>
          </p:cNvPicPr>
          <p:nvPr/>
        </p:nvPicPr>
        <p:blipFill>
          <a:blip r:embed="rId2" cstate="print"/>
          <a:srcRect l="25400" r="25612"/>
          <a:stretch>
            <a:fillRect/>
          </a:stretch>
        </p:blipFill>
        <p:spPr bwMode="auto">
          <a:xfrm>
            <a:off x="2546350" y="573088"/>
            <a:ext cx="4032250" cy="5868987"/>
          </a:xfrm>
          <a:prstGeom prst="rect">
            <a:avLst/>
          </a:prstGeom>
          <a:noFill/>
        </p:spPr>
      </p:pic>
      <p:sp>
        <p:nvSpPr>
          <p:cNvPr id="107536" name="Rectangle 16"/>
          <p:cNvSpPr>
            <a:spLocks noChangeArrowheads="1"/>
          </p:cNvSpPr>
          <p:nvPr/>
        </p:nvSpPr>
        <p:spPr bwMode="auto">
          <a:xfrm>
            <a:off x="3425825" y="592138"/>
            <a:ext cx="2306638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(b) Second-class lever</a:t>
            </a:r>
            <a:endParaRPr lang="en-US" sz="1800">
              <a:latin typeface="Arial" charset="0"/>
            </a:endParaRPr>
          </a:p>
        </p:txBody>
      </p:sp>
      <p:sp>
        <p:nvSpPr>
          <p:cNvPr id="107537" name="Rectangle 17"/>
          <p:cNvSpPr>
            <a:spLocks noChangeArrowheads="1"/>
          </p:cNvSpPr>
          <p:nvPr/>
        </p:nvSpPr>
        <p:spPr bwMode="auto">
          <a:xfrm>
            <a:off x="2940050" y="896938"/>
            <a:ext cx="32877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fulcrum-load-effort</a:t>
            </a:r>
            <a:endParaRPr lang="en-US" sz="1800">
              <a:latin typeface="Arial" charset="0"/>
            </a:endParaRPr>
          </a:p>
        </p:txBody>
      </p:sp>
      <p:sp>
        <p:nvSpPr>
          <p:cNvPr id="107538" name="Rectangle 18"/>
          <p:cNvSpPr>
            <a:spLocks noChangeArrowheads="1"/>
          </p:cNvSpPr>
          <p:nvPr/>
        </p:nvSpPr>
        <p:spPr bwMode="auto">
          <a:xfrm>
            <a:off x="2701925" y="4919663"/>
            <a:ext cx="3597275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In the body:</a:t>
            </a:r>
            <a:r>
              <a:rPr lang="en-US" sz="1500" b="1">
                <a:solidFill>
                  <a:srgbClr val="231F20"/>
                </a:solidFill>
                <a:latin typeface="Arial" charset="0"/>
              </a:rPr>
              <a:t> Second-class leverage is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exerted when you stand on tip-toe. The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effort is exerted by the calf muscles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pulling upward on the heel; the joints of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the ball of the foot are the fulcrum; and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the weight of the body is the load.</a:t>
            </a:r>
            <a:endParaRPr lang="en-US" sz="1800">
              <a:latin typeface="Arial" charset="0"/>
            </a:endParaRPr>
          </a:p>
        </p:txBody>
      </p:sp>
      <p:sp>
        <p:nvSpPr>
          <p:cNvPr id="107539" name="Rectangle 19"/>
          <p:cNvSpPr>
            <a:spLocks noChangeArrowheads="1"/>
          </p:cNvSpPr>
          <p:nvPr/>
        </p:nvSpPr>
        <p:spPr bwMode="auto">
          <a:xfrm>
            <a:off x="5051425" y="4100513"/>
            <a:ext cx="454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07540" name="Rectangle 20"/>
          <p:cNvSpPr>
            <a:spLocks noChangeArrowheads="1"/>
          </p:cNvSpPr>
          <p:nvPr/>
        </p:nvSpPr>
        <p:spPr bwMode="auto">
          <a:xfrm>
            <a:off x="5299075" y="2049463"/>
            <a:ext cx="508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07541" name="Rectangle 21"/>
          <p:cNvSpPr>
            <a:spLocks noChangeArrowheads="1"/>
          </p:cNvSpPr>
          <p:nvPr/>
        </p:nvSpPr>
        <p:spPr bwMode="auto">
          <a:xfrm>
            <a:off x="4051300" y="4513263"/>
            <a:ext cx="750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Class Lever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– Effort -- Fulcrum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10.2b</a:t>
            </a:r>
          </a:p>
        </p:txBody>
      </p:sp>
      <p:pic>
        <p:nvPicPr>
          <p:cNvPr id="16394" name="Picture 10" descr="figure_10_02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938" y="1209675"/>
            <a:ext cx="8364537" cy="4165600"/>
          </a:xfrm>
          <a:prstGeom prst="rect">
            <a:avLst/>
          </a:prstGeom>
          <a:noFill/>
        </p:spPr>
      </p:pic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63575" y="4560888"/>
            <a:ext cx="2227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100 x 25 = 50 x 50</a:t>
            </a:r>
            <a:br>
              <a:rPr lang="en-US" sz="2100" b="1">
                <a:solidFill>
                  <a:srgbClr val="231F20"/>
                </a:solidFill>
                <a:latin typeface="Arial" charset="0"/>
              </a:rPr>
            </a:br>
            <a:r>
              <a:rPr lang="en-US" sz="2100" b="1">
                <a:solidFill>
                  <a:srgbClr val="231F20"/>
                </a:solidFill>
                <a:latin typeface="Arial" charset="0"/>
              </a:rPr>
              <a:t>2500 = 2500</a:t>
            </a:r>
            <a:endParaRPr lang="en-US" sz="1800" b="1">
              <a:latin typeface="Arial" charset="0"/>
            </a:endParaRP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663575" y="4849813"/>
            <a:ext cx="37306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     </a:t>
            </a:r>
            <a:endParaRPr lang="en-US" sz="1800" b="1">
              <a:latin typeface="Arial" charset="0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1041400" y="4849813"/>
            <a:ext cx="746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463550" y="5330825"/>
            <a:ext cx="696753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(b) Mechanical disadvantage with a speed lever</a:t>
            </a:r>
            <a:endParaRPr lang="en-US" sz="1800">
              <a:latin typeface="Arial" charset="0"/>
            </a:endParaRP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8032750" y="2525713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6702425" y="2239963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4705350" y="3875088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3746500" y="4897438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2203450" y="1363663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2152650" y="1979613"/>
            <a:ext cx="6318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100 kg</a:t>
            </a:r>
            <a:endParaRPr lang="en-US" sz="1800" b="1">
              <a:latin typeface="Arial" charset="0"/>
            </a:endParaRP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730625" y="4437063"/>
            <a:ext cx="519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50 kg</a:t>
            </a:r>
            <a:endParaRPr lang="en-US" sz="1800" b="1">
              <a:latin typeface="Arial" charset="0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542925" y="3614738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1403350" y="2776538"/>
            <a:ext cx="576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25 cm</a:t>
            </a:r>
            <a:endParaRPr lang="en-US" sz="1800" b="1">
              <a:latin typeface="Arial" charset="0"/>
            </a:endParaRPr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2098675" y="3303588"/>
            <a:ext cx="576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50 cm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524750" y="6581775"/>
            <a:ext cx="1616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10.3c (1 of 2)</a:t>
            </a:r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 cstate="print"/>
          <a:srcRect l="23413" r="23395"/>
          <a:stretch>
            <a:fillRect/>
          </a:stretch>
        </p:blipFill>
        <p:spPr bwMode="auto">
          <a:xfrm>
            <a:off x="2382838" y="569913"/>
            <a:ext cx="4378325" cy="5875337"/>
          </a:xfrm>
          <a:prstGeom prst="rect">
            <a:avLst/>
          </a:prstGeom>
          <a:noFill/>
        </p:spPr>
      </p:pic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3454400" y="608013"/>
            <a:ext cx="22113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(c) Third-class lever</a:t>
            </a:r>
            <a:endParaRPr lang="en-US" sz="1800">
              <a:latin typeface="Arial" charset="0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2794000" y="947738"/>
            <a:ext cx="35083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load-effort-fulcrum</a:t>
            </a:r>
            <a:endParaRPr lang="en-US" sz="1800">
              <a:latin typeface="Arial" charset="0"/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2917825" y="6075363"/>
            <a:ext cx="29924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Example: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 tweezers or forceps</a:t>
            </a:r>
            <a:endParaRPr lang="en-US" sz="1800">
              <a:latin typeface="Arial" charset="0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5438775" y="5367338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3203575" y="1633538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3175000" y="3878263"/>
            <a:ext cx="484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4340225" y="1636713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4279900" y="5611813"/>
            <a:ext cx="54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5410200" y="3233738"/>
            <a:ext cx="801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7524750" y="6581775"/>
            <a:ext cx="1616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10.3c (2 of 2)</a:t>
            </a:r>
          </a:p>
        </p:txBody>
      </p:sp>
      <p:pic>
        <p:nvPicPr>
          <p:cNvPr id="108559" name="Picture 15"/>
          <p:cNvPicPr>
            <a:picLocks noChangeAspect="1" noChangeArrowheads="1"/>
          </p:cNvPicPr>
          <p:nvPr/>
        </p:nvPicPr>
        <p:blipFill>
          <a:blip r:embed="rId2" cstate="print"/>
          <a:srcRect l="22160" r="22141"/>
          <a:stretch>
            <a:fillRect/>
          </a:stretch>
        </p:blipFill>
        <p:spPr bwMode="auto">
          <a:xfrm>
            <a:off x="2279650" y="577850"/>
            <a:ext cx="4584700" cy="5875338"/>
          </a:xfrm>
          <a:prstGeom prst="rect">
            <a:avLst/>
          </a:prstGeom>
          <a:noFill/>
        </p:spPr>
      </p:pic>
      <p:sp>
        <p:nvSpPr>
          <p:cNvPr id="108560" name="Rectangle 16"/>
          <p:cNvSpPr>
            <a:spLocks noChangeArrowheads="1"/>
          </p:cNvSpPr>
          <p:nvPr/>
        </p:nvSpPr>
        <p:spPr bwMode="auto">
          <a:xfrm>
            <a:off x="3403600" y="596900"/>
            <a:ext cx="2349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(c) Third-class lever</a:t>
            </a:r>
            <a:endParaRPr lang="en-US" sz="1800">
              <a:latin typeface="Arial" charset="0"/>
            </a:endParaRPr>
          </a:p>
        </p:txBody>
      </p:sp>
      <p:sp>
        <p:nvSpPr>
          <p:cNvPr id="108561" name="Rectangle 17"/>
          <p:cNvSpPr>
            <a:spLocks noChangeArrowheads="1"/>
          </p:cNvSpPr>
          <p:nvPr/>
        </p:nvSpPr>
        <p:spPr bwMode="auto">
          <a:xfrm>
            <a:off x="2711450" y="955675"/>
            <a:ext cx="37306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Arrangement of the elements is</a:t>
            </a:r>
          </a:p>
          <a:p>
            <a:pPr algn="ctr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load-effort-fulcrum</a:t>
            </a:r>
            <a:endParaRPr lang="en-US" sz="1800">
              <a:latin typeface="Arial" charset="0"/>
            </a:endParaRPr>
          </a:p>
        </p:txBody>
      </p:sp>
      <p:sp>
        <p:nvSpPr>
          <p:cNvPr id="108562" name="Rectangle 18"/>
          <p:cNvSpPr>
            <a:spLocks noChangeArrowheads="1"/>
          </p:cNvSpPr>
          <p:nvPr/>
        </p:nvSpPr>
        <p:spPr bwMode="auto">
          <a:xfrm>
            <a:off x="2460625" y="4721225"/>
            <a:ext cx="4276725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In the body:</a:t>
            </a:r>
            <a:r>
              <a:rPr lang="en-US" sz="1700" b="1">
                <a:solidFill>
                  <a:srgbClr val="231F20"/>
                </a:solidFill>
                <a:latin typeface="Arial" charset="0"/>
              </a:rPr>
              <a:t> Flexing the forearm by the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biceps brachii muscle exemplifies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third-class leverage. The effort is exerted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on the proximal radius of the forearm, the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fulcrum is the elbow joint, and the load is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the hand and distal end of the forearm.</a:t>
            </a:r>
            <a:endParaRPr lang="en-US" sz="1800">
              <a:latin typeface="Arial" charset="0"/>
            </a:endParaRPr>
          </a:p>
        </p:txBody>
      </p:sp>
      <p:sp>
        <p:nvSpPr>
          <p:cNvPr id="108563" name="Rectangle 19"/>
          <p:cNvSpPr>
            <a:spLocks noChangeArrowheads="1"/>
          </p:cNvSpPr>
          <p:nvPr/>
        </p:nvSpPr>
        <p:spPr bwMode="auto">
          <a:xfrm>
            <a:off x="2819400" y="3784600"/>
            <a:ext cx="5159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Arial" charset="0"/>
              </a:rPr>
              <a:t>Load</a:t>
            </a:r>
            <a:endParaRPr lang="en-US" sz="1800" b="1">
              <a:latin typeface="Arial" charset="0"/>
            </a:endParaRPr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4689475" y="1968500"/>
            <a:ext cx="57467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Arial" charset="0"/>
              </a:rPr>
              <a:t>Effort</a:t>
            </a:r>
            <a:endParaRPr lang="en-US" sz="1800" b="1">
              <a:latin typeface="Arial" charset="0"/>
            </a:endParaRPr>
          </a:p>
        </p:txBody>
      </p:sp>
      <p:sp>
        <p:nvSpPr>
          <p:cNvPr id="108565" name="Rectangle 21"/>
          <p:cNvSpPr>
            <a:spLocks noChangeArrowheads="1"/>
          </p:cNvSpPr>
          <p:nvPr/>
        </p:nvSpPr>
        <p:spPr bwMode="auto">
          <a:xfrm>
            <a:off x="4575175" y="4337050"/>
            <a:ext cx="85248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Arial" charset="0"/>
              </a:rPr>
              <a:t>Fulcrum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Skeletal Muscles of the Body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337175"/>
          </a:xfrm>
        </p:spPr>
        <p:txBody>
          <a:bodyPr/>
          <a:lstStyle/>
          <a:p>
            <a:r>
              <a:rPr lang="en-US" sz="2600"/>
              <a:t>Grouped by function and location</a:t>
            </a:r>
          </a:p>
          <a:p>
            <a:r>
              <a:rPr lang="en-US" sz="2600"/>
              <a:t>Information for each muscle</a:t>
            </a:r>
          </a:p>
          <a:p>
            <a:pPr lvl="1"/>
            <a:r>
              <a:rPr lang="en-US" sz="2400"/>
              <a:t>Name and description—note information in the name </a:t>
            </a:r>
          </a:p>
          <a:p>
            <a:pPr lvl="1"/>
            <a:r>
              <a:rPr lang="en-US" sz="2400"/>
              <a:t>Origin and insertion—there is usually a joint between the origin and the insertion </a:t>
            </a:r>
          </a:p>
          <a:p>
            <a:pPr lvl="1"/>
            <a:r>
              <a:rPr lang="en-US" sz="2400"/>
              <a:t>Action—insertion moves toward origin; best learned by acting out muscle movement on one’s own body</a:t>
            </a:r>
          </a:p>
          <a:p>
            <a:pPr lvl="1"/>
            <a:r>
              <a:rPr lang="en-US" sz="2400"/>
              <a:t>Innervation—name of major nerve that supplies the muscle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10.4</a:t>
            </a: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2" cstate="print"/>
          <a:srcRect l="27290" t="587" r="35892"/>
          <a:stretch>
            <a:fillRect/>
          </a:stretch>
        </p:blipFill>
        <p:spPr bwMode="auto">
          <a:xfrm>
            <a:off x="2701925" y="593725"/>
            <a:ext cx="3030538" cy="5916613"/>
          </a:xfrm>
          <a:prstGeom prst="rect">
            <a:avLst/>
          </a:prstGeom>
          <a:noFill/>
        </p:spPr>
      </p:pic>
      <p:sp>
        <p:nvSpPr>
          <p:cNvPr id="26634" name="Line 10"/>
          <p:cNvSpPr>
            <a:spLocks noChangeShapeType="1"/>
          </p:cNvSpPr>
          <p:nvPr/>
        </p:nvSpPr>
        <p:spPr bwMode="auto">
          <a:xfrm flipH="1" flipV="1">
            <a:off x="4560888" y="2293938"/>
            <a:ext cx="896937" cy="6794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3205163" y="925513"/>
            <a:ext cx="793750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Freeform 12"/>
          <p:cNvSpPr>
            <a:spLocks/>
          </p:cNvSpPr>
          <p:nvPr/>
        </p:nvSpPr>
        <p:spPr bwMode="auto">
          <a:xfrm>
            <a:off x="4332288" y="823913"/>
            <a:ext cx="681037" cy="34925"/>
          </a:xfrm>
          <a:custGeom>
            <a:avLst/>
            <a:gdLst/>
            <a:ahLst/>
            <a:cxnLst>
              <a:cxn ang="0">
                <a:pos x="429" y="22"/>
              </a:cxn>
              <a:cxn ang="0">
                <a:pos x="171" y="22"/>
              </a:cxn>
              <a:cxn ang="0">
                <a:pos x="0" y="0"/>
              </a:cxn>
            </a:cxnLst>
            <a:rect l="0" t="0" r="r" b="b"/>
            <a:pathLst>
              <a:path w="429" h="22">
                <a:moveTo>
                  <a:pt x="429" y="22"/>
                </a:moveTo>
                <a:lnTo>
                  <a:pt x="171" y="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Freeform 13"/>
          <p:cNvSpPr>
            <a:spLocks/>
          </p:cNvSpPr>
          <p:nvPr/>
        </p:nvSpPr>
        <p:spPr bwMode="auto">
          <a:xfrm>
            <a:off x="4383088" y="944563"/>
            <a:ext cx="630237" cy="95250"/>
          </a:xfrm>
          <a:custGeom>
            <a:avLst/>
            <a:gdLst/>
            <a:ahLst/>
            <a:cxnLst>
              <a:cxn ang="0">
                <a:pos x="397" y="60"/>
              </a:cxn>
              <a:cxn ang="0">
                <a:pos x="127" y="60"/>
              </a:cxn>
              <a:cxn ang="0">
                <a:pos x="0" y="0"/>
              </a:cxn>
            </a:cxnLst>
            <a:rect l="0" t="0" r="r" b="b"/>
            <a:pathLst>
              <a:path w="397" h="60">
                <a:moveTo>
                  <a:pt x="397" y="60"/>
                </a:moveTo>
                <a:lnTo>
                  <a:pt x="127" y="6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>
            <a:off x="4338638" y="1065213"/>
            <a:ext cx="674687" cy="133350"/>
          </a:xfrm>
          <a:custGeom>
            <a:avLst/>
            <a:gdLst/>
            <a:ahLst/>
            <a:cxnLst>
              <a:cxn ang="0">
                <a:pos x="425" y="84"/>
              </a:cxn>
              <a:cxn ang="0">
                <a:pos x="149" y="84"/>
              </a:cxn>
              <a:cxn ang="0">
                <a:pos x="0" y="0"/>
              </a:cxn>
            </a:cxnLst>
            <a:rect l="0" t="0" r="r" b="b"/>
            <a:pathLst>
              <a:path w="425" h="84">
                <a:moveTo>
                  <a:pt x="425" y="84"/>
                </a:moveTo>
                <a:lnTo>
                  <a:pt x="149" y="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Freeform 15"/>
          <p:cNvSpPr>
            <a:spLocks/>
          </p:cNvSpPr>
          <p:nvPr/>
        </p:nvSpPr>
        <p:spPr bwMode="auto">
          <a:xfrm>
            <a:off x="4249738" y="1236663"/>
            <a:ext cx="763587" cy="139700"/>
          </a:xfrm>
          <a:custGeom>
            <a:avLst/>
            <a:gdLst/>
            <a:ahLst/>
            <a:cxnLst>
              <a:cxn ang="0">
                <a:pos x="481" y="88"/>
              </a:cxn>
              <a:cxn ang="0">
                <a:pos x="178" y="88"/>
              </a:cxn>
              <a:cxn ang="0">
                <a:pos x="0" y="0"/>
              </a:cxn>
            </a:cxnLst>
            <a:rect l="0" t="0" r="r" b="b"/>
            <a:pathLst>
              <a:path w="481" h="88">
                <a:moveTo>
                  <a:pt x="481" y="88"/>
                </a:moveTo>
                <a:lnTo>
                  <a:pt x="178" y="8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H="1" flipV="1">
            <a:off x="4313238" y="1392238"/>
            <a:ext cx="1119187" cy="3460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 flipV="1">
            <a:off x="4325938" y="1506538"/>
            <a:ext cx="1106487" cy="5715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Freeform 18"/>
          <p:cNvSpPr>
            <a:spLocks/>
          </p:cNvSpPr>
          <p:nvPr/>
        </p:nvSpPr>
        <p:spPr bwMode="auto">
          <a:xfrm>
            <a:off x="4603750" y="1849438"/>
            <a:ext cx="1260475" cy="619125"/>
          </a:xfrm>
          <a:custGeom>
            <a:avLst/>
            <a:gdLst/>
            <a:ahLst/>
            <a:cxnLst>
              <a:cxn ang="0">
                <a:pos x="794" y="390"/>
              </a:cxn>
              <a:cxn ang="0">
                <a:pos x="540" y="390"/>
              </a:cxn>
              <a:cxn ang="0">
                <a:pos x="0" y="0"/>
              </a:cxn>
            </a:cxnLst>
            <a:rect l="0" t="0" r="r" b="b"/>
            <a:pathLst>
              <a:path w="794" h="390">
                <a:moveTo>
                  <a:pt x="794" y="390"/>
                </a:moveTo>
                <a:lnTo>
                  <a:pt x="540" y="39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 flipH="1" flipV="1">
            <a:off x="3983038" y="1912938"/>
            <a:ext cx="1477962" cy="8985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 flipH="1" flipV="1">
            <a:off x="4667250" y="2046288"/>
            <a:ext cx="796925" cy="5969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 flipH="1" flipV="1">
            <a:off x="4354513" y="2579688"/>
            <a:ext cx="1090612" cy="7874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H="1" flipV="1">
            <a:off x="3894138" y="2732088"/>
            <a:ext cx="1560512" cy="1144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 flipH="1" flipV="1">
            <a:off x="4629150" y="2878138"/>
            <a:ext cx="819150" cy="6619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 flipH="1" flipV="1">
            <a:off x="4613275" y="3027363"/>
            <a:ext cx="844550" cy="6873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4733925" y="3436938"/>
            <a:ext cx="1108075" cy="839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4" y="529"/>
              </a:cxn>
              <a:cxn ang="0">
                <a:pos x="698" y="529"/>
              </a:cxn>
            </a:cxnLst>
            <a:rect l="0" t="0" r="r" b="b"/>
            <a:pathLst>
              <a:path w="698" h="529">
                <a:moveTo>
                  <a:pt x="0" y="0"/>
                </a:moveTo>
                <a:lnTo>
                  <a:pt x="474" y="529"/>
                </a:lnTo>
                <a:lnTo>
                  <a:pt x="698" y="529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 flipH="1" flipV="1">
            <a:off x="4613275" y="3679825"/>
            <a:ext cx="869950" cy="7493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 flipH="1" flipV="1">
            <a:off x="4510088" y="3848100"/>
            <a:ext cx="992187" cy="7493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 flipH="1" flipV="1">
            <a:off x="4427538" y="4013200"/>
            <a:ext cx="1074737" cy="7747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H="1" flipV="1">
            <a:off x="4560888" y="2386013"/>
            <a:ext cx="896937" cy="5873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H="1" flipV="1">
            <a:off x="4670425" y="2176463"/>
            <a:ext cx="793750" cy="4667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31"/>
          <p:cNvSpPr>
            <a:spLocks noChangeShapeType="1"/>
          </p:cNvSpPr>
          <p:nvPr/>
        </p:nvSpPr>
        <p:spPr bwMode="auto">
          <a:xfrm flipH="1" flipV="1">
            <a:off x="4379913" y="1579563"/>
            <a:ext cx="1052512" cy="4984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Line 32"/>
          <p:cNvSpPr>
            <a:spLocks noChangeShapeType="1"/>
          </p:cNvSpPr>
          <p:nvPr/>
        </p:nvSpPr>
        <p:spPr bwMode="auto">
          <a:xfrm>
            <a:off x="3027363" y="1122363"/>
            <a:ext cx="1019175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7" name="Line 33"/>
          <p:cNvSpPr>
            <a:spLocks noChangeShapeType="1"/>
          </p:cNvSpPr>
          <p:nvPr/>
        </p:nvSpPr>
        <p:spPr bwMode="auto">
          <a:xfrm>
            <a:off x="2135188" y="1506538"/>
            <a:ext cx="1730375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8" name="Line 34"/>
          <p:cNvSpPr>
            <a:spLocks noChangeShapeType="1"/>
          </p:cNvSpPr>
          <p:nvPr/>
        </p:nvSpPr>
        <p:spPr bwMode="auto">
          <a:xfrm>
            <a:off x="2414588" y="1665288"/>
            <a:ext cx="1200150" cy="825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Line 35"/>
          <p:cNvSpPr>
            <a:spLocks noChangeShapeType="1"/>
          </p:cNvSpPr>
          <p:nvPr/>
        </p:nvSpPr>
        <p:spPr bwMode="auto">
          <a:xfrm>
            <a:off x="2716213" y="2027238"/>
            <a:ext cx="790575" cy="1111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0" name="Freeform 36"/>
          <p:cNvSpPr>
            <a:spLocks/>
          </p:cNvSpPr>
          <p:nvPr/>
        </p:nvSpPr>
        <p:spPr bwMode="auto">
          <a:xfrm>
            <a:off x="2522538" y="2192338"/>
            <a:ext cx="1041400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0"/>
              </a:cxn>
              <a:cxn ang="0">
                <a:pos x="656" y="80"/>
              </a:cxn>
            </a:cxnLst>
            <a:rect l="0" t="0" r="r" b="b"/>
            <a:pathLst>
              <a:path w="656" h="80">
                <a:moveTo>
                  <a:pt x="0" y="0"/>
                </a:moveTo>
                <a:lnTo>
                  <a:pt x="150" y="0"/>
                </a:lnTo>
                <a:lnTo>
                  <a:pt x="656" y="8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1" name="Line 37"/>
          <p:cNvSpPr>
            <a:spLocks noChangeShapeType="1"/>
          </p:cNvSpPr>
          <p:nvPr/>
        </p:nvSpPr>
        <p:spPr bwMode="auto">
          <a:xfrm>
            <a:off x="2944813" y="2360613"/>
            <a:ext cx="508000" cy="444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2" name="Line 38"/>
          <p:cNvSpPr>
            <a:spLocks noChangeShapeType="1"/>
          </p:cNvSpPr>
          <p:nvPr/>
        </p:nvSpPr>
        <p:spPr bwMode="auto">
          <a:xfrm flipV="1">
            <a:off x="2522538" y="2722563"/>
            <a:ext cx="933450" cy="95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3" name="Line 39"/>
          <p:cNvSpPr>
            <a:spLocks noChangeShapeType="1"/>
          </p:cNvSpPr>
          <p:nvPr/>
        </p:nvSpPr>
        <p:spPr bwMode="auto">
          <a:xfrm flipV="1">
            <a:off x="2751138" y="2833688"/>
            <a:ext cx="574675" cy="539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4" name="Freeform 40"/>
          <p:cNvSpPr>
            <a:spLocks/>
          </p:cNvSpPr>
          <p:nvPr/>
        </p:nvSpPr>
        <p:spPr bwMode="auto">
          <a:xfrm>
            <a:off x="2979738" y="2951163"/>
            <a:ext cx="400050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58" y="68"/>
              </a:cxn>
              <a:cxn ang="0">
                <a:pos x="252" y="0"/>
              </a:cxn>
            </a:cxnLst>
            <a:rect l="0" t="0" r="r" b="b"/>
            <a:pathLst>
              <a:path w="252" h="68">
                <a:moveTo>
                  <a:pt x="0" y="68"/>
                </a:moveTo>
                <a:lnTo>
                  <a:pt x="58" y="68"/>
                </a:lnTo>
                <a:lnTo>
                  <a:pt x="252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Line 41"/>
          <p:cNvSpPr>
            <a:spLocks noChangeShapeType="1"/>
          </p:cNvSpPr>
          <p:nvPr/>
        </p:nvSpPr>
        <p:spPr bwMode="auto">
          <a:xfrm flipV="1">
            <a:off x="2795588" y="3074988"/>
            <a:ext cx="584200" cy="1587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6" name="Line 42"/>
          <p:cNvSpPr>
            <a:spLocks noChangeShapeType="1"/>
          </p:cNvSpPr>
          <p:nvPr/>
        </p:nvSpPr>
        <p:spPr bwMode="auto">
          <a:xfrm flipV="1">
            <a:off x="2281238" y="3386138"/>
            <a:ext cx="1714500" cy="207962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7" name="Line 43"/>
          <p:cNvSpPr>
            <a:spLocks noChangeShapeType="1"/>
          </p:cNvSpPr>
          <p:nvPr/>
        </p:nvSpPr>
        <p:spPr bwMode="auto">
          <a:xfrm flipV="1">
            <a:off x="2271713" y="3549650"/>
            <a:ext cx="1774825" cy="2254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8" name="Line 44"/>
          <p:cNvSpPr>
            <a:spLocks noChangeShapeType="1"/>
          </p:cNvSpPr>
          <p:nvPr/>
        </p:nvSpPr>
        <p:spPr bwMode="auto">
          <a:xfrm flipV="1">
            <a:off x="2735263" y="4079875"/>
            <a:ext cx="1108075" cy="571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 flipV="1">
            <a:off x="2824163" y="4203700"/>
            <a:ext cx="981075" cy="952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0" name="Line 46"/>
          <p:cNvSpPr>
            <a:spLocks noChangeShapeType="1"/>
          </p:cNvSpPr>
          <p:nvPr/>
        </p:nvSpPr>
        <p:spPr bwMode="auto">
          <a:xfrm flipV="1">
            <a:off x="2827338" y="4337050"/>
            <a:ext cx="1193800" cy="1301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1" name="Line 47"/>
          <p:cNvSpPr>
            <a:spLocks noChangeShapeType="1"/>
          </p:cNvSpPr>
          <p:nvPr/>
        </p:nvSpPr>
        <p:spPr bwMode="auto">
          <a:xfrm>
            <a:off x="2674938" y="4940300"/>
            <a:ext cx="1041400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2" name="Line 48"/>
          <p:cNvSpPr>
            <a:spLocks noChangeShapeType="1"/>
          </p:cNvSpPr>
          <p:nvPr/>
        </p:nvSpPr>
        <p:spPr bwMode="auto">
          <a:xfrm>
            <a:off x="3567113" y="5108575"/>
            <a:ext cx="1682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3" name="Line 49"/>
          <p:cNvSpPr>
            <a:spLocks noChangeShapeType="1"/>
          </p:cNvSpPr>
          <p:nvPr/>
        </p:nvSpPr>
        <p:spPr bwMode="auto">
          <a:xfrm>
            <a:off x="2611438" y="5289550"/>
            <a:ext cx="12096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Line 50"/>
          <p:cNvSpPr>
            <a:spLocks noChangeShapeType="1"/>
          </p:cNvSpPr>
          <p:nvPr/>
        </p:nvSpPr>
        <p:spPr bwMode="auto">
          <a:xfrm>
            <a:off x="2935288" y="2360613"/>
            <a:ext cx="666750" cy="1555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5" name="Line 51"/>
          <p:cNvSpPr>
            <a:spLocks noChangeShapeType="1"/>
          </p:cNvSpPr>
          <p:nvPr/>
        </p:nvSpPr>
        <p:spPr bwMode="auto">
          <a:xfrm>
            <a:off x="2716213" y="2027238"/>
            <a:ext cx="968375" cy="2698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6" name="Line 52"/>
          <p:cNvSpPr>
            <a:spLocks noChangeShapeType="1"/>
          </p:cNvSpPr>
          <p:nvPr/>
        </p:nvSpPr>
        <p:spPr bwMode="auto">
          <a:xfrm flipH="1">
            <a:off x="4679950" y="5191125"/>
            <a:ext cx="4857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7" name="Line 53"/>
          <p:cNvSpPr>
            <a:spLocks noChangeShapeType="1"/>
          </p:cNvSpPr>
          <p:nvPr/>
        </p:nvSpPr>
        <p:spPr bwMode="auto">
          <a:xfrm flipH="1">
            <a:off x="4743450" y="5429250"/>
            <a:ext cx="4222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8" name="Line 54"/>
          <p:cNvSpPr>
            <a:spLocks noChangeShapeType="1"/>
          </p:cNvSpPr>
          <p:nvPr/>
        </p:nvSpPr>
        <p:spPr bwMode="auto">
          <a:xfrm>
            <a:off x="3205163" y="925513"/>
            <a:ext cx="793750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4332288" y="823913"/>
            <a:ext cx="677862" cy="34925"/>
          </a:xfrm>
          <a:custGeom>
            <a:avLst/>
            <a:gdLst/>
            <a:ahLst/>
            <a:cxnLst>
              <a:cxn ang="0">
                <a:pos x="427" y="22"/>
              </a:cxn>
              <a:cxn ang="0">
                <a:pos x="171" y="22"/>
              </a:cxn>
              <a:cxn ang="0">
                <a:pos x="0" y="0"/>
              </a:cxn>
            </a:cxnLst>
            <a:rect l="0" t="0" r="r" b="b"/>
            <a:pathLst>
              <a:path w="427" h="22">
                <a:moveTo>
                  <a:pt x="427" y="22"/>
                </a:moveTo>
                <a:lnTo>
                  <a:pt x="171" y="2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0" name="Freeform 56"/>
          <p:cNvSpPr>
            <a:spLocks/>
          </p:cNvSpPr>
          <p:nvPr/>
        </p:nvSpPr>
        <p:spPr bwMode="auto">
          <a:xfrm>
            <a:off x="4383088" y="944563"/>
            <a:ext cx="627062" cy="95250"/>
          </a:xfrm>
          <a:custGeom>
            <a:avLst/>
            <a:gdLst/>
            <a:ahLst/>
            <a:cxnLst>
              <a:cxn ang="0">
                <a:pos x="395" y="60"/>
              </a:cxn>
              <a:cxn ang="0">
                <a:pos x="127" y="60"/>
              </a:cxn>
              <a:cxn ang="0">
                <a:pos x="0" y="0"/>
              </a:cxn>
            </a:cxnLst>
            <a:rect l="0" t="0" r="r" b="b"/>
            <a:pathLst>
              <a:path w="395" h="60">
                <a:moveTo>
                  <a:pt x="395" y="60"/>
                </a:moveTo>
                <a:lnTo>
                  <a:pt x="127" y="6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1" name="Freeform 57"/>
          <p:cNvSpPr>
            <a:spLocks/>
          </p:cNvSpPr>
          <p:nvPr/>
        </p:nvSpPr>
        <p:spPr bwMode="auto">
          <a:xfrm>
            <a:off x="4338638" y="1065213"/>
            <a:ext cx="671512" cy="133350"/>
          </a:xfrm>
          <a:custGeom>
            <a:avLst/>
            <a:gdLst/>
            <a:ahLst/>
            <a:cxnLst>
              <a:cxn ang="0">
                <a:pos x="423" y="84"/>
              </a:cxn>
              <a:cxn ang="0">
                <a:pos x="149" y="84"/>
              </a:cxn>
              <a:cxn ang="0">
                <a:pos x="0" y="0"/>
              </a:cxn>
            </a:cxnLst>
            <a:rect l="0" t="0" r="r" b="b"/>
            <a:pathLst>
              <a:path w="423" h="84">
                <a:moveTo>
                  <a:pt x="423" y="84"/>
                </a:moveTo>
                <a:lnTo>
                  <a:pt x="149" y="8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2" name="Freeform 58"/>
          <p:cNvSpPr>
            <a:spLocks/>
          </p:cNvSpPr>
          <p:nvPr/>
        </p:nvSpPr>
        <p:spPr bwMode="auto">
          <a:xfrm>
            <a:off x="4249738" y="1236663"/>
            <a:ext cx="763587" cy="139700"/>
          </a:xfrm>
          <a:custGeom>
            <a:avLst/>
            <a:gdLst/>
            <a:ahLst/>
            <a:cxnLst>
              <a:cxn ang="0">
                <a:pos x="481" y="88"/>
              </a:cxn>
              <a:cxn ang="0">
                <a:pos x="180" y="88"/>
              </a:cxn>
              <a:cxn ang="0">
                <a:pos x="0" y="0"/>
              </a:cxn>
            </a:cxnLst>
            <a:rect l="0" t="0" r="r" b="b"/>
            <a:pathLst>
              <a:path w="481" h="88">
                <a:moveTo>
                  <a:pt x="481" y="88"/>
                </a:moveTo>
                <a:lnTo>
                  <a:pt x="180" y="8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3" name="Freeform 59"/>
          <p:cNvSpPr>
            <a:spLocks/>
          </p:cNvSpPr>
          <p:nvPr/>
        </p:nvSpPr>
        <p:spPr bwMode="auto">
          <a:xfrm>
            <a:off x="4313238" y="1392238"/>
            <a:ext cx="1547812" cy="346075"/>
          </a:xfrm>
          <a:custGeom>
            <a:avLst/>
            <a:gdLst/>
            <a:ahLst/>
            <a:cxnLst>
              <a:cxn ang="0">
                <a:pos x="975" y="218"/>
              </a:cxn>
              <a:cxn ang="0">
                <a:pos x="705" y="218"/>
              </a:cxn>
              <a:cxn ang="0">
                <a:pos x="0" y="0"/>
              </a:cxn>
            </a:cxnLst>
            <a:rect l="0" t="0" r="r" b="b"/>
            <a:pathLst>
              <a:path w="975" h="218">
                <a:moveTo>
                  <a:pt x="975" y="218"/>
                </a:moveTo>
                <a:lnTo>
                  <a:pt x="705" y="21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4325938" y="1506538"/>
            <a:ext cx="1535112" cy="571500"/>
          </a:xfrm>
          <a:custGeom>
            <a:avLst/>
            <a:gdLst/>
            <a:ahLst/>
            <a:cxnLst>
              <a:cxn ang="0">
                <a:pos x="967" y="360"/>
              </a:cxn>
              <a:cxn ang="0">
                <a:pos x="713" y="360"/>
              </a:cxn>
              <a:cxn ang="0">
                <a:pos x="697" y="360"/>
              </a:cxn>
              <a:cxn ang="0">
                <a:pos x="0" y="0"/>
              </a:cxn>
            </a:cxnLst>
            <a:rect l="0" t="0" r="r" b="b"/>
            <a:pathLst>
              <a:path w="967" h="360">
                <a:moveTo>
                  <a:pt x="967" y="360"/>
                </a:moveTo>
                <a:lnTo>
                  <a:pt x="713" y="360"/>
                </a:lnTo>
                <a:lnTo>
                  <a:pt x="697" y="36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5" name="Freeform 61"/>
          <p:cNvSpPr>
            <a:spLocks/>
          </p:cNvSpPr>
          <p:nvPr/>
        </p:nvSpPr>
        <p:spPr bwMode="auto">
          <a:xfrm>
            <a:off x="4603750" y="1849438"/>
            <a:ext cx="1254125" cy="619125"/>
          </a:xfrm>
          <a:custGeom>
            <a:avLst/>
            <a:gdLst/>
            <a:ahLst/>
            <a:cxnLst>
              <a:cxn ang="0">
                <a:pos x="790" y="390"/>
              </a:cxn>
              <a:cxn ang="0">
                <a:pos x="540" y="390"/>
              </a:cxn>
              <a:cxn ang="0">
                <a:pos x="0" y="0"/>
              </a:cxn>
            </a:cxnLst>
            <a:rect l="0" t="0" r="r" b="b"/>
            <a:pathLst>
              <a:path w="790" h="390">
                <a:moveTo>
                  <a:pt x="790" y="390"/>
                </a:moveTo>
                <a:lnTo>
                  <a:pt x="540" y="39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6" name="Freeform 62"/>
          <p:cNvSpPr>
            <a:spLocks/>
          </p:cNvSpPr>
          <p:nvPr/>
        </p:nvSpPr>
        <p:spPr bwMode="auto">
          <a:xfrm>
            <a:off x="3983038" y="1912938"/>
            <a:ext cx="1874837" cy="898525"/>
          </a:xfrm>
          <a:custGeom>
            <a:avLst/>
            <a:gdLst/>
            <a:ahLst/>
            <a:cxnLst>
              <a:cxn ang="0">
                <a:pos x="1181" y="566"/>
              </a:cxn>
              <a:cxn ang="0">
                <a:pos x="931" y="566"/>
              </a:cxn>
              <a:cxn ang="0">
                <a:pos x="0" y="0"/>
              </a:cxn>
            </a:cxnLst>
            <a:rect l="0" t="0" r="r" b="b"/>
            <a:pathLst>
              <a:path w="1181" h="566">
                <a:moveTo>
                  <a:pt x="1181" y="566"/>
                </a:moveTo>
                <a:lnTo>
                  <a:pt x="931" y="56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7" name="Freeform 63"/>
          <p:cNvSpPr>
            <a:spLocks/>
          </p:cNvSpPr>
          <p:nvPr/>
        </p:nvSpPr>
        <p:spPr bwMode="auto">
          <a:xfrm>
            <a:off x="4667250" y="2046288"/>
            <a:ext cx="1190625" cy="596900"/>
          </a:xfrm>
          <a:custGeom>
            <a:avLst/>
            <a:gdLst/>
            <a:ahLst/>
            <a:cxnLst>
              <a:cxn ang="0">
                <a:pos x="750" y="376"/>
              </a:cxn>
              <a:cxn ang="0">
                <a:pos x="502" y="376"/>
              </a:cxn>
              <a:cxn ang="0">
                <a:pos x="0" y="0"/>
              </a:cxn>
            </a:cxnLst>
            <a:rect l="0" t="0" r="r" b="b"/>
            <a:pathLst>
              <a:path w="750" h="376">
                <a:moveTo>
                  <a:pt x="750" y="376"/>
                </a:moveTo>
                <a:lnTo>
                  <a:pt x="502" y="37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8" name="Freeform 64"/>
          <p:cNvSpPr>
            <a:spLocks/>
          </p:cNvSpPr>
          <p:nvPr/>
        </p:nvSpPr>
        <p:spPr bwMode="auto">
          <a:xfrm>
            <a:off x="4560888" y="2293938"/>
            <a:ext cx="1296987" cy="679450"/>
          </a:xfrm>
          <a:custGeom>
            <a:avLst/>
            <a:gdLst/>
            <a:ahLst/>
            <a:cxnLst>
              <a:cxn ang="0">
                <a:pos x="817" y="428"/>
              </a:cxn>
              <a:cxn ang="0">
                <a:pos x="565" y="428"/>
              </a:cxn>
              <a:cxn ang="0">
                <a:pos x="0" y="0"/>
              </a:cxn>
            </a:cxnLst>
            <a:rect l="0" t="0" r="r" b="b"/>
            <a:pathLst>
              <a:path w="817" h="428">
                <a:moveTo>
                  <a:pt x="817" y="428"/>
                </a:moveTo>
                <a:lnTo>
                  <a:pt x="565" y="4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89" name="Freeform 65"/>
          <p:cNvSpPr>
            <a:spLocks/>
          </p:cNvSpPr>
          <p:nvPr/>
        </p:nvSpPr>
        <p:spPr bwMode="auto">
          <a:xfrm>
            <a:off x="4354513" y="2579688"/>
            <a:ext cx="1497012" cy="787400"/>
          </a:xfrm>
          <a:custGeom>
            <a:avLst/>
            <a:gdLst/>
            <a:ahLst/>
            <a:cxnLst>
              <a:cxn ang="0">
                <a:pos x="943" y="496"/>
              </a:cxn>
              <a:cxn ang="0">
                <a:pos x="687" y="496"/>
              </a:cxn>
              <a:cxn ang="0">
                <a:pos x="0" y="0"/>
              </a:cxn>
            </a:cxnLst>
            <a:rect l="0" t="0" r="r" b="b"/>
            <a:pathLst>
              <a:path w="943" h="496">
                <a:moveTo>
                  <a:pt x="943" y="496"/>
                </a:moveTo>
                <a:lnTo>
                  <a:pt x="687" y="49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0" name="Freeform 66"/>
          <p:cNvSpPr>
            <a:spLocks/>
          </p:cNvSpPr>
          <p:nvPr/>
        </p:nvSpPr>
        <p:spPr bwMode="auto">
          <a:xfrm>
            <a:off x="3894138" y="2732088"/>
            <a:ext cx="1957387" cy="1144587"/>
          </a:xfrm>
          <a:custGeom>
            <a:avLst/>
            <a:gdLst/>
            <a:ahLst/>
            <a:cxnLst>
              <a:cxn ang="0">
                <a:pos x="1233" y="721"/>
              </a:cxn>
              <a:cxn ang="0">
                <a:pos x="983" y="721"/>
              </a:cxn>
              <a:cxn ang="0">
                <a:pos x="0" y="0"/>
              </a:cxn>
            </a:cxnLst>
            <a:rect l="0" t="0" r="r" b="b"/>
            <a:pathLst>
              <a:path w="1233" h="721">
                <a:moveTo>
                  <a:pt x="1233" y="721"/>
                </a:moveTo>
                <a:lnTo>
                  <a:pt x="983" y="72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1" name="Freeform 67"/>
          <p:cNvSpPr>
            <a:spLocks/>
          </p:cNvSpPr>
          <p:nvPr/>
        </p:nvSpPr>
        <p:spPr bwMode="auto">
          <a:xfrm>
            <a:off x="4629150" y="2878138"/>
            <a:ext cx="1222375" cy="661987"/>
          </a:xfrm>
          <a:custGeom>
            <a:avLst/>
            <a:gdLst/>
            <a:ahLst/>
            <a:cxnLst>
              <a:cxn ang="0">
                <a:pos x="770" y="417"/>
              </a:cxn>
              <a:cxn ang="0">
                <a:pos x="516" y="417"/>
              </a:cxn>
              <a:cxn ang="0">
                <a:pos x="0" y="0"/>
              </a:cxn>
            </a:cxnLst>
            <a:rect l="0" t="0" r="r" b="b"/>
            <a:pathLst>
              <a:path w="770" h="417">
                <a:moveTo>
                  <a:pt x="770" y="417"/>
                </a:moveTo>
                <a:lnTo>
                  <a:pt x="516" y="417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2" name="Freeform 68"/>
          <p:cNvSpPr>
            <a:spLocks/>
          </p:cNvSpPr>
          <p:nvPr/>
        </p:nvSpPr>
        <p:spPr bwMode="auto">
          <a:xfrm>
            <a:off x="4613275" y="3027363"/>
            <a:ext cx="1244600" cy="687387"/>
          </a:xfrm>
          <a:custGeom>
            <a:avLst/>
            <a:gdLst/>
            <a:ahLst/>
            <a:cxnLst>
              <a:cxn ang="0">
                <a:pos x="784" y="433"/>
              </a:cxn>
              <a:cxn ang="0">
                <a:pos x="532" y="433"/>
              </a:cxn>
              <a:cxn ang="0">
                <a:pos x="0" y="0"/>
              </a:cxn>
            </a:cxnLst>
            <a:rect l="0" t="0" r="r" b="b"/>
            <a:pathLst>
              <a:path w="784" h="433">
                <a:moveTo>
                  <a:pt x="784" y="433"/>
                </a:moveTo>
                <a:lnTo>
                  <a:pt x="532" y="433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3" name="Freeform 69"/>
          <p:cNvSpPr>
            <a:spLocks/>
          </p:cNvSpPr>
          <p:nvPr/>
        </p:nvSpPr>
        <p:spPr bwMode="auto">
          <a:xfrm>
            <a:off x="4733925" y="3436938"/>
            <a:ext cx="1123950" cy="839787"/>
          </a:xfrm>
          <a:custGeom>
            <a:avLst/>
            <a:gdLst/>
            <a:ahLst/>
            <a:cxnLst>
              <a:cxn ang="0">
                <a:pos x="708" y="529"/>
              </a:cxn>
              <a:cxn ang="0">
                <a:pos x="474" y="529"/>
              </a:cxn>
              <a:cxn ang="0">
                <a:pos x="0" y="0"/>
              </a:cxn>
            </a:cxnLst>
            <a:rect l="0" t="0" r="r" b="b"/>
            <a:pathLst>
              <a:path w="708" h="529">
                <a:moveTo>
                  <a:pt x="708" y="529"/>
                </a:moveTo>
                <a:lnTo>
                  <a:pt x="474" y="529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4" name="Freeform 70"/>
          <p:cNvSpPr>
            <a:spLocks/>
          </p:cNvSpPr>
          <p:nvPr/>
        </p:nvSpPr>
        <p:spPr bwMode="auto">
          <a:xfrm>
            <a:off x="4613275" y="3679825"/>
            <a:ext cx="1241425" cy="749300"/>
          </a:xfrm>
          <a:custGeom>
            <a:avLst/>
            <a:gdLst/>
            <a:ahLst/>
            <a:cxnLst>
              <a:cxn ang="0">
                <a:pos x="782" y="472"/>
              </a:cxn>
              <a:cxn ang="0">
                <a:pos x="548" y="472"/>
              </a:cxn>
              <a:cxn ang="0">
                <a:pos x="0" y="0"/>
              </a:cxn>
            </a:cxnLst>
            <a:rect l="0" t="0" r="r" b="b"/>
            <a:pathLst>
              <a:path w="782" h="472">
                <a:moveTo>
                  <a:pt x="782" y="472"/>
                </a:moveTo>
                <a:lnTo>
                  <a:pt x="548" y="47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5" name="Freeform 71"/>
          <p:cNvSpPr>
            <a:spLocks/>
          </p:cNvSpPr>
          <p:nvPr/>
        </p:nvSpPr>
        <p:spPr bwMode="auto">
          <a:xfrm>
            <a:off x="4510088" y="3848100"/>
            <a:ext cx="1344612" cy="749300"/>
          </a:xfrm>
          <a:custGeom>
            <a:avLst/>
            <a:gdLst/>
            <a:ahLst/>
            <a:cxnLst>
              <a:cxn ang="0">
                <a:pos x="847" y="472"/>
              </a:cxn>
              <a:cxn ang="0">
                <a:pos x="625" y="472"/>
              </a:cxn>
              <a:cxn ang="0">
                <a:pos x="0" y="0"/>
              </a:cxn>
            </a:cxnLst>
            <a:rect l="0" t="0" r="r" b="b"/>
            <a:pathLst>
              <a:path w="847" h="472">
                <a:moveTo>
                  <a:pt x="847" y="472"/>
                </a:moveTo>
                <a:lnTo>
                  <a:pt x="625" y="47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6" name="Freeform 72"/>
          <p:cNvSpPr>
            <a:spLocks/>
          </p:cNvSpPr>
          <p:nvPr/>
        </p:nvSpPr>
        <p:spPr bwMode="auto">
          <a:xfrm>
            <a:off x="4427538" y="4013200"/>
            <a:ext cx="1427162" cy="774700"/>
          </a:xfrm>
          <a:custGeom>
            <a:avLst/>
            <a:gdLst/>
            <a:ahLst/>
            <a:cxnLst>
              <a:cxn ang="0">
                <a:pos x="899" y="488"/>
              </a:cxn>
              <a:cxn ang="0">
                <a:pos x="677" y="488"/>
              </a:cxn>
              <a:cxn ang="0">
                <a:pos x="0" y="0"/>
              </a:cxn>
            </a:cxnLst>
            <a:rect l="0" t="0" r="r" b="b"/>
            <a:pathLst>
              <a:path w="899" h="488">
                <a:moveTo>
                  <a:pt x="899" y="488"/>
                </a:moveTo>
                <a:lnTo>
                  <a:pt x="677" y="48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7" name="Line 73"/>
          <p:cNvSpPr>
            <a:spLocks noChangeShapeType="1"/>
          </p:cNvSpPr>
          <p:nvPr/>
        </p:nvSpPr>
        <p:spPr bwMode="auto">
          <a:xfrm>
            <a:off x="4560888" y="2386013"/>
            <a:ext cx="896937" cy="5873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8" name="Line 74"/>
          <p:cNvSpPr>
            <a:spLocks noChangeShapeType="1"/>
          </p:cNvSpPr>
          <p:nvPr/>
        </p:nvSpPr>
        <p:spPr bwMode="auto">
          <a:xfrm flipH="1" flipV="1">
            <a:off x="4670425" y="2176463"/>
            <a:ext cx="793750" cy="4667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99" name="Line 75"/>
          <p:cNvSpPr>
            <a:spLocks noChangeShapeType="1"/>
          </p:cNvSpPr>
          <p:nvPr/>
        </p:nvSpPr>
        <p:spPr bwMode="auto">
          <a:xfrm flipH="1" flipV="1">
            <a:off x="4379913" y="1579563"/>
            <a:ext cx="1052512" cy="4984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0" name="Line 76"/>
          <p:cNvSpPr>
            <a:spLocks noChangeShapeType="1"/>
          </p:cNvSpPr>
          <p:nvPr/>
        </p:nvSpPr>
        <p:spPr bwMode="auto">
          <a:xfrm>
            <a:off x="3030538" y="1122363"/>
            <a:ext cx="1016000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1" name="Line 77"/>
          <p:cNvSpPr>
            <a:spLocks noChangeShapeType="1"/>
          </p:cNvSpPr>
          <p:nvPr/>
        </p:nvSpPr>
        <p:spPr bwMode="auto">
          <a:xfrm>
            <a:off x="2135188" y="1506538"/>
            <a:ext cx="173037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2" name="Freeform 78"/>
          <p:cNvSpPr>
            <a:spLocks/>
          </p:cNvSpPr>
          <p:nvPr/>
        </p:nvSpPr>
        <p:spPr bwMode="auto">
          <a:xfrm>
            <a:off x="1912938" y="1665288"/>
            <a:ext cx="1701800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2" y="0"/>
              </a:cxn>
              <a:cxn ang="0">
                <a:pos x="1072" y="52"/>
              </a:cxn>
            </a:cxnLst>
            <a:rect l="0" t="0" r="r" b="b"/>
            <a:pathLst>
              <a:path w="1072" h="52">
                <a:moveTo>
                  <a:pt x="0" y="0"/>
                </a:moveTo>
                <a:lnTo>
                  <a:pt x="302" y="0"/>
                </a:lnTo>
                <a:lnTo>
                  <a:pt x="1072" y="5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3" name="Freeform 79"/>
          <p:cNvSpPr>
            <a:spLocks/>
          </p:cNvSpPr>
          <p:nvPr/>
        </p:nvSpPr>
        <p:spPr bwMode="auto">
          <a:xfrm>
            <a:off x="2563813" y="2027238"/>
            <a:ext cx="942975" cy="111125"/>
          </a:xfrm>
          <a:custGeom>
            <a:avLst/>
            <a:gdLst/>
            <a:ahLst/>
            <a:cxnLst>
              <a:cxn ang="0">
                <a:pos x="594" y="70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594" h="70">
                <a:moveTo>
                  <a:pt x="594" y="70"/>
                </a:moveTo>
                <a:lnTo>
                  <a:pt x="9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4" name="Freeform 80"/>
          <p:cNvSpPr>
            <a:spLocks/>
          </p:cNvSpPr>
          <p:nvPr/>
        </p:nvSpPr>
        <p:spPr bwMode="auto">
          <a:xfrm>
            <a:off x="2525713" y="2192338"/>
            <a:ext cx="1038225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654" y="80"/>
              </a:cxn>
            </a:cxnLst>
            <a:rect l="0" t="0" r="r" b="b"/>
            <a:pathLst>
              <a:path w="654" h="80">
                <a:moveTo>
                  <a:pt x="0" y="0"/>
                </a:moveTo>
                <a:lnTo>
                  <a:pt x="148" y="0"/>
                </a:lnTo>
                <a:lnTo>
                  <a:pt x="654" y="8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5" name="Freeform 81"/>
          <p:cNvSpPr>
            <a:spLocks/>
          </p:cNvSpPr>
          <p:nvPr/>
        </p:nvSpPr>
        <p:spPr bwMode="auto">
          <a:xfrm>
            <a:off x="2154238" y="2360613"/>
            <a:ext cx="1298575" cy="44450"/>
          </a:xfrm>
          <a:custGeom>
            <a:avLst/>
            <a:gdLst/>
            <a:ahLst/>
            <a:cxnLst>
              <a:cxn ang="0">
                <a:pos x="818" y="28"/>
              </a:cxn>
              <a:cxn ang="0">
                <a:pos x="492" y="0"/>
              </a:cxn>
              <a:cxn ang="0">
                <a:pos x="0" y="0"/>
              </a:cxn>
            </a:cxnLst>
            <a:rect l="0" t="0" r="r" b="b"/>
            <a:pathLst>
              <a:path w="818" h="28">
                <a:moveTo>
                  <a:pt x="818" y="28"/>
                </a:moveTo>
                <a:lnTo>
                  <a:pt x="492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6" name="Freeform 82"/>
          <p:cNvSpPr>
            <a:spLocks/>
          </p:cNvSpPr>
          <p:nvPr/>
        </p:nvSpPr>
        <p:spPr bwMode="auto">
          <a:xfrm>
            <a:off x="2522538" y="2722563"/>
            <a:ext cx="933450" cy="9525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132" y="6"/>
              </a:cxn>
              <a:cxn ang="0">
                <a:pos x="588" y="0"/>
              </a:cxn>
            </a:cxnLst>
            <a:rect l="0" t="0" r="r" b="b"/>
            <a:pathLst>
              <a:path w="588" h="6">
                <a:moveTo>
                  <a:pt x="0" y="6"/>
                </a:moveTo>
                <a:lnTo>
                  <a:pt x="132" y="6"/>
                </a:lnTo>
                <a:lnTo>
                  <a:pt x="58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7" name="Freeform 83"/>
          <p:cNvSpPr>
            <a:spLocks/>
          </p:cNvSpPr>
          <p:nvPr/>
        </p:nvSpPr>
        <p:spPr bwMode="auto">
          <a:xfrm>
            <a:off x="2605088" y="2833688"/>
            <a:ext cx="720725" cy="53975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92" y="34"/>
              </a:cxn>
              <a:cxn ang="0">
                <a:pos x="454" y="0"/>
              </a:cxn>
            </a:cxnLst>
            <a:rect l="0" t="0" r="r" b="b"/>
            <a:pathLst>
              <a:path w="454" h="34">
                <a:moveTo>
                  <a:pt x="0" y="34"/>
                </a:moveTo>
                <a:lnTo>
                  <a:pt x="92" y="34"/>
                </a:lnTo>
                <a:lnTo>
                  <a:pt x="45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8" name="Freeform 84"/>
          <p:cNvSpPr>
            <a:spLocks/>
          </p:cNvSpPr>
          <p:nvPr/>
        </p:nvSpPr>
        <p:spPr bwMode="auto">
          <a:xfrm>
            <a:off x="2979738" y="2951163"/>
            <a:ext cx="400050" cy="107950"/>
          </a:xfrm>
          <a:custGeom>
            <a:avLst/>
            <a:gdLst/>
            <a:ahLst/>
            <a:cxnLst>
              <a:cxn ang="0">
                <a:pos x="0" y="68"/>
              </a:cxn>
              <a:cxn ang="0">
                <a:pos x="58" y="68"/>
              </a:cxn>
              <a:cxn ang="0">
                <a:pos x="252" y="0"/>
              </a:cxn>
            </a:cxnLst>
            <a:rect l="0" t="0" r="r" b="b"/>
            <a:pathLst>
              <a:path w="252" h="68">
                <a:moveTo>
                  <a:pt x="0" y="68"/>
                </a:moveTo>
                <a:lnTo>
                  <a:pt x="58" y="68"/>
                </a:lnTo>
                <a:lnTo>
                  <a:pt x="25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09" name="Freeform 85"/>
          <p:cNvSpPr>
            <a:spLocks/>
          </p:cNvSpPr>
          <p:nvPr/>
        </p:nvSpPr>
        <p:spPr bwMode="auto">
          <a:xfrm>
            <a:off x="2674938" y="3074988"/>
            <a:ext cx="70485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76" y="100"/>
              </a:cxn>
              <a:cxn ang="0">
                <a:pos x="444" y="0"/>
              </a:cxn>
            </a:cxnLst>
            <a:rect l="0" t="0" r="r" b="b"/>
            <a:pathLst>
              <a:path w="444" h="100">
                <a:moveTo>
                  <a:pt x="0" y="100"/>
                </a:moveTo>
                <a:lnTo>
                  <a:pt x="76" y="100"/>
                </a:lnTo>
                <a:lnTo>
                  <a:pt x="44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0" name="Freeform 86"/>
          <p:cNvSpPr>
            <a:spLocks/>
          </p:cNvSpPr>
          <p:nvPr/>
        </p:nvSpPr>
        <p:spPr bwMode="auto">
          <a:xfrm>
            <a:off x="2090738" y="3386138"/>
            <a:ext cx="1905000" cy="207962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120" y="131"/>
              </a:cxn>
              <a:cxn ang="0">
                <a:pos x="1200" y="0"/>
              </a:cxn>
            </a:cxnLst>
            <a:rect l="0" t="0" r="r" b="b"/>
            <a:pathLst>
              <a:path w="1200" h="131">
                <a:moveTo>
                  <a:pt x="0" y="131"/>
                </a:moveTo>
                <a:lnTo>
                  <a:pt x="120" y="131"/>
                </a:lnTo>
                <a:lnTo>
                  <a:pt x="120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1" name="Freeform 87"/>
          <p:cNvSpPr>
            <a:spLocks/>
          </p:cNvSpPr>
          <p:nvPr/>
        </p:nvSpPr>
        <p:spPr bwMode="auto">
          <a:xfrm>
            <a:off x="2141538" y="3549650"/>
            <a:ext cx="1905000" cy="225425"/>
          </a:xfrm>
          <a:custGeom>
            <a:avLst/>
            <a:gdLst/>
            <a:ahLst/>
            <a:cxnLst>
              <a:cxn ang="0">
                <a:pos x="0" y="142"/>
              </a:cxn>
              <a:cxn ang="0">
                <a:pos x="82" y="142"/>
              </a:cxn>
              <a:cxn ang="0">
                <a:pos x="1200" y="0"/>
              </a:cxn>
            </a:cxnLst>
            <a:rect l="0" t="0" r="r" b="b"/>
            <a:pathLst>
              <a:path w="1200" h="142">
                <a:moveTo>
                  <a:pt x="0" y="142"/>
                </a:moveTo>
                <a:lnTo>
                  <a:pt x="82" y="142"/>
                </a:lnTo>
                <a:lnTo>
                  <a:pt x="120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2" name="Freeform 88"/>
          <p:cNvSpPr>
            <a:spLocks/>
          </p:cNvSpPr>
          <p:nvPr/>
        </p:nvSpPr>
        <p:spPr bwMode="auto">
          <a:xfrm>
            <a:off x="2595563" y="4079875"/>
            <a:ext cx="1247775" cy="57150"/>
          </a:xfrm>
          <a:custGeom>
            <a:avLst/>
            <a:gdLst/>
            <a:ahLst/>
            <a:cxnLst>
              <a:cxn ang="0">
                <a:pos x="0" y="36"/>
              </a:cxn>
              <a:cxn ang="0">
                <a:pos x="88" y="36"/>
              </a:cxn>
              <a:cxn ang="0">
                <a:pos x="786" y="0"/>
              </a:cxn>
            </a:cxnLst>
            <a:rect l="0" t="0" r="r" b="b"/>
            <a:pathLst>
              <a:path w="786" h="36">
                <a:moveTo>
                  <a:pt x="0" y="36"/>
                </a:moveTo>
                <a:lnTo>
                  <a:pt x="88" y="36"/>
                </a:lnTo>
                <a:lnTo>
                  <a:pt x="7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3" name="Freeform 89"/>
          <p:cNvSpPr>
            <a:spLocks/>
          </p:cNvSpPr>
          <p:nvPr/>
        </p:nvSpPr>
        <p:spPr bwMode="auto">
          <a:xfrm>
            <a:off x="2608263" y="4203700"/>
            <a:ext cx="1196975" cy="95250"/>
          </a:xfrm>
          <a:custGeom>
            <a:avLst/>
            <a:gdLst/>
            <a:ahLst/>
            <a:cxnLst>
              <a:cxn ang="0">
                <a:pos x="0" y="60"/>
              </a:cxn>
              <a:cxn ang="0">
                <a:pos x="136" y="60"/>
              </a:cxn>
              <a:cxn ang="0">
                <a:pos x="754" y="0"/>
              </a:cxn>
            </a:cxnLst>
            <a:rect l="0" t="0" r="r" b="b"/>
            <a:pathLst>
              <a:path w="754" h="60">
                <a:moveTo>
                  <a:pt x="0" y="60"/>
                </a:moveTo>
                <a:lnTo>
                  <a:pt x="136" y="60"/>
                </a:lnTo>
                <a:lnTo>
                  <a:pt x="75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4" name="Freeform 90"/>
          <p:cNvSpPr>
            <a:spLocks/>
          </p:cNvSpPr>
          <p:nvPr/>
        </p:nvSpPr>
        <p:spPr bwMode="auto">
          <a:xfrm>
            <a:off x="2643188" y="4337050"/>
            <a:ext cx="1377950" cy="130175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16" y="82"/>
              </a:cxn>
              <a:cxn ang="0">
                <a:pos x="868" y="0"/>
              </a:cxn>
            </a:cxnLst>
            <a:rect l="0" t="0" r="r" b="b"/>
            <a:pathLst>
              <a:path w="868" h="82">
                <a:moveTo>
                  <a:pt x="0" y="82"/>
                </a:moveTo>
                <a:lnTo>
                  <a:pt x="116" y="82"/>
                </a:lnTo>
                <a:lnTo>
                  <a:pt x="86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5" name="Line 91"/>
          <p:cNvSpPr>
            <a:spLocks noChangeShapeType="1"/>
          </p:cNvSpPr>
          <p:nvPr/>
        </p:nvSpPr>
        <p:spPr bwMode="auto">
          <a:xfrm>
            <a:off x="2674938" y="4940300"/>
            <a:ext cx="1041400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6" name="Line 92"/>
          <p:cNvSpPr>
            <a:spLocks noChangeShapeType="1"/>
          </p:cNvSpPr>
          <p:nvPr/>
        </p:nvSpPr>
        <p:spPr bwMode="auto">
          <a:xfrm>
            <a:off x="3567113" y="5108575"/>
            <a:ext cx="1682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7" name="Line 93"/>
          <p:cNvSpPr>
            <a:spLocks noChangeShapeType="1"/>
          </p:cNvSpPr>
          <p:nvPr/>
        </p:nvSpPr>
        <p:spPr bwMode="auto">
          <a:xfrm>
            <a:off x="2611438" y="5289550"/>
            <a:ext cx="12096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8" name="Line 94"/>
          <p:cNvSpPr>
            <a:spLocks noChangeShapeType="1"/>
          </p:cNvSpPr>
          <p:nvPr/>
        </p:nvSpPr>
        <p:spPr bwMode="auto">
          <a:xfrm>
            <a:off x="2935288" y="2360613"/>
            <a:ext cx="666750" cy="1555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9" name="Line 95"/>
          <p:cNvSpPr>
            <a:spLocks noChangeShapeType="1"/>
          </p:cNvSpPr>
          <p:nvPr/>
        </p:nvSpPr>
        <p:spPr bwMode="auto">
          <a:xfrm>
            <a:off x="2716213" y="2027238"/>
            <a:ext cx="968375" cy="2698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20" name="Freeform 96"/>
          <p:cNvSpPr>
            <a:spLocks/>
          </p:cNvSpPr>
          <p:nvPr/>
        </p:nvSpPr>
        <p:spPr bwMode="auto">
          <a:xfrm>
            <a:off x="4116388" y="1389063"/>
            <a:ext cx="1747837" cy="517525"/>
          </a:xfrm>
          <a:custGeom>
            <a:avLst/>
            <a:gdLst/>
            <a:ahLst/>
            <a:cxnLst>
              <a:cxn ang="0">
                <a:pos x="1101" y="326"/>
              </a:cxn>
              <a:cxn ang="0">
                <a:pos x="821" y="326"/>
              </a:cxn>
              <a:cxn ang="0">
                <a:pos x="0" y="0"/>
              </a:cxn>
            </a:cxnLst>
            <a:rect l="0" t="0" r="r" b="b"/>
            <a:pathLst>
              <a:path w="1101" h="326">
                <a:moveTo>
                  <a:pt x="1101" y="326"/>
                </a:moveTo>
                <a:lnTo>
                  <a:pt x="821" y="32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21" name="Freeform 97"/>
          <p:cNvSpPr>
            <a:spLocks/>
          </p:cNvSpPr>
          <p:nvPr/>
        </p:nvSpPr>
        <p:spPr bwMode="auto">
          <a:xfrm>
            <a:off x="4116388" y="1389063"/>
            <a:ext cx="1747837" cy="517525"/>
          </a:xfrm>
          <a:custGeom>
            <a:avLst/>
            <a:gdLst/>
            <a:ahLst/>
            <a:cxnLst>
              <a:cxn ang="0">
                <a:pos x="1101" y="326"/>
              </a:cxn>
              <a:cxn ang="0">
                <a:pos x="821" y="326"/>
              </a:cxn>
              <a:cxn ang="0">
                <a:pos x="0" y="0"/>
              </a:cxn>
            </a:cxnLst>
            <a:rect l="0" t="0" r="r" b="b"/>
            <a:pathLst>
              <a:path w="1101" h="326">
                <a:moveTo>
                  <a:pt x="1101" y="326"/>
                </a:moveTo>
                <a:lnTo>
                  <a:pt x="821" y="32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22" name="Line 98"/>
          <p:cNvSpPr>
            <a:spLocks noChangeShapeType="1"/>
          </p:cNvSpPr>
          <p:nvPr/>
        </p:nvSpPr>
        <p:spPr bwMode="auto">
          <a:xfrm flipH="1">
            <a:off x="4679950" y="5191125"/>
            <a:ext cx="4857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23" name="Line 99"/>
          <p:cNvSpPr>
            <a:spLocks noChangeShapeType="1"/>
          </p:cNvSpPr>
          <p:nvPr/>
        </p:nvSpPr>
        <p:spPr bwMode="auto">
          <a:xfrm flipH="1">
            <a:off x="4743450" y="5429250"/>
            <a:ext cx="4222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24" name="Rectangle 100"/>
          <p:cNvSpPr>
            <a:spLocks noChangeArrowheads="1"/>
          </p:cNvSpPr>
          <p:nvPr/>
        </p:nvSpPr>
        <p:spPr bwMode="auto">
          <a:xfrm>
            <a:off x="1235075" y="1200150"/>
            <a:ext cx="8620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Shoulder</a:t>
            </a:r>
            <a:endParaRPr lang="en-US" sz="1800">
              <a:latin typeface="Arial" charset="0"/>
            </a:endParaRPr>
          </a:p>
        </p:txBody>
      </p:sp>
      <p:sp>
        <p:nvSpPr>
          <p:cNvPr id="26725" name="Rectangle 101"/>
          <p:cNvSpPr>
            <a:spLocks noChangeArrowheads="1"/>
          </p:cNvSpPr>
          <p:nvPr/>
        </p:nvSpPr>
        <p:spPr bwMode="auto">
          <a:xfrm>
            <a:off x="1228725" y="1730375"/>
            <a:ext cx="3952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Arm</a:t>
            </a:r>
            <a:endParaRPr lang="en-US" sz="1800">
              <a:latin typeface="Arial" charset="0"/>
            </a:endParaRPr>
          </a:p>
        </p:txBody>
      </p:sp>
      <p:sp>
        <p:nvSpPr>
          <p:cNvPr id="26726" name="Rectangle 102"/>
          <p:cNvSpPr>
            <a:spLocks noChangeArrowheads="1"/>
          </p:cNvSpPr>
          <p:nvPr/>
        </p:nvSpPr>
        <p:spPr bwMode="auto">
          <a:xfrm>
            <a:off x="1228725" y="2416175"/>
            <a:ext cx="8128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Forearm</a:t>
            </a:r>
            <a:endParaRPr lang="en-US" sz="1800">
              <a:latin typeface="Arial" charset="0"/>
            </a:endParaRPr>
          </a:p>
        </p:txBody>
      </p:sp>
      <p:sp>
        <p:nvSpPr>
          <p:cNvPr id="26727" name="Rectangle 103"/>
          <p:cNvSpPr>
            <a:spLocks noChangeArrowheads="1"/>
          </p:cNvSpPr>
          <p:nvPr/>
        </p:nvSpPr>
        <p:spPr bwMode="auto">
          <a:xfrm>
            <a:off x="1228725" y="3286125"/>
            <a:ext cx="11255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Pelvis/thigh</a:t>
            </a:r>
            <a:endParaRPr lang="en-US" sz="1800">
              <a:latin typeface="Arial" charset="0"/>
            </a:endParaRPr>
          </a:p>
        </p:txBody>
      </p:sp>
      <p:sp>
        <p:nvSpPr>
          <p:cNvPr id="26728" name="Rectangle 104"/>
          <p:cNvSpPr>
            <a:spLocks noChangeArrowheads="1"/>
          </p:cNvSpPr>
          <p:nvPr/>
        </p:nvSpPr>
        <p:spPr bwMode="auto">
          <a:xfrm>
            <a:off x="1241425" y="3813175"/>
            <a:ext cx="5445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Thigh</a:t>
            </a:r>
            <a:endParaRPr lang="en-US" sz="1800">
              <a:latin typeface="Arial" charset="0"/>
            </a:endParaRPr>
          </a:p>
        </p:txBody>
      </p:sp>
      <p:sp>
        <p:nvSpPr>
          <p:cNvPr id="26729" name="Rectangle 105"/>
          <p:cNvSpPr>
            <a:spLocks noChangeArrowheads="1"/>
          </p:cNvSpPr>
          <p:nvPr/>
        </p:nvSpPr>
        <p:spPr bwMode="auto">
          <a:xfrm>
            <a:off x="1222375" y="4632325"/>
            <a:ext cx="3571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Leg</a:t>
            </a:r>
            <a:endParaRPr lang="en-US" sz="1800">
              <a:latin typeface="Arial" charset="0"/>
            </a:endParaRPr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2187575" y="612775"/>
            <a:ext cx="5048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Head</a:t>
            </a:r>
            <a:endParaRPr lang="en-US" sz="1800">
              <a:latin typeface="Arial" charset="0"/>
            </a:endParaRP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4981575" y="555625"/>
            <a:ext cx="593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Facial</a:t>
            </a:r>
            <a:endParaRPr lang="en-US" sz="1800">
              <a:latin typeface="Arial" charset="0"/>
            </a:endParaRPr>
          </a:p>
        </p:txBody>
      </p:sp>
      <p:sp>
        <p:nvSpPr>
          <p:cNvPr id="26732" name="Rectangle 108"/>
          <p:cNvSpPr>
            <a:spLocks noChangeArrowheads="1"/>
          </p:cNvSpPr>
          <p:nvPr/>
        </p:nvSpPr>
        <p:spPr bwMode="auto">
          <a:xfrm>
            <a:off x="5819775" y="1444625"/>
            <a:ext cx="5048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Neck</a:t>
            </a:r>
            <a:endParaRPr lang="en-US" sz="1800">
              <a:latin typeface="Arial" charset="0"/>
            </a:endParaRPr>
          </a:p>
        </p:txBody>
      </p:sp>
      <p:sp>
        <p:nvSpPr>
          <p:cNvPr id="26733" name="Rectangle 109"/>
          <p:cNvSpPr>
            <a:spLocks noChangeArrowheads="1"/>
          </p:cNvSpPr>
          <p:nvPr/>
        </p:nvSpPr>
        <p:spPr bwMode="auto">
          <a:xfrm>
            <a:off x="5819775" y="2178050"/>
            <a:ext cx="6842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Thorax</a:t>
            </a:r>
            <a:endParaRPr lang="en-US" sz="1800">
              <a:latin typeface="Arial" charset="0"/>
            </a:endParaRPr>
          </a:p>
        </p:txBody>
      </p:sp>
      <p:sp>
        <p:nvSpPr>
          <p:cNvPr id="26734" name="Rectangle 110"/>
          <p:cNvSpPr>
            <a:spLocks noChangeArrowheads="1"/>
          </p:cNvSpPr>
          <p:nvPr/>
        </p:nvSpPr>
        <p:spPr bwMode="auto">
          <a:xfrm>
            <a:off x="5826125" y="3079750"/>
            <a:ext cx="9112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Abdomen</a:t>
            </a:r>
            <a:endParaRPr lang="en-US" sz="1800">
              <a:latin typeface="Arial" charset="0"/>
            </a:endParaRPr>
          </a:p>
        </p:txBody>
      </p:sp>
      <p:sp>
        <p:nvSpPr>
          <p:cNvPr id="26735" name="Rectangle 111"/>
          <p:cNvSpPr>
            <a:spLocks noChangeArrowheads="1"/>
          </p:cNvSpPr>
          <p:nvPr/>
        </p:nvSpPr>
        <p:spPr bwMode="auto">
          <a:xfrm>
            <a:off x="5822950" y="3968750"/>
            <a:ext cx="5445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Thigh</a:t>
            </a:r>
            <a:endParaRPr lang="en-US" sz="1800">
              <a:latin typeface="Arial" charset="0"/>
            </a:endParaRPr>
          </a:p>
        </p:txBody>
      </p:sp>
      <p:sp>
        <p:nvSpPr>
          <p:cNvPr id="26736" name="Rectangle 112"/>
          <p:cNvSpPr>
            <a:spLocks noChangeArrowheads="1"/>
          </p:cNvSpPr>
          <p:nvPr/>
        </p:nvSpPr>
        <p:spPr bwMode="auto">
          <a:xfrm>
            <a:off x="5124450" y="4876800"/>
            <a:ext cx="3571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Leg</a:t>
            </a:r>
            <a:endParaRPr lang="en-US" sz="1800">
              <a:latin typeface="Arial" charset="0"/>
            </a:endParaRPr>
          </a:p>
        </p:txBody>
      </p:sp>
      <p:sp>
        <p:nvSpPr>
          <p:cNvPr id="26737" name="Rectangle 113"/>
          <p:cNvSpPr>
            <a:spLocks noChangeArrowheads="1"/>
          </p:cNvSpPr>
          <p:nvPr/>
        </p:nvSpPr>
        <p:spPr bwMode="auto">
          <a:xfrm>
            <a:off x="1289050" y="1403350"/>
            <a:ext cx="8270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Trapezius</a:t>
            </a:r>
            <a:endParaRPr lang="en-US" sz="1800" b="1">
              <a:latin typeface="Arial" charset="0"/>
            </a:endParaRPr>
          </a:p>
        </p:txBody>
      </p:sp>
      <p:sp>
        <p:nvSpPr>
          <p:cNvPr id="26738" name="Rectangle 114"/>
          <p:cNvSpPr>
            <a:spLocks noChangeArrowheads="1"/>
          </p:cNvSpPr>
          <p:nvPr/>
        </p:nvSpPr>
        <p:spPr bwMode="auto">
          <a:xfrm>
            <a:off x="1289050" y="1571625"/>
            <a:ext cx="6000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Deltoid</a:t>
            </a:r>
            <a:endParaRPr lang="en-US" sz="1800" b="1">
              <a:latin typeface="Arial" charset="0"/>
            </a:endParaRPr>
          </a:p>
        </p:txBody>
      </p:sp>
      <p:sp>
        <p:nvSpPr>
          <p:cNvPr id="26739" name="Rectangle 115"/>
          <p:cNvSpPr>
            <a:spLocks noChangeArrowheads="1"/>
          </p:cNvSpPr>
          <p:nvPr/>
        </p:nvSpPr>
        <p:spPr bwMode="auto">
          <a:xfrm>
            <a:off x="1289050" y="1927225"/>
            <a:ext cx="12604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Triceps brachii</a:t>
            </a:r>
            <a:endParaRPr lang="en-US" sz="1800" b="1">
              <a:latin typeface="Arial" charset="0"/>
            </a:endParaRPr>
          </a:p>
        </p:txBody>
      </p:sp>
      <p:sp>
        <p:nvSpPr>
          <p:cNvPr id="26740" name="Rectangle 116"/>
          <p:cNvSpPr>
            <a:spLocks noChangeArrowheads="1"/>
          </p:cNvSpPr>
          <p:nvPr/>
        </p:nvSpPr>
        <p:spPr bwMode="auto">
          <a:xfrm>
            <a:off x="1289050" y="2095500"/>
            <a:ext cx="1211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Biceps brachii</a:t>
            </a:r>
            <a:endParaRPr lang="en-US" sz="1800" b="1">
              <a:latin typeface="Arial" charset="0"/>
            </a:endParaRPr>
          </a:p>
        </p:txBody>
      </p:sp>
      <p:sp>
        <p:nvSpPr>
          <p:cNvPr id="26741" name="Rectangle 117"/>
          <p:cNvSpPr>
            <a:spLocks noChangeArrowheads="1"/>
          </p:cNvSpPr>
          <p:nvPr/>
        </p:nvSpPr>
        <p:spPr bwMode="auto">
          <a:xfrm>
            <a:off x="1289050" y="2260600"/>
            <a:ext cx="8477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Brachialis</a:t>
            </a:r>
            <a:endParaRPr lang="en-US" sz="1800" b="1">
              <a:latin typeface="Arial" charset="0"/>
            </a:endParaRPr>
          </a:p>
        </p:txBody>
      </p:sp>
      <p:sp>
        <p:nvSpPr>
          <p:cNvPr id="26742" name="Rectangle 118"/>
          <p:cNvSpPr>
            <a:spLocks noChangeArrowheads="1"/>
          </p:cNvSpPr>
          <p:nvPr/>
        </p:nvSpPr>
        <p:spPr bwMode="auto">
          <a:xfrm>
            <a:off x="1289050" y="2619375"/>
            <a:ext cx="1212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Pronator teres</a:t>
            </a:r>
            <a:endParaRPr lang="en-US" sz="1800" b="1">
              <a:latin typeface="Arial" charset="0"/>
            </a:endParaRPr>
          </a:p>
        </p:txBody>
      </p:sp>
      <p:sp>
        <p:nvSpPr>
          <p:cNvPr id="26743" name="Rectangle 119"/>
          <p:cNvSpPr>
            <a:spLocks noChangeArrowheads="1"/>
          </p:cNvSpPr>
          <p:nvPr/>
        </p:nvSpPr>
        <p:spPr bwMode="auto">
          <a:xfrm>
            <a:off x="1289050" y="2787650"/>
            <a:ext cx="1281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Brachioradialis</a:t>
            </a:r>
            <a:endParaRPr lang="en-US" sz="1800" b="1">
              <a:latin typeface="Arial" charset="0"/>
            </a:endParaRPr>
          </a:p>
        </p:txBody>
      </p:sp>
      <p:sp>
        <p:nvSpPr>
          <p:cNvPr id="26744" name="Rectangle 120"/>
          <p:cNvSpPr>
            <a:spLocks noChangeArrowheads="1"/>
          </p:cNvSpPr>
          <p:nvPr/>
        </p:nvSpPr>
        <p:spPr bwMode="auto">
          <a:xfrm>
            <a:off x="1289050" y="2959100"/>
            <a:ext cx="16748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Flexor carpi radialis</a:t>
            </a:r>
            <a:endParaRPr lang="en-US" sz="1800" b="1">
              <a:latin typeface="Arial" charset="0"/>
            </a:endParaRPr>
          </a:p>
        </p:txBody>
      </p:sp>
      <p:sp>
        <p:nvSpPr>
          <p:cNvPr id="26745" name="Rectangle 121"/>
          <p:cNvSpPr>
            <a:spLocks noChangeArrowheads="1"/>
          </p:cNvSpPr>
          <p:nvPr/>
        </p:nvSpPr>
        <p:spPr bwMode="auto">
          <a:xfrm>
            <a:off x="1289050" y="3124200"/>
            <a:ext cx="13700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Palmaris longus</a:t>
            </a:r>
            <a:endParaRPr lang="en-US" sz="1800" b="1">
              <a:latin typeface="Arial" charset="0"/>
            </a:endParaRPr>
          </a:p>
        </p:txBody>
      </p:sp>
      <p:sp>
        <p:nvSpPr>
          <p:cNvPr id="26746" name="Rectangle 122"/>
          <p:cNvSpPr>
            <a:spLocks noChangeArrowheads="1"/>
          </p:cNvSpPr>
          <p:nvPr/>
        </p:nvSpPr>
        <p:spPr bwMode="auto">
          <a:xfrm>
            <a:off x="1289050" y="3482975"/>
            <a:ext cx="7667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Iliopsoas</a:t>
            </a:r>
            <a:endParaRPr lang="en-US" sz="1800" b="1">
              <a:latin typeface="Arial" charset="0"/>
            </a:endParaRPr>
          </a:p>
        </p:txBody>
      </p:sp>
      <p:sp>
        <p:nvSpPr>
          <p:cNvPr id="26747" name="Rectangle 123"/>
          <p:cNvSpPr>
            <a:spLocks noChangeArrowheads="1"/>
          </p:cNvSpPr>
          <p:nvPr/>
        </p:nvSpPr>
        <p:spPr bwMode="auto">
          <a:xfrm>
            <a:off x="1289050" y="3654425"/>
            <a:ext cx="8366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Pectineus</a:t>
            </a:r>
            <a:endParaRPr lang="en-US" sz="1800" b="1">
              <a:latin typeface="Arial" charset="0"/>
            </a:endParaRPr>
          </a:p>
        </p:txBody>
      </p:sp>
      <p:sp>
        <p:nvSpPr>
          <p:cNvPr id="26748" name="Rectangle 124"/>
          <p:cNvSpPr>
            <a:spLocks noChangeArrowheads="1"/>
          </p:cNvSpPr>
          <p:nvPr/>
        </p:nvSpPr>
        <p:spPr bwMode="auto">
          <a:xfrm>
            <a:off x="1295400" y="4016375"/>
            <a:ext cx="1281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Rectus femoris</a:t>
            </a:r>
            <a:endParaRPr lang="en-US" sz="1800" b="1">
              <a:latin typeface="Arial" charset="0"/>
            </a:endParaRPr>
          </a:p>
        </p:txBody>
      </p:sp>
      <p:sp>
        <p:nvSpPr>
          <p:cNvPr id="26749" name="Rectangle 125"/>
          <p:cNvSpPr>
            <a:spLocks noChangeArrowheads="1"/>
          </p:cNvSpPr>
          <p:nvPr/>
        </p:nvSpPr>
        <p:spPr bwMode="auto">
          <a:xfrm>
            <a:off x="1295400" y="4184650"/>
            <a:ext cx="1300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Vastus lateralis</a:t>
            </a:r>
            <a:endParaRPr lang="en-US" sz="1800" b="1">
              <a:latin typeface="Arial" charset="0"/>
            </a:endParaRPr>
          </a:p>
        </p:txBody>
      </p:sp>
      <p:sp>
        <p:nvSpPr>
          <p:cNvPr id="26750" name="Rectangle 126"/>
          <p:cNvSpPr>
            <a:spLocks noChangeArrowheads="1"/>
          </p:cNvSpPr>
          <p:nvPr/>
        </p:nvSpPr>
        <p:spPr bwMode="auto">
          <a:xfrm>
            <a:off x="1295400" y="4352925"/>
            <a:ext cx="1339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Vastus medialis</a:t>
            </a:r>
            <a:endParaRPr lang="en-US" sz="1800" b="1">
              <a:latin typeface="Arial" charset="0"/>
            </a:endParaRPr>
          </a:p>
        </p:txBody>
      </p:sp>
      <p:sp>
        <p:nvSpPr>
          <p:cNvPr id="26751" name="Rectangle 127"/>
          <p:cNvSpPr>
            <a:spLocks noChangeArrowheads="1"/>
          </p:cNvSpPr>
          <p:nvPr/>
        </p:nvSpPr>
        <p:spPr bwMode="auto">
          <a:xfrm>
            <a:off x="1282700" y="4832350"/>
            <a:ext cx="13668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Fibularis longus</a:t>
            </a:r>
            <a:endParaRPr lang="en-US" sz="1800" b="1">
              <a:latin typeface="Arial" charset="0"/>
            </a:endParaRPr>
          </a:p>
        </p:txBody>
      </p:sp>
      <p:sp>
        <p:nvSpPr>
          <p:cNvPr id="26752" name="Rectangle 128"/>
          <p:cNvSpPr>
            <a:spLocks noChangeArrowheads="1"/>
          </p:cNvSpPr>
          <p:nvPr/>
        </p:nvSpPr>
        <p:spPr bwMode="auto">
          <a:xfrm>
            <a:off x="1282700" y="5005388"/>
            <a:ext cx="22542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Extensor digitorum longus</a:t>
            </a:r>
            <a:endParaRPr lang="en-US" sz="1800" b="1">
              <a:latin typeface="Arial" charset="0"/>
            </a:endParaRPr>
          </a:p>
        </p:txBody>
      </p:sp>
      <p:sp>
        <p:nvSpPr>
          <p:cNvPr id="26753" name="Rectangle 129"/>
          <p:cNvSpPr>
            <a:spLocks noChangeArrowheads="1"/>
          </p:cNvSpPr>
          <p:nvPr/>
        </p:nvSpPr>
        <p:spPr bwMode="auto">
          <a:xfrm>
            <a:off x="1282700" y="5186363"/>
            <a:ext cx="131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Tibialis anterior</a:t>
            </a:r>
            <a:endParaRPr lang="en-US" sz="1800" b="1">
              <a:latin typeface="Arial" charset="0"/>
            </a:endParaRPr>
          </a:p>
        </p:txBody>
      </p:sp>
      <p:sp>
        <p:nvSpPr>
          <p:cNvPr id="26754" name="Rectangle 130"/>
          <p:cNvSpPr>
            <a:spLocks noChangeArrowheads="1"/>
          </p:cNvSpPr>
          <p:nvPr/>
        </p:nvSpPr>
        <p:spPr bwMode="auto">
          <a:xfrm>
            <a:off x="2241550" y="815975"/>
            <a:ext cx="9461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Temporalis</a:t>
            </a:r>
            <a:endParaRPr lang="en-US" sz="1800" b="1">
              <a:latin typeface="Arial" charset="0"/>
            </a:endParaRPr>
          </a:p>
        </p:txBody>
      </p:sp>
      <p:sp>
        <p:nvSpPr>
          <p:cNvPr id="26755" name="Rectangle 131"/>
          <p:cNvSpPr>
            <a:spLocks noChangeArrowheads="1"/>
          </p:cNvSpPr>
          <p:nvPr/>
        </p:nvSpPr>
        <p:spPr bwMode="auto">
          <a:xfrm>
            <a:off x="5035550" y="757238"/>
            <a:ext cx="20081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Epicranius, frontal belly</a:t>
            </a:r>
            <a:endParaRPr lang="en-US" sz="1800" b="1">
              <a:latin typeface="Arial" charset="0"/>
            </a:endParaRPr>
          </a:p>
        </p:txBody>
      </p:sp>
      <p:sp>
        <p:nvSpPr>
          <p:cNvPr id="26756" name="Rectangle 132"/>
          <p:cNvSpPr>
            <a:spLocks noChangeArrowheads="1"/>
          </p:cNvSpPr>
          <p:nvPr/>
        </p:nvSpPr>
        <p:spPr bwMode="auto">
          <a:xfrm>
            <a:off x="5035550" y="936625"/>
            <a:ext cx="1398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Orbicularis oculi</a:t>
            </a:r>
            <a:endParaRPr lang="en-US" sz="1800" b="1">
              <a:latin typeface="Arial" charset="0"/>
            </a:endParaRPr>
          </a:p>
        </p:txBody>
      </p:sp>
      <p:sp>
        <p:nvSpPr>
          <p:cNvPr id="26757" name="Rectangle 133"/>
          <p:cNvSpPr>
            <a:spLocks noChangeArrowheads="1"/>
          </p:cNvSpPr>
          <p:nvPr/>
        </p:nvSpPr>
        <p:spPr bwMode="auto">
          <a:xfrm>
            <a:off x="5035550" y="1108075"/>
            <a:ext cx="1092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Zygomaticus</a:t>
            </a:r>
            <a:endParaRPr lang="en-US" sz="1800" b="1">
              <a:latin typeface="Arial" charset="0"/>
            </a:endParaRPr>
          </a:p>
        </p:txBody>
      </p:sp>
      <p:sp>
        <p:nvSpPr>
          <p:cNvPr id="26758" name="Rectangle 134"/>
          <p:cNvSpPr>
            <a:spLocks noChangeArrowheads="1"/>
          </p:cNvSpPr>
          <p:nvPr/>
        </p:nvSpPr>
        <p:spPr bwMode="auto">
          <a:xfrm>
            <a:off x="5035550" y="1285875"/>
            <a:ext cx="1311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Orbicularis oris</a:t>
            </a:r>
            <a:endParaRPr lang="en-US" sz="1800" b="1">
              <a:latin typeface="Arial" charset="0"/>
            </a:endParaRPr>
          </a:p>
        </p:txBody>
      </p:sp>
      <p:sp>
        <p:nvSpPr>
          <p:cNvPr id="26759" name="Rectangle 135"/>
          <p:cNvSpPr>
            <a:spLocks noChangeArrowheads="1"/>
          </p:cNvSpPr>
          <p:nvPr/>
        </p:nvSpPr>
        <p:spPr bwMode="auto">
          <a:xfrm>
            <a:off x="5873750" y="1644650"/>
            <a:ext cx="10334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Sternohyoid</a:t>
            </a:r>
            <a:endParaRPr lang="en-US" sz="1800" b="1">
              <a:latin typeface="Arial" charset="0"/>
            </a:endParaRPr>
          </a:p>
        </p:txBody>
      </p:sp>
      <p:sp>
        <p:nvSpPr>
          <p:cNvPr id="26760" name="Rectangle 136"/>
          <p:cNvSpPr>
            <a:spLocks noChangeArrowheads="1"/>
          </p:cNvSpPr>
          <p:nvPr/>
        </p:nvSpPr>
        <p:spPr bwMode="auto">
          <a:xfrm>
            <a:off x="5873750" y="1981200"/>
            <a:ext cx="1752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Sternocleidomastoid</a:t>
            </a:r>
            <a:endParaRPr lang="en-US" sz="1800" b="1">
              <a:latin typeface="Arial" charset="0"/>
            </a:endParaRPr>
          </a:p>
        </p:txBody>
      </p:sp>
      <p:sp>
        <p:nvSpPr>
          <p:cNvPr id="26761" name="Rectangle 137"/>
          <p:cNvSpPr>
            <a:spLocks noChangeArrowheads="1"/>
          </p:cNvSpPr>
          <p:nvPr/>
        </p:nvSpPr>
        <p:spPr bwMode="auto">
          <a:xfrm>
            <a:off x="5873750" y="2714625"/>
            <a:ext cx="1381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Pectoralis major</a:t>
            </a:r>
            <a:endParaRPr lang="en-US" sz="1800" b="1">
              <a:latin typeface="Arial" charset="0"/>
            </a:endParaRPr>
          </a:p>
        </p:txBody>
      </p:sp>
      <p:sp>
        <p:nvSpPr>
          <p:cNvPr id="26762" name="Rectangle 138"/>
          <p:cNvSpPr>
            <a:spLocks noChangeArrowheads="1"/>
          </p:cNvSpPr>
          <p:nvPr/>
        </p:nvSpPr>
        <p:spPr bwMode="auto">
          <a:xfrm>
            <a:off x="5873750" y="2374900"/>
            <a:ext cx="13906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Pectoralis minor</a:t>
            </a:r>
            <a:endParaRPr lang="en-US" sz="1800" b="1">
              <a:latin typeface="Arial" charset="0"/>
            </a:endParaRPr>
          </a:p>
        </p:txBody>
      </p:sp>
      <p:sp>
        <p:nvSpPr>
          <p:cNvPr id="26763" name="Rectangle 139"/>
          <p:cNvSpPr>
            <a:spLocks noChangeArrowheads="1"/>
          </p:cNvSpPr>
          <p:nvPr/>
        </p:nvSpPr>
        <p:spPr bwMode="auto">
          <a:xfrm>
            <a:off x="5873750" y="2549525"/>
            <a:ext cx="14303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Serratus anterior</a:t>
            </a:r>
            <a:endParaRPr lang="en-US" sz="1800" b="1">
              <a:latin typeface="Arial" charset="0"/>
            </a:endParaRPr>
          </a:p>
        </p:txBody>
      </p:sp>
      <p:sp>
        <p:nvSpPr>
          <p:cNvPr id="26764" name="Rectangle 140"/>
          <p:cNvSpPr>
            <a:spLocks noChangeArrowheads="1"/>
          </p:cNvSpPr>
          <p:nvPr/>
        </p:nvSpPr>
        <p:spPr bwMode="auto">
          <a:xfrm>
            <a:off x="5873750" y="2879725"/>
            <a:ext cx="993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Intercostals</a:t>
            </a:r>
            <a:endParaRPr lang="en-US" sz="1800" b="1">
              <a:latin typeface="Arial" charset="0"/>
            </a:endParaRPr>
          </a:p>
        </p:txBody>
      </p:sp>
      <p:sp>
        <p:nvSpPr>
          <p:cNvPr id="26765" name="Rectangle 141"/>
          <p:cNvSpPr>
            <a:spLocks noChangeArrowheads="1"/>
          </p:cNvSpPr>
          <p:nvPr/>
        </p:nvSpPr>
        <p:spPr bwMode="auto">
          <a:xfrm>
            <a:off x="5873750" y="3778250"/>
            <a:ext cx="1377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oblique</a:t>
            </a:r>
            <a:endParaRPr lang="en-US" sz="1800" b="1">
              <a:latin typeface="Arial" charset="0"/>
            </a:endParaRPr>
          </a:p>
        </p:txBody>
      </p:sp>
      <p:sp>
        <p:nvSpPr>
          <p:cNvPr id="26766" name="Rectangle 142"/>
          <p:cNvSpPr>
            <a:spLocks noChangeArrowheads="1"/>
          </p:cNvSpPr>
          <p:nvPr/>
        </p:nvSpPr>
        <p:spPr bwMode="auto">
          <a:xfrm>
            <a:off x="5873750" y="3279775"/>
            <a:ext cx="1525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Rectus abdominis</a:t>
            </a:r>
            <a:endParaRPr lang="en-US" sz="1800" b="1">
              <a:latin typeface="Arial" charset="0"/>
            </a:endParaRPr>
          </a:p>
        </p:txBody>
      </p:sp>
      <p:sp>
        <p:nvSpPr>
          <p:cNvPr id="26767" name="Rectangle 143"/>
          <p:cNvSpPr>
            <a:spLocks noChangeArrowheads="1"/>
          </p:cNvSpPr>
          <p:nvPr/>
        </p:nvSpPr>
        <p:spPr bwMode="auto">
          <a:xfrm>
            <a:off x="5873750" y="3444875"/>
            <a:ext cx="1317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Internal oblique</a:t>
            </a:r>
            <a:endParaRPr lang="en-US" sz="1800" b="1">
              <a:latin typeface="Arial" charset="0"/>
            </a:endParaRPr>
          </a:p>
        </p:txBody>
      </p:sp>
      <p:sp>
        <p:nvSpPr>
          <p:cNvPr id="26768" name="Rectangle 144"/>
          <p:cNvSpPr>
            <a:spLocks noChangeArrowheads="1"/>
          </p:cNvSpPr>
          <p:nvPr/>
        </p:nvSpPr>
        <p:spPr bwMode="auto">
          <a:xfrm>
            <a:off x="5873750" y="3606800"/>
            <a:ext cx="19891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Transversus abdominis</a:t>
            </a:r>
            <a:endParaRPr lang="en-US" sz="1800" b="1">
              <a:latin typeface="Arial" charset="0"/>
            </a:endParaRPr>
          </a:p>
        </p:txBody>
      </p:sp>
      <p:sp>
        <p:nvSpPr>
          <p:cNvPr id="26769" name="Rectangle 145"/>
          <p:cNvSpPr>
            <a:spLocks noChangeArrowheads="1"/>
          </p:cNvSpPr>
          <p:nvPr/>
        </p:nvSpPr>
        <p:spPr bwMode="auto">
          <a:xfrm>
            <a:off x="5873750" y="4340225"/>
            <a:ext cx="7794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Sartorius</a:t>
            </a:r>
            <a:endParaRPr lang="en-US" sz="1800" b="1">
              <a:latin typeface="Arial" charset="0"/>
            </a:endParaRPr>
          </a:p>
        </p:txBody>
      </p:sp>
      <p:sp>
        <p:nvSpPr>
          <p:cNvPr id="26770" name="Rectangle 146"/>
          <p:cNvSpPr>
            <a:spLocks noChangeArrowheads="1"/>
          </p:cNvSpPr>
          <p:nvPr/>
        </p:nvSpPr>
        <p:spPr bwMode="auto">
          <a:xfrm>
            <a:off x="5873750" y="4171950"/>
            <a:ext cx="1692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Tensor fasciae latae</a:t>
            </a:r>
            <a:endParaRPr lang="en-US" sz="1800" b="1">
              <a:latin typeface="Arial" charset="0"/>
            </a:endParaRPr>
          </a:p>
        </p:txBody>
      </p:sp>
      <p:sp>
        <p:nvSpPr>
          <p:cNvPr id="26771" name="Rectangle 147"/>
          <p:cNvSpPr>
            <a:spLocks noChangeArrowheads="1"/>
          </p:cNvSpPr>
          <p:nvPr/>
        </p:nvSpPr>
        <p:spPr bwMode="auto">
          <a:xfrm>
            <a:off x="5873750" y="4508500"/>
            <a:ext cx="14160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Adductor longus</a:t>
            </a:r>
            <a:endParaRPr lang="en-US" sz="1800" b="1">
              <a:latin typeface="Arial" charset="0"/>
            </a:endParaRPr>
          </a:p>
        </p:txBody>
      </p:sp>
      <p:sp>
        <p:nvSpPr>
          <p:cNvPr id="26772" name="Rectangle 148"/>
          <p:cNvSpPr>
            <a:spLocks noChangeArrowheads="1"/>
          </p:cNvSpPr>
          <p:nvPr/>
        </p:nvSpPr>
        <p:spPr bwMode="auto">
          <a:xfrm>
            <a:off x="5873750" y="4676775"/>
            <a:ext cx="650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Gracilis</a:t>
            </a:r>
            <a:endParaRPr lang="en-US" sz="1800" b="1">
              <a:latin typeface="Arial" charset="0"/>
            </a:endParaRPr>
          </a:p>
        </p:txBody>
      </p:sp>
      <p:sp>
        <p:nvSpPr>
          <p:cNvPr id="26773" name="Rectangle 149"/>
          <p:cNvSpPr>
            <a:spLocks noChangeArrowheads="1"/>
          </p:cNvSpPr>
          <p:nvPr/>
        </p:nvSpPr>
        <p:spPr bwMode="auto">
          <a:xfrm>
            <a:off x="5181600" y="5092700"/>
            <a:ext cx="12906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Gastrocnemius</a:t>
            </a:r>
            <a:endParaRPr lang="en-US" sz="1800" b="1">
              <a:latin typeface="Arial" charset="0"/>
            </a:endParaRPr>
          </a:p>
        </p:txBody>
      </p:sp>
      <p:sp>
        <p:nvSpPr>
          <p:cNvPr id="26774" name="Rectangle 150"/>
          <p:cNvSpPr>
            <a:spLocks noChangeArrowheads="1"/>
          </p:cNvSpPr>
          <p:nvPr/>
        </p:nvSpPr>
        <p:spPr bwMode="auto">
          <a:xfrm>
            <a:off x="5181600" y="5337175"/>
            <a:ext cx="581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Soleus</a:t>
            </a:r>
            <a:endParaRPr lang="en-US" sz="1800" b="1">
              <a:latin typeface="Arial" charset="0"/>
            </a:endParaRPr>
          </a:p>
        </p:txBody>
      </p:sp>
      <p:sp>
        <p:nvSpPr>
          <p:cNvPr id="26775" name="Rectangle 151"/>
          <p:cNvSpPr>
            <a:spLocks noChangeArrowheads="1"/>
          </p:cNvSpPr>
          <p:nvPr/>
        </p:nvSpPr>
        <p:spPr bwMode="auto">
          <a:xfrm>
            <a:off x="2241550" y="1012825"/>
            <a:ext cx="7683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Masseter</a:t>
            </a:r>
            <a:endParaRPr lang="en-US" sz="1800" b="1">
              <a:latin typeface="Arial" charset="0"/>
            </a:endParaRPr>
          </a:p>
        </p:txBody>
      </p:sp>
      <p:sp>
        <p:nvSpPr>
          <p:cNvPr id="26776" name="Rectangle 152"/>
          <p:cNvSpPr>
            <a:spLocks noChangeArrowheads="1"/>
          </p:cNvSpPr>
          <p:nvPr/>
        </p:nvSpPr>
        <p:spPr bwMode="auto">
          <a:xfrm>
            <a:off x="5873750" y="1812925"/>
            <a:ext cx="7794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Platysma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10.5</a:t>
            </a:r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2" cstate="print"/>
          <a:srcRect l="32748" t="714" r="34099" b="873"/>
          <a:stretch>
            <a:fillRect/>
          </a:stretch>
        </p:blipFill>
        <p:spPr bwMode="auto">
          <a:xfrm>
            <a:off x="3151188" y="549275"/>
            <a:ext cx="2728912" cy="5907088"/>
          </a:xfrm>
          <a:prstGeom prst="rect">
            <a:avLst/>
          </a:prstGeom>
          <a:noFill/>
        </p:spPr>
      </p:pic>
      <p:sp>
        <p:nvSpPr>
          <p:cNvPr id="27658" name="Freeform 10"/>
          <p:cNvSpPr>
            <a:spLocks/>
          </p:cNvSpPr>
          <p:nvPr/>
        </p:nvSpPr>
        <p:spPr bwMode="auto">
          <a:xfrm>
            <a:off x="4673600" y="917575"/>
            <a:ext cx="746125" cy="9525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360" y="0"/>
              </a:cxn>
              <a:cxn ang="0">
                <a:pos x="0" y="60"/>
              </a:cxn>
            </a:cxnLst>
            <a:rect l="0" t="0" r="r" b="b"/>
            <a:pathLst>
              <a:path w="470" h="60">
                <a:moveTo>
                  <a:pt x="470" y="0"/>
                </a:moveTo>
                <a:lnTo>
                  <a:pt x="360" y="0"/>
                </a:lnTo>
                <a:lnTo>
                  <a:pt x="0" y="6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4689475" y="1174750"/>
            <a:ext cx="730250" cy="34925"/>
          </a:xfrm>
          <a:custGeom>
            <a:avLst/>
            <a:gdLst/>
            <a:ahLst/>
            <a:cxnLst>
              <a:cxn ang="0">
                <a:pos x="460" y="0"/>
              </a:cxn>
              <a:cxn ang="0">
                <a:pos x="348" y="0"/>
              </a:cxn>
              <a:cxn ang="0">
                <a:pos x="0" y="22"/>
              </a:cxn>
            </a:cxnLst>
            <a:rect l="0" t="0" r="r" b="b"/>
            <a:pathLst>
              <a:path w="460" h="22">
                <a:moveTo>
                  <a:pt x="460" y="0"/>
                </a:moveTo>
                <a:lnTo>
                  <a:pt x="348" y="0"/>
                </a:lnTo>
                <a:lnTo>
                  <a:pt x="0" y="22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4673600" y="1400175"/>
            <a:ext cx="739775" cy="1588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>
            <a:off x="4705350" y="1400175"/>
            <a:ext cx="387350" cy="2825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 flipV="1">
            <a:off x="4949825" y="1831975"/>
            <a:ext cx="806450" cy="3048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 flipV="1">
            <a:off x="5013325" y="1978025"/>
            <a:ext cx="749300" cy="4222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4937125" y="3108325"/>
            <a:ext cx="1044575" cy="298450"/>
          </a:xfrm>
          <a:custGeom>
            <a:avLst/>
            <a:gdLst/>
            <a:ahLst/>
            <a:cxnLst>
              <a:cxn ang="0">
                <a:pos x="658" y="188"/>
              </a:cxn>
              <a:cxn ang="0">
                <a:pos x="290" y="188"/>
              </a:cxn>
              <a:cxn ang="0">
                <a:pos x="0" y="0"/>
              </a:cxn>
            </a:cxnLst>
            <a:rect l="0" t="0" r="r" b="b"/>
            <a:pathLst>
              <a:path w="658" h="188">
                <a:moveTo>
                  <a:pt x="658" y="188"/>
                </a:moveTo>
                <a:lnTo>
                  <a:pt x="290" y="18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4870450" y="2492375"/>
            <a:ext cx="822325" cy="387350"/>
          </a:xfrm>
          <a:custGeom>
            <a:avLst/>
            <a:gdLst/>
            <a:ahLst/>
            <a:cxnLst>
              <a:cxn ang="0">
                <a:pos x="518" y="244"/>
              </a:cxn>
              <a:cxn ang="0">
                <a:pos x="418" y="244"/>
              </a:cxn>
              <a:cxn ang="0">
                <a:pos x="0" y="0"/>
              </a:cxn>
            </a:cxnLst>
            <a:rect l="0" t="0" r="r" b="b"/>
            <a:pathLst>
              <a:path w="518" h="244">
                <a:moveTo>
                  <a:pt x="518" y="244"/>
                </a:moveTo>
                <a:lnTo>
                  <a:pt x="418" y="24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Freeform 18"/>
          <p:cNvSpPr>
            <a:spLocks/>
          </p:cNvSpPr>
          <p:nvPr/>
        </p:nvSpPr>
        <p:spPr bwMode="auto">
          <a:xfrm>
            <a:off x="4778375" y="2085975"/>
            <a:ext cx="911225" cy="542925"/>
          </a:xfrm>
          <a:custGeom>
            <a:avLst/>
            <a:gdLst/>
            <a:ahLst/>
            <a:cxnLst>
              <a:cxn ang="0">
                <a:pos x="574" y="342"/>
              </a:cxn>
              <a:cxn ang="0">
                <a:pos x="452" y="342"/>
              </a:cxn>
              <a:cxn ang="0">
                <a:pos x="0" y="0"/>
              </a:cxn>
            </a:cxnLst>
            <a:rect l="0" t="0" r="r" b="b"/>
            <a:pathLst>
              <a:path w="574" h="342">
                <a:moveTo>
                  <a:pt x="574" y="342"/>
                </a:moveTo>
                <a:lnTo>
                  <a:pt x="452" y="3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Freeform 19"/>
          <p:cNvSpPr>
            <a:spLocks/>
          </p:cNvSpPr>
          <p:nvPr/>
        </p:nvSpPr>
        <p:spPr bwMode="auto">
          <a:xfrm>
            <a:off x="4864100" y="3375025"/>
            <a:ext cx="1117600" cy="271463"/>
          </a:xfrm>
          <a:custGeom>
            <a:avLst/>
            <a:gdLst/>
            <a:ahLst/>
            <a:cxnLst>
              <a:cxn ang="0">
                <a:pos x="704" y="171"/>
              </a:cxn>
              <a:cxn ang="0">
                <a:pos x="336" y="171"/>
              </a:cxn>
              <a:cxn ang="0">
                <a:pos x="0" y="0"/>
              </a:cxn>
            </a:cxnLst>
            <a:rect l="0" t="0" r="r" b="b"/>
            <a:pathLst>
              <a:path w="704" h="171">
                <a:moveTo>
                  <a:pt x="704" y="171"/>
                </a:moveTo>
                <a:lnTo>
                  <a:pt x="336" y="171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Freeform 20"/>
          <p:cNvSpPr>
            <a:spLocks/>
          </p:cNvSpPr>
          <p:nvPr/>
        </p:nvSpPr>
        <p:spPr bwMode="auto">
          <a:xfrm>
            <a:off x="4651375" y="3748088"/>
            <a:ext cx="825500" cy="612775"/>
          </a:xfrm>
          <a:custGeom>
            <a:avLst/>
            <a:gdLst/>
            <a:ahLst/>
            <a:cxnLst>
              <a:cxn ang="0">
                <a:pos x="520" y="386"/>
              </a:cxn>
              <a:cxn ang="0">
                <a:pos x="384" y="386"/>
              </a:cxn>
              <a:cxn ang="0">
                <a:pos x="0" y="0"/>
              </a:cxn>
            </a:cxnLst>
            <a:rect l="0" t="0" r="r" b="b"/>
            <a:pathLst>
              <a:path w="520" h="386">
                <a:moveTo>
                  <a:pt x="520" y="386"/>
                </a:moveTo>
                <a:lnTo>
                  <a:pt x="384" y="38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5003800" y="4256088"/>
            <a:ext cx="520700" cy="615950"/>
          </a:xfrm>
          <a:custGeom>
            <a:avLst/>
            <a:gdLst/>
            <a:ahLst/>
            <a:cxnLst>
              <a:cxn ang="0">
                <a:pos x="328" y="388"/>
              </a:cxn>
              <a:cxn ang="0">
                <a:pos x="176" y="388"/>
              </a:cxn>
              <a:cxn ang="0">
                <a:pos x="0" y="0"/>
              </a:cxn>
            </a:cxnLst>
            <a:rect l="0" t="0" r="r" b="b"/>
            <a:pathLst>
              <a:path w="328" h="388">
                <a:moveTo>
                  <a:pt x="328" y="388"/>
                </a:moveTo>
                <a:lnTo>
                  <a:pt x="176" y="38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4886325" y="4411663"/>
            <a:ext cx="638175" cy="717550"/>
          </a:xfrm>
          <a:custGeom>
            <a:avLst/>
            <a:gdLst/>
            <a:ahLst/>
            <a:cxnLst>
              <a:cxn ang="0">
                <a:pos x="402" y="452"/>
              </a:cxn>
              <a:cxn ang="0">
                <a:pos x="262" y="452"/>
              </a:cxn>
              <a:cxn ang="0">
                <a:pos x="0" y="0"/>
              </a:cxn>
            </a:cxnLst>
            <a:rect l="0" t="0" r="r" b="b"/>
            <a:pathLst>
              <a:path w="402" h="452">
                <a:moveTo>
                  <a:pt x="402" y="452"/>
                </a:moveTo>
                <a:lnTo>
                  <a:pt x="262" y="45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4822825" y="4564063"/>
            <a:ext cx="701675" cy="806450"/>
          </a:xfrm>
          <a:custGeom>
            <a:avLst/>
            <a:gdLst/>
            <a:ahLst/>
            <a:cxnLst>
              <a:cxn ang="0">
                <a:pos x="442" y="508"/>
              </a:cxn>
              <a:cxn ang="0">
                <a:pos x="302" y="508"/>
              </a:cxn>
              <a:cxn ang="0">
                <a:pos x="0" y="0"/>
              </a:cxn>
            </a:cxnLst>
            <a:rect l="0" t="0" r="r" b="b"/>
            <a:pathLst>
              <a:path w="442" h="508">
                <a:moveTo>
                  <a:pt x="442" y="508"/>
                </a:moveTo>
                <a:lnTo>
                  <a:pt x="302" y="50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Line 24"/>
          <p:cNvSpPr>
            <a:spLocks noChangeShapeType="1"/>
          </p:cNvSpPr>
          <p:nvPr/>
        </p:nvSpPr>
        <p:spPr bwMode="auto">
          <a:xfrm flipH="1" flipV="1">
            <a:off x="5153025" y="1701800"/>
            <a:ext cx="603250" cy="21907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3" name="Line 25"/>
          <p:cNvSpPr>
            <a:spLocks noChangeShapeType="1"/>
          </p:cNvSpPr>
          <p:nvPr/>
        </p:nvSpPr>
        <p:spPr bwMode="auto">
          <a:xfrm flipH="1" flipV="1">
            <a:off x="4911725" y="4662488"/>
            <a:ext cx="390525" cy="7080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4" name="Line 26"/>
          <p:cNvSpPr>
            <a:spLocks noChangeShapeType="1"/>
          </p:cNvSpPr>
          <p:nvPr/>
        </p:nvSpPr>
        <p:spPr bwMode="auto">
          <a:xfrm>
            <a:off x="3055938" y="1558925"/>
            <a:ext cx="806450" cy="4953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5" name="Line 27"/>
          <p:cNvSpPr>
            <a:spLocks noChangeShapeType="1"/>
          </p:cNvSpPr>
          <p:nvPr/>
        </p:nvSpPr>
        <p:spPr bwMode="auto">
          <a:xfrm>
            <a:off x="2890838" y="1793875"/>
            <a:ext cx="825500" cy="41275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6" name="Freeform 28"/>
          <p:cNvSpPr>
            <a:spLocks/>
          </p:cNvSpPr>
          <p:nvPr/>
        </p:nvSpPr>
        <p:spPr bwMode="auto">
          <a:xfrm>
            <a:off x="2646363" y="2324100"/>
            <a:ext cx="1028700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8" y="0"/>
              </a:cxn>
              <a:cxn ang="0">
                <a:pos x="648" y="122"/>
              </a:cxn>
            </a:cxnLst>
            <a:rect l="0" t="0" r="r" b="b"/>
            <a:pathLst>
              <a:path w="648" h="122">
                <a:moveTo>
                  <a:pt x="0" y="0"/>
                </a:moveTo>
                <a:lnTo>
                  <a:pt x="218" y="0"/>
                </a:lnTo>
                <a:lnTo>
                  <a:pt x="648" y="122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7" name="Line 29"/>
          <p:cNvSpPr>
            <a:spLocks noChangeShapeType="1"/>
          </p:cNvSpPr>
          <p:nvPr/>
        </p:nvSpPr>
        <p:spPr bwMode="auto">
          <a:xfrm flipV="1">
            <a:off x="2852738" y="2943225"/>
            <a:ext cx="825500" cy="339725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8" name="Line 30"/>
          <p:cNvSpPr>
            <a:spLocks noChangeShapeType="1"/>
          </p:cNvSpPr>
          <p:nvPr/>
        </p:nvSpPr>
        <p:spPr bwMode="auto">
          <a:xfrm flipV="1">
            <a:off x="3236913" y="2809875"/>
            <a:ext cx="584200" cy="22860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9" name="Freeform 31"/>
          <p:cNvSpPr>
            <a:spLocks/>
          </p:cNvSpPr>
          <p:nvPr/>
        </p:nvSpPr>
        <p:spPr bwMode="auto">
          <a:xfrm>
            <a:off x="2582863" y="2549525"/>
            <a:ext cx="1082675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682" y="72"/>
              </a:cxn>
            </a:cxnLst>
            <a:rect l="0" t="0" r="r" b="b"/>
            <a:pathLst>
              <a:path w="682" h="72">
                <a:moveTo>
                  <a:pt x="0" y="0"/>
                </a:moveTo>
                <a:lnTo>
                  <a:pt x="84" y="0"/>
                </a:lnTo>
                <a:lnTo>
                  <a:pt x="682" y="72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3084513" y="3070225"/>
            <a:ext cx="485775" cy="709613"/>
          </a:xfrm>
          <a:custGeom>
            <a:avLst/>
            <a:gdLst/>
            <a:ahLst/>
            <a:cxnLst>
              <a:cxn ang="0">
                <a:pos x="0" y="447"/>
              </a:cxn>
              <a:cxn ang="0">
                <a:pos x="106" y="447"/>
              </a:cxn>
              <a:cxn ang="0">
                <a:pos x="306" y="0"/>
              </a:cxn>
            </a:cxnLst>
            <a:rect l="0" t="0" r="r" b="b"/>
            <a:pathLst>
              <a:path w="306" h="447">
                <a:moveTo>
                  <a:pt x="0" y="447"/>
                </a:moveTo>
                <a:lnTo>
                  <a:pt x="106" y="447"/>
                </a:lnTo>
                <a:lnTo>
                  <a:pt x="306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1" name="Freeform 33"/>
          <p:cNvSpPr>
            <a:spLocks/>
          </p:cNvSpPr>
          <p:nvPr/>
        </p:nvSpPr>
        <p:spPr bwMode="auto">
          <a:xfrm>
            <a:off x="2900363" y="4056063"/>
            <a:ext cx="977900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0" y="0"/>
              </a:cxn>
              <a:cxn ang="0">
                <a:pos x="616" y="0"/>
              </a:cxn>
            </a:cxnLst>
            <a:rect l="0" t="0" r="r" b="b"/>
            <a:pathLst>
              <a:path w="616">
                <a:moveTo>
                  <a:pt x="0" y="0"/>
                </a:moveTo>
                <a:lnTo>
                  <a:pt x="140" y="0"/>
                </a:lnTo>
                <a:lnTo>
                  <a:pt x="616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2" name="Freeform 34"/>
          <p:cNvSpPr>
            <a:spLocks/>
          </p:cNvSpPr>
          <p:nvPr/>
        </p:nvSpPr>
        <p:spPr bwMode="auto">
          <a:xfrm>
            <a:off x="2449513" y="5402263"/>
            <a:ext cx="1276350" cy="254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24" y="16"/>
              </a:cxn>
              <a:cxn ang="0">
                <a:pos x="804" y="0"/>
              </a:cxn>
            </a:cxnLst>
            <a:rect l="0" t="0" r="r" b="b"/>
            <a:pathLst>
              <a:path w="804" h="16">
                <a:moveTo>
                  <a:pt x="0" y="16"/>
                </a:moveTo>
                <a:lnTo>
                  <a:pt x="124" y="16"/>
                </a:lnTo>
                <a:lnTo>
                  <a:pt x="804" y="0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3" name="Freeform 35"/>
          <p:cNvSpPr>
            <a:spLocks/>
          </p:cNvSpPr>
          <p:nvPr/>
        </p:nvSpPr>
        <p:spPr bwMode="auto">
          <a:xfrm>
            <a:off x="3465513" y="5735638"/>
            <a:ext cx="276225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" y="0"/>
              </a:cxn>
              <a:cxn ang="0">
                <a:pos x="174" y="24"/>
              </a:cxn>
            </a:cxnLst>
            <a:rect l="0" t="0" r="r" b="b"/>
            <a:pathLst>
              <a:path w="174" h="24">
                <a:moveTo>
                  <a:pt x="0" y="0"/>
                </a:moveTo>
                <a:lnTo>
                  <a:pt x="88" y="0"/>
                </a:lnTo>
                <a:lnTo>
                  <a:pt x="174" y="24"/>
                </a:lnTo>
              </a:path>
            </a:pathLst>
          </a:custGeom>
          <a:noFill/>
          <a:ln w="158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4" name="Line 36"/>
          <p:cNvSpPr>
            <a:spLocks noChangeShapeType="1"/>
          </p:cNvSpPr>
          <p:nvPr/>
        </p:nvSpPr>
        <p:spPr bwMode="auto">
          <a:xfrm>
            <a:off x="3357563" y="5141913"/>
            <a:ext cx="511175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5" name="Line 37"/>
          <p:cNvSpPr>
            <a:spLocks noChangeShapeType="1"/>
          </p:cNvSpPr>
          <p:nvPr/>
        </p:nvSpPr>
        <p:spPr bwMode="auto">
          <a:xfrm>
            <a:off x="2786063" y="6008688"/>
            <a:ext cx="1082675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6" name="Freeform 38"/>
          <p:cNvSpPr>
            <a:spLocks/>
          </p:cNvSpPr>
          <p:nvPr/>
        </p:nvSpPr>
        <p:spPr bwMode="auto">
          <a:xfrm>
            <a:off x="4673600" y="917575"/>
            <a:ext cx="746125" cy="9525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360" y="0"/>
              </a:cxn>
              <a:cxn ang="0">
                <a:pos x="0" y="60"/>
              </a:cxn>
            </a:cxnLst>
            <a:rect l="0" t="0" r="r" b="b"/>
            <a:pathLst>
              <a:path w="470" h="60">
                <a:moveTo>
                  <a:pt x="470" y="0"/>
                </a:moveTo>
                <a:lnTo>
                  <a:pt x="360" y="0"/>
                </a:lnTo>
                <a:lnTo>
                  <a:pt x="0" y="6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7" name="Freeform 39"/>
          <p:cNvSpPr>
            <a:spLocks/>
          </p:cNvSpPr>
          <p:nvPr/>
        </p:nvSpPr>
        <p:spPr bwMode="auto">
          <a:xfrm>
            <a:off x="4689475" y="1174750"/>
            <a:ext cx="730250" cy="34925"/>
          </a:xfrm>
          <a:custGeom>
            <a:avLst/>
            <a:gdLst/>
            <a:ahLst/>
            <a:cxnLst>
              <a:cxn ang="0">
                <a:pos x="460" y="0"/>
              </a:cxn>
              <a:cxn ang="0">
                <a:pos x="348" y="0"/>
              </a:cxn>
              <a:cxn ang="0">
                <a:pos x="0" y="22"/>
              </a:cxn>
            </a:cxnLst>
            <a:rect l="0" t="0" r="r" b="b"/>
            <a:pathLst>
              <a:path w="460" h="22">
                <a:moveTo>
                  <a:pt x="460" y="0"/>
                </a:moveTo>
                <a:lnTo>
                  <a:pt x="348" y="0"/>
                </a:lnTo>
                <a:lnTo>
                  <a:pt x="0" y="2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8" name="Freeform 40"/>
          <p:cNvSpPr>
            <a:spLocks/>
          </p:cNvSpPr>
          <p:nvPr/>
        </p:nvSpPr>
        <p:spPr bwMode="auto">
          <a:xfrm>
            <a:off x="4673600" y="1400175"/>
            <a:ext cx="739775" cy="1588"/>
          </a:xfrm>
          <a:custGeom>
            <a:avLst/>
            <a:gdLst/>
            <a:ahLst/>
            <a:cxnLst>
              <a:cxn ang="0">
                <a:pos x="466" y="0"/>
              </a:cxn>
              <a:cxn ang="0">
                <a:pos x="358" y="0"/>
              </a:cxn>
              <a:cxn ang="0">
                <a:pos x="0" y="0"/>
              </a:cxn>
            </a:cxnLst>
            <a:rect l="0" t="0" r="r" b="b"/>
            <a:pathLst>
              <a:path w="466">
                <a:moveTo>
                  <a:pt x="466" y="0"/>
                </a:moveTo>
                <a:lnTo>
                  <a:pt x="3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9" name="Freeform 41"/>
          <p:cNvSpPr>
            <a:spLocks/>
          </p:cNvSpPr>
          <p:nvPr/>
        </p:nvSpPr>
        <p:spPr bwMode="auto">
          <a:xfrm>
            <a:off x="4949825" y="1831975"/>
            <a:ext cx="1050925" cy="304800"/>
          </a:xfrm>
          <a:custGeom>
            <a:avLst/>
            <a:gdLst/>
            <a:ahLst/>
            <a:cxnLst>
              <a:cxn ang="0">
                <a:pos x="662" y="192"/>
              </a:cxn>
              <a:cxn ang="0">
                <a:pos x="508" y="192"/>
              </a:cxn>
              <a:cxn ang="0">
                <a:pos x="0" y="0"/>
              </a:cxn>
            </a:cxnLst>
            <a:rect l="0" t="0" r="r" b="b"/>
            <a:pathLst>
              <a:path w="662" h="192">
                <a:moveTo>
                  <a:pt x="662" y="192"/>
                </a:moveTo>
                <a:lnTo>
                  <a:pt x="508" y="19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0" name="Freeform 42"/>
          <p:cNvSpPr>
            <a:spLocks/>
          </p:cNvSpPr>
          <p:nvPr/>
        </p:nvSpPr>
        <p:spPr bwMode="auto">
          <a:xfrm>
            <a:off x="5013325" y="1978025"/>
            <a:ext cx="987425" cy="422275"/>
          </a:xfrm>
          <a:custGeom>
            <a:avLst/>
            <a:gdLst/>
            <a:ahLst/>
            <a:cxnLst>
              <a:cxn ang="0">
                <a:pos x="622" y="266"/>
              </a:cxn>
              <a:cxn ang="0">
                <a:pos x="472" y="266"/>
              </a:cxn>
              <a:cxn ang="0">
                <a:pos x="0" y="0"/>
              </a:cxn>
            </a:cxnLst>
            <a:rect l="0" t="0" r="r" b="b"/>
            <a:pathLst>
              <a:path w="622" h="266">
                <a:moveTo>
                  <a:pt x="622" y="266"/>
                </a:moveTo>
                <a:lnTo>
                  <a:pt x="472" y="26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1" name="Freeform 43"/>
          <p:cNvSpPr>
            <a:spLocks/>
          </p:cNvSpPr>
          <p:nvPr/>
        </p:nvSpPr>
        <p:spPr bwMode="auto">
          <a:xfrm>
            <a:off x="4937125" y="3108325"/>
            <a:ext cx="1044575" cy="298450"/>
          </a:xfrm>
          <a:custGeom>
            <a:avLst/>
            <a:gdLst/>
            <a:ahLst/>
            <a:cxnLst>
              <a:cxn ang="0">
                <a:pos x="658" y="188"/>
              </a:cxn>
              <a:cxn ang="0">
                <a:pos x="290" y="188"/>
              </a:cxn>
              <a:cxn ang="0">
                <a:pos x="0" y="0"/>
              </a:cxn>
            </a:cxnLst>
            <a:rect l="0" t="0" r="r" b="b"/>
            <a:pathLst>
              <a:path w="658" h="188">
                <a:moveTo>
                  <a:pt x="658" y="188"/>
                </a:moveTo>
                <a:lnTo>
                  <a:pt x="290" y="18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2" name="Freeform 44"/>
          <p:cNvSpPr>
            <a:spLocks/>
          </p:cNvSpPr>
          <p:nvPr/>
        </p:nvSpPr>
        <p:spPr bwMode="auto">
          <a:xfrm>
            <a:off x="4870450" y="2492375"/>
            <a:ext cx="822325" cy="387350"/>
          </a:xfrm>
          <a:custGeom>
            <a:avLst/>
            <a:gdLst/>
            <a:ahLst/>
            <a:cxnLst>
              <a:cxn ang="0">
                <a:pos x="518" y="244"/>
              </a:cxn>
              <a:cxn ang="0">
                <a:pos x="418" y="244"/>
              </a:cxn>
              <a:cxn ang="0">
                <a:pos x="0" y="0"/>
              </a:cxn>
            </a:cxnLst>
            <a:rect l="0" t="0" r="r" b="b"/>
            <a:pathLst>
              <a:path w="518" h="244">
                <a:moveTo>
                  <a:pt x="518" y="244"/>
                </a:moveTo>
                <a:lnTo>
                  <a:pt x="418" y="24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3" name="Freeform 45"/>
          <p:cNvSpPr>
            <a:spLocks/>
          </p:cNvSpPr>
          <p:nvPr/>
        </p:nvSpPr>
        <p:spPr bwMode="auto">
          <a:xfrm>
            <a:off x="5153025" y="1701800"/>
            <a:ext cx="847725" cy="219075"/>
          </a:xfrm>
          <a:custGeom>
            <a:avLst/>
            <a:gdLst/>
            <a:ahLst/>
            <a:cxnLst>
              <a:cxn ang="0">
                <a:pos x="534" y="138"/>
              </a:cxn>
              <a:cxn ang="0">
                <a:pos x="380" y="138"/>
              </a:cxn>
              <a:cxn ang="0">
                <a:pos x="0" y="0"/>
              </a:cxn>
            </a:cxnLst>
            <a:rect l="0" t="0" r="r" b="b"/>
            <a:pathLst>
              <a:path w="534" h="138">
                <a:moveTo>
                  <a:pt x="534" y="138"/>
                </a:moveTo>
                <a:lnTo>
                  <a:pt x="380" y="13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4" name="Freeform 46"/>
          <p:cNvSpPr>
            <a:spLocks/>
          </p:cNvSpPr>
          <p:nvPr/>
        </p:nvSpPr>
        <p:spPr bwMode="auto">
          <a:xfrm>
            <a:off x="4778375" y="2085975"/>
            <a:ext cx="904875" cy="542925"/>
          </a:xfrm>
          <a:custGeom>
            <a:avLst/>
            <a:gdLst/>
            <a:ahLst/>
            <a:cxnLst>
              <a:cxn ang="0">
                <a:pos x="570" y="342"/>
              </a:cxn>
              <a:cxn ang="0">
                <a:pos x="452" y="342"/>
              </a:cxn>
              <a:cxn ang="0">
                <a:pos x="0" y="0"/>
              </a:cxn>
            </a:cxnLst>
            <a:rect l="0" t="0" r="r" b="b"/>
            <a:pathLst>
              <a:path w="570" h="342">
                <a:moveTo>
                  <a:pt x="570" y="342"/>
                </a:moveTo>
                <a:lnTo>
                  <a:pt x="452" y="34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5" name="Freeform 47"/>
          <p:cNvSpPr>
            <a:spLocks/>
          </p:cNvSpPr>
          <p:nvPr/>
        </p:nvSpPr>
        <p:spPr bwMode="auto">
          <a:xfrm>
            <a:off x="4864100" y="3375025"/>
            <a:ext cx="1117600" cy="271463"/>
          </a:xfrm>
          <a:custGeom>
            <a:avLst/>
            <a:gdLst/>
            <a:ahLst/>
            <a:cxnLst>
              <a:cxn ang="0">
                <a:pos x="704" y="171"/>
              </a:cxn>
              <a:cxn ang="0">
                <a:pos x="336" y="171"/>
              </a:cxn>
              <a:cxn ang="0">
                <a:pos x="0" y="0"/>
              </a:cxn>
            </a:cxnLst>
            <a:rect l="0" t="0" r="r" b="b"/>
            <a:pathLst>
              <a:path w="704" h="171">
                <a:moveTo>
                  <a:pt x="704" y="171"/>
                </a:moveTo>
                <a:lnTo>
                  <a:pt x="336" y="17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6" name="Freeform 48"/>
          <p:cNvSpPr>
            <a:spLocks/>
          </p:cNvSpPr>
          <p:nvPr/>
        </p:nvSpPr>
        <p:spPr bwMode="auto">
          <a:xfrm>
            <a:off x="4651375" y="3748088"/>
            <a:ext cx="819150" cy="612775"/>
          </a:xfrm>
          <a:custGeom>
            <a:avLst/>
            <a:gdLst/>
            <a:ahLst/>
            <a:cxnLst>
              <a:cxn ang="0">
                <a:pos x="516" y="386"/>
              </a:cxn>
              <a:cxn ang="0">
                <a:pos x="384" y="386"/>
              </a:cxn>
              <a:cxn ang="0">
                <a:pos x="0" y="0"/>
              </a:cxn>
            </a:cxnLst>
            <a:rect l="0" t="0" r="r" b="b"/>
            <a:pathLst>
              <a:path w="516" h="386">
                <a:moveTo>
                  <a:pt x="516" y="386"/>
                </a:moveTo>
                <a:lnTo>
                  <a:pt x="384" y="38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7" name="Freeform 49"/>
          <p:cNvSpPr>
            <a:spLocks/>
          </p:cNvSpPr>
          <p:nvPr/>
        </p:nvSpPr>
        <p:spPr bwMode="auto">
          <a:xfrm>
            <a:off x="5003800" y="4256088"/>
            <a:ext cx="520700" cy="615950"/>
          </a:xfrm>
          <a:custGeom>
            <a:avLst/>
            <a:gdLst/>
            <a:ahLst/>
            <a:cxnLst>
              <a:cxn ang="0">
                <a:pos x="328" y="388"/>
              </a:cxn>
              <a:cxn ang="0">
                <a:pos x="176" y="388"/>
              </a:cxn>
              <a:cxn ang="0">
                <a:pos x="0" y="0"/>
              </a:cxn>
            </a:cxnLst>
            <a:rect l="0" t="0" r="r" b="b"/>
            <a:pathLst>
              <a:path w="328" h="388">
                <a:moveTo>
                  <a:pt x="328" y="388"/>
                </a:moveTo>
                <a:lnTo>
                  <a:pt x="176" y="38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8" name="Freeform 50"/>
          <p:cNvSpPr>
            <a:spLocks/>
          </p:cNvSpPr>
          <p:nvPr/>
        </p:nvSpPr>
        <p:spPr bwMode="auto">
          <a:xfrm>
            <a:off x="4886325" y="4411663"/>
            <a:ext cx="638175" cy="717550"/>
          </a:xfrm>
          <a:custGeom>
            <a:avLst/>
            <a:gdLst/>
            <a:ahLst/>
            <a:cxnLst>
              <a:cxn ang="0">
                <a:pos x="402" y="452"/>
              </a:cxn>
              <a:cxn ang="0">
                <a:pos x="262" y="452"/>
              </a:cxn>
              <a:cxn ang="0">
                <a:pos x="0" y="0"/>
              </a:cxn>
            </a:cxnLst>
            <a:rect l="0" t="0" r="r" b="b"/>
            <a:pathLst>
              <a:path w="402" h="452">
                <a:moveTo>
                  <a:pt x="402" y="452"/>
                </a:moveTo>
                <a:lnTo>
                  <a:pt x="262" y="45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9" name="Freeform 51"/>
          <p:cNvSpPr>
            <a:spLocks/>
          </p:cNvSpPr>
          <p:nvPr/>
        </p:nvSpPr>
        <p:spPr bwMode="auto">
          <a:xfrm>
            <a:off x="4822825" y="4564063"/>
            <a:ext cx="701675" cy="806450"/>
          </a:xfrm>
          <a:custGeom>
            <a:avLst/>
            <a:gdLst/>
            <a:ahLst/>
            <a:cxnLst>
              <a:cxn ang="0">
                <a:pos x="442" y="508"/>
              </a:cxn>
              <a:cxn ang="0">
                <a:pos x="302" y="508"/>
              </a:cxn>
              <a:cxn ang="0">
                <a:pos x="0" y="0"/>
              </a:cxn>
            </a:cxnLst>
            <a:rect l="0" t="0" r="r" b="b"/>
            <a:pathLst>
              <a:path w="442" h="508">
                <a:moveTo>
                  <a:pt x="442" y="508"/>
                </a:moveTo>
                <a:lnTo>
                  <a:pt x="302" y="50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0" name="Line 52"/>
          <p:cNvSpPr>
            <a:spLocks noChangeShapeType="1"/>
          </p:cNvSpPr>
          <p:nvPr/>
        </p:nvSpPr>
        <p:spPr bwMode="auto">
          <a:xfrm flipH="1">
            <a:off x="4705350" y="1400175"/>
            <a:ext cx="387350" cy="2825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1" name="Line 53"/>
          <p:cNvSpPr>
            <a:spLocks noChangeShapeType="1"/>
          </p:cNvSpPr>
          <p:nvPr/>
        </p:nvSpPr>
        <p:spPr bwMode="auto">
          <a:xfrm flipH="1" flipV="1">
            <a:off x="4911725" y="4662488"/>
            <a:ext cx="390525" cy="7080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2" name="Freeform 54"/>
          <p:cNvSpPr>
            <a:spLocks/>
          </p:cNvSpPr>
          <p:nvPr/>
        </p:nvSpPr>
        <p:spPr bwMode="auto">
          <a:xfrm>
            <a:off x="2630488" y="1558925"/>
            <a:ext cx="1231900" cy="495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8" y="0"/>
              </a:cxn>
              <a:cxn ang="0">
                <a:pos x="776" y="312"/>
              </a:cxn>
            </a:cxnLst>
            <a:rect l="0" t="0" r="r" b="b"/>
            <a:pathLst>
              <a:path w="776" h="312">
                <a:moveTo>
                  <a:pt x="0" y="0"/>
                </a:moveTo>
                <a:lnTo>
                  <a:pt x="268" y="0"/>
                </a:lnTo>
                <a:lnTo>
                  <a:pt x="776" y="31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3" name="Freeform 55"/>
          <p:cNvSpPr>
            <a:spLocks/>
          </p:cNvSpPr>
          <p:nvPr/>
        </p:nvSpPr>
        <p:spPr bwMode="auto">
          <a:xfrm>
            <a:off x="2097088" y="1793875"/>
            <a:ext cx="1619250" cy="412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0" y="0"/>
              </a:cxn>
              <a:cxn ang="0">
                <a:pos x="1020" y="260"/>
              </a:cxn>
            </a:cxnLst>
            <a:rect l="0" t="0" r="r" b="b"/>
            <a:pathLst>
              <a:path w="1020" h="260">
                <a:moveTo>
                  <a:pt x="0" y="0"/>
                </a:moveTo>
                <a:lnTo>
                  <a:pt x="500" y="0"/>
                </a:lnTo>
                <a:lnTo>
                  <a:pt x="1020" y="26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4" name="Freeform 56"/>
          <p:cNvSpPr>
            <a:spLocks/>
          </p:cNvSpPr>
          <p:nvPr/>
        </p:nvSpPr>
        <p:spPr bwMode="auto">
          <a:xfrm>
            <a:off x="2646363" y="2324100"/>
            <a:ext cx="1028700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8" y="0"/>
              </a:cxn>
              <a:cxn ang="0">
                <a:pos x="648" y="122"/>
              </a:cxn>
            </a:cxnLst>
            <a:rect l="0" t="0" r="r" b="b"/>
            <a:pathLst>
              <a:path w="648" h="122">
                <a:moveTo>
                  <a:pt x="0" y="0"/>
                </a:moveTo>
                <a:lnTo>
                  <a:pt x="218" y="0"/>
                </a:lnTo>
                <a:lnTo>
                  <a:pt x="648" y="12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5" name="Freeform 57"/>
          <p:cNvSpPr>
            <a:spLocks/>
          </p:cNvSpPr>
          <p:nvPr/>
        </p:nvSpPr>
        <p:spPr bwMode="auto">
          <a:xfrm>
            <a:off x="2586038" y="2943225"/>
            <a:ext cx="1092200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8" y="214"/>
              </a:cxn>
              <a:cxn ang="0">
                <a:pos x="688" y="0"/>
              </a:cxn>
            </a:cxnLst>
            <a:rect l="0" t="0" r="r" b="b"/>
            <a:pathLst>
              <a:path w="688" h="214">
                <a:moveTo>
                  <a:pt x="0" y="214"/>
                </a:moveTo>
                <a:lnTo>
                  <a:pt x="168" y="214"/>
                </a:lnTo>
                <a:lnTo>
                  <a:pt x="68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6" name="Freeform 58"/>
          <p:cNvSpPr>
            <a:spLocks/>
          </p:cNvSpPr>
          <p:nvPr/>
        </p:nvSpPr>
        <p:spPr bwMode="auto">
          <a:xfrm>
            <a:off x="3084513" y="2809875"/>
            <a:ext cx="736600" cy="2286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96" y="144"/>
              </a:cxn>
              <a:cxn ang="0">
                <a:pos x="464" y="0"/>
              </a:cxn>
            </a:cxnLst>
            <a:rect l="0" t="0" r="r" b="b"/>
            <a:pathLst>
              <a:path w="464" h="144">
                <a:moveTo>
                  <a:pt x="0" y="144"/>
                </a:moveTo>
                <a:lnTo>
                  <a:pt x="96" y="144"/>
                </a:lnTo>
                <a:lnTo>
                  <a:pt x="46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7" name="Freeform 59"/>
          <p:cNvSpPr>
            <a:spLocks/>
          </p:cNvSpPr>
          <p:nvPr/>
        </p:nvSpPr>
        <p:spPr bwMode="auto">
          <a:xfrm>
            <a:off x="2582863" y="2549525"/>
            <a:ext cx="1082675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682" y="72"/>
              </a:cxn>
            </a:cxnLst>
            <a:rect l="0" t="0" r="r" b="b"/>
            <a:pathLst>
              <a:path w="682" h="72">
                <a:moveTo>
                  <a:pt x="0" y="0"/>
                </a:moveTo>
                <a:lnTo>
                  <a:pt x="84" y="0"/>
                </a:lnTo>
                <a:lnTo>
                  <a:pt x="682" y="7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8" name="Freeform 60"/>
          <p:cNvSpPr>
            <a:spLocks/>
          </p:cNvSpPr>
          <p:nvPr/>
        </p:nvSpPr>
        <p:spPr bwMode="auto">
          <a:xfrm>
            <a:off x="3084513" y="3070225"/>
            <a:ext cx="485775" cy="709613"/>
          </a:xfrm>
          <a:custGeom>
            <a:avLst/>
            <a:gdLst/>
            <a:ahLst/>
            <a:cxnLst>
              <a:cxn ang="0">
                <a:pos x="0" y="447"/>
              </a:cxn>
              <a:cxn ang="0">
                <a:pos x="106" y="447"/>
              </a:cxn>
              <a:cxn ang="0">
                <a:pos x="306" y="0"/>
              </a:cxn>
            </a:cxnLst>
            <a:rect l="0" t="0" r="r" b="b"/>
            <a:pathLst>
              <a:path w="306" h="447">
                <a:moveTo>
                  <a:pt x="0" y="447"/>
                </a:moveTo>
                <a:lnTo>
                  <a:pt x="106" y="447"/>
                </a:lnTo>
                <a:lnTo>
                  <a:pt x="30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9" name="Freeform 61"/>
          <p:cNvSpPr>
            <a:spLocks/>
          </p:cNvSpPr>
          <p:nvPr/>
        </p:nvSpPr>
        <p:spPr bwMode="auto">
          <a:xfrm>
            <a:off x="2900363" y="4056063"/>
            <a:ext cx="977900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0" y="0"/>
              </a:cxn>
              <a:cxn ang="0">
                <a:pos x="616" y="0"/>
              </a:cxn>
            </a:cxnLst>
            <a:rect l="0" t="0" r="r" b="b"/>
            <a:pathLst>
              <a:path w="616">
                <a:moveTo>
                  <a:pt x="0" y="0"/>
                </a:moveTo>
                <a:lnTo>
                  <a:pt x="140" y="0"/>
                </a:lnTo>
                <a:lnTo>
                  <a:pt x="61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10" name="Freeform 62"/>
          <p:cNvSpPr>
            <a:spLocks/>
          </p:cNvSpPr>
          <p:nvPr/>
        </p:nvSpPr>
        <p:spPr bwMode="auto">
          <a:xfrm>
            <a:off x="2449513" y="5402263"/>
            <a:ext cx="1276350" cy="254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24" y="16"/>
              </a:cxn>
              <a:cxn ang="0">
                <a:pos x="804" y="0"/>
              </a:cxn>
            </a:cxnLst>
            <a:rect l="0" t="0" r="r" b="b"/>
            <a:pathLst>
              <a:path w="804" h="16">
                <a:moveTo>
                  <a:pt x="0" y="16"/>
                </a:moveTo>
                <a:lnTo>
                  <a:pt x="124" y="16"/>
                </a:lnTo>
                <a:lnTo>
                  <a:pt x="80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11" name="Freeform 63"/>
          <p:cNvSpPr>
            <a:spLocks/>
          </p:cNvSpPr>
          <p:nvPr/>
        </p:nvSpPr>
        <p:spPr bwMode="auto">
          <a:xfrm>
            <a:off x="3465513" y="5735638"/>
            <a:ext cx="276225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" y="0"/>
              </a:cxn>
              <a:cxn ang="0">
                <a:pos x="174" y="24"/>
              </a:cxn>
            </a:cxnLst>
            <a:rect l="0" t="0" r="r" b="b"/>
            <a:pathLst>
              <a:path w="174" h="24">
                <a:moveTo>
                  <a:pt x="0" y="0"/>
                </a:moveTo>
                <a:lnTo>
                  <a:pt x="88" y="0"/>
                </a:lnTo>
                <a:lnTo>
                  <a:pt x="174" y="2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12" name="Line 64"/>
          <p:cNvSpPr>
            <a:spLocks noChangeShapeType="1"/>
          </p:cNvSpPr>
          <p:nvPr/>
        </p:nvSpPr>
        <p:spPr bwMode="auto">
          <a:xfrm>
            <a:off x="3357563" y="5141913"/>
            <a:ext cx="51117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13" name="Line 65"/>
          <p:cNvSpPr>
            <a:spLocks noChangeShapeType="1"/>
          </p:cNvSpPr>
          <p:nvPr/>
        </p:nvSpPr>
        <p:spPr bwMode="auto">
          <a:xfrm>
            <a:off x="2773363" y="6008688"/>
            <a:ext cx="109537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14" name="Rectangle 66"/>
          <p:cNvSpPr>
            <a:spLocks noChangeArrowheads="1"/>
          </p:cNvSpPr>
          <p:nvPr/>
        </p:nvSpPr>
        <p:spPr bwMode="auto">
          <a:xfrm>
            <a:off x="904875" y="1135063"/>
            <a:ext cx="508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Arm</a:t>
            </a:r>
            <a:endParaRPr lang="en-US" sz="1800">
              <a:latin typeface="Arial" charset="0"/>
            </a:endParaRPr>
          </a:p>
        </p:txBody>
      </p:sp>
      <p:sp>
        <p:nvSpPr>
          <p:cNvPr id="27715" name="Rectangle 67"/>
          <p:cNvSpPr>
            <a:spLocks noChangeArrowheads="1"/>
          </p:cNvSpPr>
          <p:nvPr/>
        </p:nvSpPr>
        <p:spPr bwMode="auto">
          <a:xfrm>
            <a:off x="955675" y="1430338"/>
            <a:ext cx="1625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Triceps brachii</a:t>
            </a:r>
            <a:endParaRPr lang="en-US" sz="1800" b="1">
              <a:latin typeface="Arial" charset="0"/>
            </a:endParaRPr>
          </a:p>
        </p:txBody>
      </p:sp>
      <p:sp>
        <p:nvSpPr>
          <p:cNvPr id="27716" name="Rectangle 68"/>
          <p:cNvSpPr>
            <a:spLocks noChangeArrowheads="1"/>
          </p:cNvSpPr>
          <p:nvPr/>
        </p:nvSpPr>
        <p:spPr bwMode="auto">
          <a:xfrm>
            <a:off x="955675" y="1668463"/>
            <a:ext cx="109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Brachialis</a:t>
            </a:r>
            <a:endParaRPr lang="en-US" sz="1800" b="1">
              <a:latin typeface="Arial" charset="0"/>
            </a:endParaRPr>
          </a:p>
        </p:txBody>
      </p:sp>
      <p:sp>
        <p:nvSpPr>
          <p:cNvPr id="27717" name="Rectangle 69"/>
          <p:cNvSpPr>
            <a:spLocks noChangeArrowheads="1"/>
          </p:cNvSpPr>
          <p:nvPr/>
        </p:nvSpPr>
        <p:spPr bwMode="auto">
          <a:xfrm>
            <a:off x="901700" y="1897063"/>
            <a:ext cx="1041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Forearm</a:t>
            </a:r>
            <a:endParaRPr lang="en-US" sz="1800">
              <a:latin typeface="Arial" charset="0"/>
            </a:endParaRPr>
          </a:p>
        </p:txBody>
      </p:sp>
      <p:sp>
        <p:nvSpPr>
          <p:cNvPr id="27718" name="Rectangle 70"/>
          <p:cNvSpPr>
            <a:spLocks noChangeArrowheads="1"/>
          </p:cNvSpPr>
          <p:nvPr/>
        </p:nvSpPr>
        <p:spPr bwMode="auto">
          <a:xfrm>
            <a:off x="952500" y="2182813"/>
            <a:ext cx="165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Brachioradialis</a:t>
            </a:r>
            <a:endParaRPr lang="en-US" sz="1800" b="1">
              <a:latin typeface="Arial" charset="0"/>
            </a:endParaRPr>
          </a:p>
        </p:txBody>
      </p:sp>
      <p:sp>
        <p:nvSpPr>
          <p:cNvPr id="27719" name="Rectangle 71"/>
          <p:cNvSpPr>
            <a:spLocks noChangeArrowheads="1"/>
          </p:cNvSpPr>
          <p:nvPr/>
        </p:nvSpPr>
        <p:spPr bwMode="auto">
          <a:xfrm>
            <a:off x="952500" y="3157538"/>
            <a:ext cx="1587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Extensor carpi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ulnaris </a:t>
            </a:r>
          </a:p>
        </p:txBody>
      </p:sp>
      <p:sp>
        <p:nvSpPr>
          <p:cNvPr id="27720" name="Rectangle 72"/>
          <p:cNvSpPr>
            <a:spLocks noChangeArrowheads="1"/>
          </p:cNvSpPr>
          <p:nvPr/>
        </p:nvSpPr>
        <p:spPr bwMode="auto">
          <a:xfrm>
            <a:off x="952500" y="3636963"/>
            <a:ext cx="209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Extensor digitorum</a:t>
            </a:r>
            <a:endParaRPr lang="en-US" sz="1800" b="1">
              <a:latin typeface="Arial" charset="0"/>
            </a:endParaRPr>
          </a:p>
        </p:txBody>
      </p:sp>
      <p:sp>
        <p:nvSpPr>
          <p:cNvPr id="27721" name="Rectangle 73"/>
          <p:cNvSpPr>
            <a:spLocks noChangeArrowheads="1"/>
          </p:cNvSpPr>
          <p:nvPr/>
        </p:nvSpPr>
        <p:spPr bwMode="auto">
          <a:xfrm>
            <a:off x="1406525" y="3929063"/>
            <a:ext cx="1422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Iliotibial tract</a:t>
            </a:r>
            <a:endParaRPr lang="en-US" sz="1800" b="1">
              <a:latin typeface="Arial" charset="0"/>
            </a:endParaRPr>
          </a:p>
        </p:txBody>
      </p:sp>
      <p:sp>
        <p:nvSpPr>
          <p:cNvPr id="27722" name="Rectangle 74"/>
          <p:cNvSpPr>
            <a:spLocks noChangeArrowheads="1"/>
          </p:cNvSpPr>
          <p:nvPr/>
        </p:nvSpPr>
        <p:spPr bwMode="auto">
          <a:xfrm>
            <a:off x="1619250" y="4675188"/>
            <a:ext cx="457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Leg</a:t>
            </a:r>
            <a:endParaRPr lang="en-US" sz="1800">
              <a:latin typeface="Arial" charset="0"/>
            </a:endParaRPr>
          </a:p>
        </p:txBody>
      </p:sp>
      <p:sp>
        <p:nvSpPr>
          <p:cNvPr id="27723" name="Rectangle 75"/>
          <p:cNvSpPr>
            <a:spLocks noChangeArrowheads="1"/>
          </p:cNvSpPr>
          <p:nvPr/>
        </p:nvSpPr>
        <p:spPr bwMode="auto">
          <a:xfrm>
            <a:off x="1676400" y="5002213"/>
            <a:ext cx="1663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Gastrocnemius</a:t>
            </a:r>
            <a:endParaRPr lang="en-US" sz="1800" b="1">
              <a:latin typeface="Arial" charset="0"/>
            </a:endParaRPr>
          </a:p>
        </p:txBody>
      </p:sp>
      <p:sp>
        <p:nvSpPr>
          <p:cNvPr id="27724" name="Rectangle 76"/>
          <p:cNvSpPr>
            <a:spLocks noChangeArrowheads="1"/>
          </p:cNvSpPr>
          <p:nvPr/>
        </p:nvSpPr>
        <p:spPr bwMode="auto">
          <a:xfrm>
            <a:off x="1676400" y="5307013"/>
            <a:ext cx="749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Soleus</a:t>
            </a:r>
            <a:endParaRPr lang="en-US" sz="1800" b="1">
              <a:latin typeface="Arial" charset="0"/>
            </a:endParaRPr>
          </a:p>
        </p:txBody>
      </p:sp>
      <p:sp>
        <p:nvSpPr>
          <p:cNvPr id="27725" name="Rectangle 77"/>
          <p:cNvSpPr>
            <a:spLocks noChangeArrowheads="1"/>
          </p:cNvSpPr>
          <p:nvPr/>
        </p:nvSpPr>
        <p:spPr bwMode="auto">
          <a:xfrm>
            <a:off x="1676400" y="5602288"/>
            <a:ext cx="1765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Fibularis longus</a:t>
            </a:r>
            <a:endParaRPr lang="en-US" sz="1800" b="1">
              <a:latin typeface="Arial" charset="0"/>
            </a:endParaRPr>
          </a:p>
        </p:txBody>
      </p:sp>
      <p:sp>
        <p:nvSpPr>
          <p:cNvPr id="27726" name="Rectangle 78"/>
          <p:cNvSpPr>
            <a:spLocks noChangeArrowheads="1"/>
          </p:cNvSpPr>
          <p:nvPr/>
        </p:nvSpPr>
        <p:spPr bwMode="auto">
          <a:xfrm>
            <a:off x="5375275" y="509588"/>
            <a:ext cx="647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Neck</a:t>
            </a:r>
            <a:endParaRPr lang="en-US" sz="1800">
              <a:latin typeface="Arial" charset="0"/>
            </a:endParaRPr>
          </a:p>
        </p:txBody>
      </p:sp>
      <p:sp>
        <p:nvSpPr>
          <p:cNvPr id="27727" name="Rectangle 79"/>
          <p:cNvSpPr>
            <a:spLocks noChangeArrowheads="1"/>
          </p:cNvSpPr>
          <p:nvPr/>
        </p:nvSpPr>
        <p:spPr bwMode="auto">
          <a:xfrm>
            <a:off x="5445125" y="795338"/>
            <a:ext cx="280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Epicranius, occipital belly</a:t>
            </a:r>
            <a:endParaRPr lang="en-US" sz="1800" b="1">
              <a:latin typeface="Arial" charset="0"/>
            </a:endParaRPr>
          </a:p>
        </p:txBody>
      </p:sp>
      <p:sp>
        <p:nvSpPr>
          <p:cNvPr id="27728" name="Rectangle 80"/>
          <p:cNvSpPr>
            <a:spLocks noChangeArrowheads="1"/>
          </p:cNvSpPr>
          <p:nvPr/>
        </p:nvSpPr>
        <p:spPr bwMode="auto">
          <a:xfrm>
            <a:off x="5445125" y="1039813"/>
            <a:ext cx="226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Sternocleidomastoid</a:t>
            </a:r>
            <a:endParaRPr lang="en-US" sz="1800" b="1">
              <a:latin typeface="Arial" charset="0"/>
            </a:endParaRPr>
          </a:p>
        </p:txBody>
      </p:sp>
      <p:sp>
        <p:nvSpPr>
          <p:cNvPr id="27729" name="Rectangle 81"/>
          <p:cNvSpPr>
            <a:spLocks noChangeArrowheads="1"/>
          </p:cNvSpPr>
          <p:nvPr/>
        </p:nvSpPr>
        <p:spPr bwMode="auto">
          <a:xfrm>
            <a:off x="5445125" y="12747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Trapezius</a:t>
            </a:r>
            <a:endParaRPr lang="en-US" sz="1800" b="1">
              <a:latin typeface="Arial" charset="0"/>
            </a:endParaRPr>
          </a:p>
        </p:txBody>
      </p:sp>
      <p:sp>
        <p:nvSpPr>
          <p:cNvPr id="27730" name="Rectangle 82"/>
          <p:cNvSpPr>
            <a:spLocks noChangeArrowheads="1"/>
          </p:cNvSpPr>
          <p:nvPr/>
        </p:nvSpPr>
        <p:spPr bwMode="auto">
          <a:xfrm>
            <a:off x="5956300" y="1516063"/>
            <a:ext cx="1104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Shoulder</a:t>
            </a:r>
            <a:endParaRPr lang="en-US" sz="1800">
              <a:latin typeface="Arial" charset="0"/>
            </a:endParaRPr>
          </a:p>
        </p:txBody>
      </p:sp>
      <p:sp>
        <p:nvSpPr>
          <p:cNvPr id="27731" name="Rectangle 83"/>
          <p:cNvSpPr>
            <a:spLocks noChangeArrowheads="1"/>
          </p:cNvSpPr>
          <p:nvPr/>
        </p:nvSpPr>
        <p:spPr bwMode="auto">
          <a:xfrm>
            <a:off x="5956300" y="3001963"/>
            <a:ext cx="419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Hip</a:t>
            </a:r>
            <a:endParaRPr lang="en-US" sz="1800">
              <a:latin typeface="Arial" charset="0"/>
            </a:endParaRPr>
          </a:p>
        </p:txBody>
      </p:sp>
      <p:sp>
        <p:nvSpPr>
          <p:cNvPr id="27732" name="Rectangle 84"/>
          <p:cNvSpPr>
            <a:spLocks noChangeArrowheads="1"/>
          </p:cNvSpPr>
          <p:nvPr/>
        </p:nvSpPr>
        <p:spPr bwMode="auto">
          <a:xfrm>
            <a:off x="6013450" y="3281363"/>
            <a:ext cx="1714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Gluteus medius</a:t>
            </a:r>
            <a:endParaRPr lang="en-US" sz="1800" b="1">
              <a:latin typeface="Arial" charset="0"/>
            </a:endParaRPr>
          </a:p>
        </p:txBody>
      </p:sp>
      <p:sp>
        <p:nvSpPr>
          <p:cNvPr id="27733" name="Rectangle 85"/>
          <p:cNvSpPr>
            <a:spLocks noChangeArrowheads="1"/>
          </p:cNvSpPr>
          <p:nvPr/>
        </p:nvSpPr>
        <p:spPr bwMode="auto">
          <a:xfrm>
            <a:off x="6013450" y="3529013"/>
            <a:ext cx="1905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Gluteus maximus</a:t>
            </a:r>
            <a:endParaRPr lang="en-US" sz="1800" b="1">
              <a:latin typeface="Arial" charset="0"/>
            </a:endParaRPr>
          </a:p>
        </p:txBody>
      </p:sp>
      <p:sp>
        <p:nvSpPr>
          <p:cNvPr id="27734" name="Rectangle 86"/>
          <p:cNvSpPr>
            <a:spLocks noChangeArrowheads="1"/>
          </p:cNvSpPr>
          <p:nvPr/>
        </p:nvSpPr>
        <p:spPr bwMode="auto">
          <a:xfrm>
            <a:off x="5432425" y="3941763"/>
            <a:ext cx="698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Thigh</a:t>
            </a:r>
            <a:endParaRPr lang="en-US" sz="1800">
              <a:latin typeface="Arial" charset="0"/>
            </a:endParaRPr>
          </a:p>
        </p:txBody>
      </p:sp>
      <p:sp>
        <p:nvSpPr>
          <p:cNvPr id="27735" name="Rectangle 87"/>
          <p:cNvSpPr>
            <a:spLocks noChangeArrowheads="1"/>
          </p:cNvSpPr>
          <p:nvPr/>
        </p:nvSpPr>
        <p:spPr bwMode="auto">
          <a:xfrm>
            <a:off x="5537200" y="4748213"/>
            <a:ext cx="1638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Biceps femoris</a:t>
            </a:r>
            <a:endParaRPr lang="en-US" sz="1800" b="1">
              <a:latin typeface="Arial" charset="0"/>
            </a:endParaRPr>
          </a:p>
        </p:txBody>
      </p:sp>
      <p:sp>
        <p:nvSpPr>
          <p:cNvPr id="27736" name="Rectangle 88"/>
          <p:cNvSpPr>
            <a:spLocks noChangeArrowheads="1"/>
          </p:cNvSpPr>
          <p:nvPr/>
        </p:nvSpPr>
        <p:spPr bwMode="auto">
          <a:xfrm>
            <a:off x="5486400" y="4243388"/>
            <a:ext cx="1955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Adductor magnus</a:t>
            </a:r>
            <a:endParaRPr lang="en-US" sz="1800" b="1">
              <a:latin typeface="Arial" charset="0"/>
            </a:endParaRPr>
          </a:p>
        </p:txBody>
      </p:sp>
      <p:sp>
        <p:nvSpPr>
          <p:cNvPr id="27737" name="Rectangle 89"/>
          <p:cNvSpPr>
            <a:spLocks noChangeArrowheads="1"/>
          </p:cNvSpPr>
          <p:nvPr/>
        </p:nvSpPr>
        <p:spPr bwMode="auto">
          <a:xfrm>
            <a:off x="5537200" y="5002213"/>
            <a:ext cx="1765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Semitendinosus</a:t>
            </a:r>
            <a:endParaRPr lang="en-US" sz="1800" b="1">
              <a:latin typeface="Arial" charset="0"/>
            </a:endParaRPr>
          </a:p>
        </p:txBody>
      </p:sp>
      <p:sp>
        <p:nvSpPr>
          <p:cNvPr id="27738" name="Rectangle 90"/>
          <p:cNvSpPr>
            <a:spLocks noChangeArrowheads="1"/>
          </p:cNvSpPr>
          <p:nvPr/>
        </p:nvSpPr>
        <p:spPr bwMode="auto">
          <a:xfrm>
            <a:off x="5537200" y="5256213"/>
            <a:ext cx="210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Semimembranosus</a:t>
            </a:r>
            <a:endParaRPr lang="en-US" sz="1800" b="1">
              <a:latin typeface="Arial" charset="0"/>
            </a:endParaRPr>
          </a:p>
        </p:txBody>
      </p:sp>
      <p:sp>
        <p:nvSpPr>
          <p:cNvPr id="27739" name="Rectangle 91"/>
          <p:cNvSpPr>
            <a:spLocks noChangeArrowheads="1"/>
          </p:cNvSpPr>
          <p:nvPr/>
        </p:nvSpPr>
        <p:spPr bwMode="auto">
          <a:xfrm>
            <a:off x="5705475" y="2754313"/>
            <a:ext cx="181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Latissimus dorsi</a:t>
            </a:r>
            <a:endParaRPr lang="en-US" sz="1800" b="1">
              <a:latin typeface="Arial" charset="0"/>
            </a:endParaRPr>
          </a:p>
        </p:txBody>
      </p:sp>
      <p:sp>
        <p:nvSpPr>
          <p:cNvPr id="27740" name="Rectangle 92"/>
          <p:cNvSpPr>
            <a:spLocks noChangeArrowheads="1"/>
          </p:cNvSpPr>
          <p:nvPr/>
        </p:nvSpPr>
        <p:spPr bwMode="auto">
          <a:xfrm>
            <a:off x="5705475" y="2509838"/>
            <a:ext cx="181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Rhomboid major</a:t>
            </a:r>
            <a:endParaRPr lang="en-US" sz="1800" b="1">
              <a:latin typeface="Arial" charset="0"/>
            </a:endParaRPr>
          </a:p>
        </p:txBody>
      </p:sp>
      <p:sp>
        <p:nvSpPr>
          <p:cNvPr id="27741" name="Rectangle 93"/>
          <p:cNvSpPr>
            <a:spLocks noChangeArrowheads="1"/>
          </p:cNvSpPr>
          <p:nvPr/>
        </p:nvSpPr>
        <p:spPr bwMode="auto">
          <a:xfrm>
            <a:off x="6013450" y="2024063"/>
            <a:ext cx="1435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Infraspinatus</a:t>
            </a:r>
            <a:endParaRPr lang="en-US" sz="1800" b="1">
              <a:latin typeface="Arial" charset="0"/>
            </a:endParaRPr>
          </a:p>
        </p:txBody>
      </p:sp>
      <p:sp>
        <p:nvSpPr>
          <p:cNvPr id="27742" name="Rectangle 94"/>
          <p:cNvSpPr>
            <a:spLocks noChangeArrowheads="1"/>
          </p:cNvSpPr>
          <p:nvPr/>
        </p:nvSpPr>
        <p:spPr bwMode="auto">
          <a:xfrm>
            <a:off x="6013450" y="1792288"/>
            <a:ext cx="774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Deltoid</a:t>
            </a:r>
            <a:endParaRPr lang="en-US" sz="1800" b="1">
              <a:latin typeface="Arial" charset="0"/>
            </a:endParaRPr>
          </a:p>
        </p:txBody>
      </p:sp>
      <p:sp>
        <p:nvSpPr>
          <p:cNvPr id="27743" name="Rectangle 95"/>
          <p:cNvSpPr>
            <a:spLocks noChangeArrowheads="1"/>
          </p:cNvSpPr>
          <p:nvPr/>
        </p:nvSpPr>
        <p:spPr bwMode="auto">
          <a:xfrm>
            <a:off x="6013450" y="2268538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Teres major</a:t>
            </a:r>
            <a:endParaRPr lang="en-US" sz="1800" b="1">
              <a:latin typeface="Arial" charset="0"/>
            </a:endParaRPr>
          </a:p>
        </p:txBody>
      </p:sp>
      <p:sp>
        <p:nvSpPr>
          <p:cNvPr id="27744" name="Rectangle 96"/>
          <p:cNvSpPr>
            <a:spLocks noChangeArrowheads="1"/>
          </p:cNvSpPr>
          <p:nvPr/>
        </p:nvSpPr>
        <p:spPr bwMode="auto">
          <a:xfrm>
            <a:off x="952500" y="2906713"/>
            <a:ext cx="210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Flexor carpi ulnaris</a:t>
            </a:r>
            <a:endParaRPr lang="en-US" sz="1800" b="1">
              <a:latin typeface="Arial" charset="0"/>
            </a:endParaRPr>
          </a:p>
        </p:txBody>
      </p:sp>
      <p:sp>
        <p:nvSpPr>
          <p:cNvPr id="27745" name="Rectangle 97"/>
          <p:cNvSpPr>
            <a:spLocks noChangeArrowheads="1"/>
          </p:cNvSpPr>
          <p:nvPr/>
        </p:nvSpPr>
        <p:spPr bwMode="auto">
          <a:xfrm>
            <a:off x="952500" y="2427288"/>
            <a:ext cx="1676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Extensor carpi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radialis longus </a:t>
            </a:r>
          </a:p>
        </p:txBody>
      </p:sp>
      <p:sp>
        <p:nvSpPr>
          <p:cNvPr id="27746" name="Rectangle 98"/>
          <p:cNvSpPr>
            <a:spLocks noChangeArrowheads="1"/>
          </p:cNvSpPr>
          <p:nvPr/>
        </p:nvSpPr>
        <p:spPr bwMode="auto">
          <a:xfrm>
            <a:off x="1676400" y="5894388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Calcaneal</a:t>
            </a:r>
            <a:endParaRPr lang="en-US" sz="1800" b="1">
              <a:latin typeface="Arial" charset="0"/>
            </a:endParaRPr>
          </a:p>
        </p:txBody>
      </p:sp>
      <p:sp>
        <p:nvSpPr>
          <p:cNvPr id="27747" name="Rectangle 99"/>
          <p:cNvSpPr>
            <a:spLocks noChangeArrowheads="1"/>
          </p:cNvSpPr>
          <p:nvPr/>
        </p:nvSpPr>
        <p:spPr bwMode="auto">
          <a:xfrm>
            <a:off x="1676400" y="6135688"/>
            <a:ext cx="185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(Achilles) tendon</a:t>
            </a:r>
            <a:endParaRPr lang="en-US" sz="1800" b="1">
              <a:latin typeface="Arial" charset="0"/>
            </a:endParaRPr>
          </a:p>
        </p:txBody>
      </p:sp>
      <p:sp>
        <p:nvSpPr>
          <p:cNvPr id="27748" name="Rectangle 100"/>
          <p:cNvSpPr>
            <a:spLocks noChangeArrowheads="1"/>
          </p:cNvSpPr>
          <p:nvPr/>
        </p:nvSpPr>
        <p:spPr bwMode="auto">
          <a:xfrm>
            <a:off x="5483225" y="4503738"/>
            <a:ext cx="139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Hamstrings: 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Head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Two groups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Muscles of facial expression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Muscles of mastication and tongue movement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Facial Expression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Insert into the skin</a:t>
            </a:r>
          </a:p>
          <a:p>
            <a:r>
              <a:rPr lang="en-US"/>
              <a:t>Important in nonverbal communication</a:t>
            </a:r>
          </a:p>
          <a:p>
            <a:r>
              <a:rPr lang="en-US"/>
              <a:t>All innervated by cranial nerve VII (facial nerve)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Facial Expression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Epicranius (occipitofrontalis)</a:t>
            </a:r>
          </a:p>
          <a:p>
            <a:pPr lvl="1"/>
            <a:r>
              <a:rPr lang="en-US"/>
              <a:t>Bipartite muscle consisting of the</a:t>
            </a:r>
          </a:p>
          <a:p>
            <a:pPr lvl="2"/>
            <a:r>
              <a:rPr lang="en-US"/>
              <a:t>Frontalis </a:t>
            </a:r>
          </a:p>
          <a:p>
            <a:pPr lvl="2"/>
            <a:r>
              <a:rPr lang="en-US"/>
              <a:t>Occipitalis </a:t>
            </a:r>
          </a:p>
          <a:p>
            <a:pPr lvl="2"/>
            <a:r>
              <a:rPr lang="en-US"/>
              <a:t>Galea aponeurotica—cranial aponeurosis connecting above muscles</a:t>
            </a:r>
          </a:p>
          <a:p>
            <a:r>
              <a:rPr lang="en-US"/>
              <a:t>The two muscles have alternate actions of pulling the scalp forward and backward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10.6</a:t>
            </a:r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2" cstate="print"/>
          <a:srcRect l="23029" t="9523" r="28331" b="620"/>
          <a:stretch>
            <a:fillRect/>
          </a:stretch>
        </p:blipFill>
        <p:spPr bwMode="auto">
          <a:xfrm>
            <a:off x="2351088" y="785813"/>
            <a:ext cx="4003675" cy="5302250"/>
          </a:xfrm>
          <a:prstGeom prst="rect">
            <a:avLst/>
          </a:prstGeom>
          <a:noFill/>
        </p:spPr>
      </p:pic>
      <p:sp>
        <p:nvSpPr>
          <p:cNvPr id="34826" name="Freeform 10"/>
          <p:cNvSpPr>
            <a:spLocks/>
          </p:cNvSpPr>
          <p:nvPr/>
        </p:nvSpPr>
        <p:spPr bwMode="auto">
          <a:xfrm>
            <a:off x="1858963" y="1889125"/>
            <a:ext cx="1162050" cy="533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2" y="0"/>
              </a:cxn>
              <a:cxn ang="0">
                <a:pos x="732" y="336"/>
              </a:cxn>
            </a:cxnLst>
            <a:rect l="0" t="0" r="r" b="b"/>
            <a:pathLst>
              <a:path w="732" h="336">
                <a:moveTo>
                  <a:pt x="0" y="0"/>
                </a:moveTo>
                <a:lnTo>
                  <a:pt x="132" y="0"/>
                </a:lnTo>
                <a:lnTo>
                  <a:pt x="732" y="336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Freeform 11"/>
          <p:cNvSpPr>
            <a:spLocks/>
          </p:cNvSpPr>
          <p:nvPr/>
        </p:nvSpPr>
        <p:spPr bwMode="auto">
          <a:xfrm>
            <a:off x="2560638" y="2413000"/>
            <a:ext cx="527050" cy="514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332" y="324"/>
              </a:cxn>
            </a:cxnLst>
            <a:rect l="0" t="0" r="r" b="b"/>
            <a:pathLst>
              <a:path w="332" h="324">
                <a:moveTo>
                  <a:pt x="0" y="0"/>
                </a:moveTo>
                <a:lnTo>
                  <a:pt x="84" y="0"/>
                </a:lnTo>
                <a:lnTo>
                  <a:pt x="332" y="324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Freeform 12"/>
          <p:cNvSpPr>
            <a:spLocks/>
          </p:cNvSpPr>
          <p:nvPr/>
        </p:nvSpPr>
        <p:spPr bwMode="auto">
          <a:xfrm>
            <a:off x="2058988" y="2698750"/>
            <a:ext cx="1079500" cy="509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0" y="0"/>
              </a:cxn>
              <a:cxn ang="0">
                <a:pos x="680" y="321"/>
              </a:cxn>
            </a:cxnLst>
            <a:rect l="0" t="0" r="r" b="b"/>
            <a:pathLst>
              <a:path w="680" h="321">
                <a:moveTo>
                  <a:pt x="0" y="0"/>
                </a:moveTo>
                <a:lnTo>
                  <a:pt x="290" y="0"/>
                </a:lnTo>
                <a:lnTo>
                  <a:pt x="680" y="321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Freeform 13"/>
          <p:cNvSpPr>
            <a:spLocks/>
          </p:cNvSpPr>
          <p:nvPr/>
        </p:nvSpPr>
        <p:spPr bwMode="auto">
          <a:xfrm>
            <a:off x="2119313" y="3224213"/>
            <a:ext cx="1212850" cy="406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764" y="256"/>
              </a:cxn>
            </a:cxnLst>
            <a:rect l="0" t="0" r="r" b="b"/>
            <a:pathLst>
              <a:path w="764" h="256">
                <a:moveTo>
                  <a:pt x="0" y="0"/>
                </a:moveTo>
                <a:lnTo>
                  <a:pt x="326" y="0"/>
                </a:lnTo>
                <a:lnTo>
                  <a:pt x="764" y="256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Freeform 14"/>
          <p:cNvSpPr>
            <a:spLocks/>
          </p:cNvSpPr>
          <p:nvPr/>
        </p:nvSpPr>
        <p:spPr bwMode="auto">
          <a:xfrm>
            <a:off x="1516063" y="3868738"/>
            <a:ext cx="1981200" cy="193675"/>
          </a:xfrm>
          <a:custGeom>
            <a:avLst/>
            <a:gdLst/>
            <a:ahLst/>
            <a:cxnLst>
              <a:cxn ang="0">
                <a:pos x="0" y="122"/>
              </a:cxn>
              <a:cxn ang="0">
                <a:pos x="498" y="122"/>
              </a:cxn>
              <a:cxn ang="0">
                <a:pos x="1248" y="0"/>
              </a:cxn>
            </a:cxnLst>
            <a:rect l="0" t="0" r="r" b="b"/>
            <a:pathLst>
              <a:path w="1248" h="122">
                <a:moveTo>
                  <a:pt x="0" y="122"/>
                </a:moveTo>
                <a:lnTo>
                  <a:pt x="498" y="122"/>
                </a:lnTo>
                <a:lnTo>
                  <a:pt x="1248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1" name="Freeform 15"/>
          <p:cNvSpPr>
            <a:spLocks/>
          </p:cNvSpPr>
          <p:nvPr/>
        </p:nvSpPr>
        <p:spPr bwMode="auto">
          <a:xfrm>
            <a:off x="2389188" y="4059238"/>
            <a:ext cx="54610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188" y="180"/>
              </a:cxn>
              <a:cxn ang="0">
                <a:pos x="344" y="0"/>
              </a:cxn>
            </a:cxnLst>
            <a:rect l="0" t="0" r="r" b="b"/>
            <a:pathLst>
              <a:path w="344" h="180">
                <a:moveTo>
                  <a:pt x="0" y="180"/>
                </a:moveTo>
                <a:lnTo>
                  <a:pt x="188" y="180"/>
                </a:lnTo>
                <a:lnTo>
                  <a:pt x="344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2" name="Freeform 16"/>
          <p:cNvSpPr>
            <a:spLocks/>
          </p:cNvSpPr>
          <p:nvPr/>
        </p:nvSpPr>
        <p:spPr bwMode="auto">
          <a:xfrm>
            <a:off x="1570038" y="4284663"/>
            <a:ext cx="1314450" cy="327025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646" y="206"/>
              </a:cxn>
              <a:cxn ang="0">
                <a:pos x="828" y="0"/>
              </a:cxn>
            </a:cxnLst>
            <a:rect l="0" t="0" r="r" b="b"/>
            <a:pathLst>
              <a:path w="828" h="206">
                <a:moveTo>
                  <a:pt x="0" y="206"/>
                </a:moveTo>
                <a:lnTo>
                  <a:pt x="646" y="206"/>
                </a:lnTo>
                <a:lnTo>
                  <a:pt x="828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3" name="Freeform 17"/>
          <p:cNvSpPr>
            <a:spLocks/>
          </p:cNvSpPr>
          <p:nvPr/>
        </p:nvSpPr>
        <p:spPr bwMode="auto">
          <a:xfrm>
            <a:off x="1770063" y="4256088"/>
            <a:ext cx="1333500" cy="669925"/>
          </a:xfrm>
          <a:custGeom>
            <a:avLst/>
            <a:gdLst/>
            <a:ahLst/>
            <a:cxnLst>
              <a:cxn ang="0">
                <a:pos x="0" y="422"/>
              </a:cxn>
              <a:cxn ang="0">
                <a:pos x="618" y="422"/>
              </a:cxn>
              <a:cxn ang="0">
                <a:pos x="840" y="0"/>
              </a:cxn>
            </a:cxnLst>
            <a:rect l="0" t="0" r="r" b="b"/>
            <a:pathLst>
              <a:path w="840" h="422">
                <a:moveTo>
                  <a:pt x="0" y="422"/>
                </a:moveTo>
                <a:lnTo>
                  <a:pt x="618" y="422"/>
                </a:lnTo>
                <a:lnTo>
                  <a:pt x="84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4" name="Freeform 18"/>
          <p:cNvSpPr>
            <a:spLocks/>
          </p:cNvSpPr>
          <p:nvPr/>
        </p:nvSpPr>
        <p:spPr bwMode="auto">
          <a:xfrm>
            <a:off x="3160713" y="4335463"/>
            <a:ext cx="168275" cy="1092200"/>
          </a:xfrm>
          <a:custGeom>
            <a:avLst/>
            <a:gdLst/>
            <a:ahLst/>
            <a:cxnLst>
              <a:cxn ang="0">
                <a:pos x="0" y="688"/>
              </a:cxn>
              <a:cxn ang="0">
                <a:pos x="90" y="688"/>
              </a:cxn>
              <a:cxn ang="0">
                <a:pos x="106" y="0"/>
              </a:cxn>
            </a:cxnLst>
            <a:rect l="0" t="0" r="r" b="b"/>
            <a:pathLst>
              <a:path w="106" h="688">
                <a:moveTo>
                  <a:pt x="0" y="688"/>
                </a:moveTo>
                <a:lnTo>
                  <a:pt x="90" y="688"/>
                </a:lnTo>
                <a:lnTo>
                  <a:pt x="106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Freeform 19"/>
          <p:cNvSpPr>
            <a:spLocks/>
          </p:cNvSpPr>
          <p:nvPr/>
        </p:nvSpPr>
        <p:spPr bwMode="auto">
          <a:xfrm>
            <a:off x="1655763" y="5249863"/>
            <a:ext cx="2720975" cy="482600"/>
          </a:xfrm>
          <a:custGeom>
            <a:avLst/>
            <a:gdLst/>
            <a:ahLst/>
            <a:cxnLst>
              <a:cxn ang="0">
                <a:pos x="0" y="304"/>
              </a:cxn>
              <a:cxn ang="0">
                <a:pos x="1038" y="304"/>
              </a:cxn>
              <a:cxn ang="0">
                <a:pos x="1714" y="0"/>
              </a:cxn>
            </a:cxnLst>
            <a:rect l="0" t="0" r="r" b="b"/>
            <a:pathLst>
              <a:path w="1714" h="304">
                <a:moveTo>
                  <a:pt x="0" y="304"/>
                </a:moveTo>
                <a:lnTo>
                  <a:pt x="1038" y="304"/>
                </a:lnTo>
                <a:lnTo>
                  <a:pt x="1714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1849438" y="3773488"/>
            <a:ext cx="1577975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 flipV="1">
            <a:off x="3173413" y="3392488"/>
            <a:ext cx="168275" cy="14605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8" name="Freeform 22"/>
          <p:cNvSpPr>
            <a:spLocks/>
          </p:cNvSpPr>
          <p:nvPr/>
        </p:nvSpPr>
        <p:spPr bwMode="auto">
          <a:xfrm>
            <a:off x="1858963" y="1889125"/>
            <a:ext cx="1162050" cy="533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2" y="0"/>
              </a:cxn>
              <a:cxn ang="0">
                <a:pos x="732" y="336"/>
              </a:cxn>
            </a:cxnLst>
            <a:rect l="0" t="0" r="r" b="b"/>
            <a:pathLst>
              <a:path w="732" h="336">
                <a:moveTo>
                  <a:pt x="0" y="0"/>
                </a:moveTo>
                <a:lnTo>
                  <a:pt x="132" y="0"/>
                </a:lnTo>
                <a:lnTo>
                  <a:pt x="732" y="33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Freeform 23"/>
          <p:cNvSpPr>
            <a:spLocks/>
          </p:cNvSpPr>
          <p:nvPr/>
        </p:nvSpPr>
        <p:spPr bwMode="auto">
          <a:xfrm>
            <a:off x="2560638" y="2413000"/>
            <a:ext cx="527050" cy="514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332" y="324"/>
              </a:cxn>
            </a:cxnLst>
            <a:rect l="0" t="0" r="r" b="b"/>
            <a:pathLst>
              <a:path w="332" h="324">
                <a:moveTo>
                  <a:pt x="0" y="0"/>
                </a:moveTo>
                <a:lnTo>
                  <a:pt x="84" y="0"/>
                </a:lnTo>
                <a:lnTo>
                  <a:pt x="332" y="32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Freeform 24"/>
          <p:cNvSpPr>
            <a:spLocks/>
          </p:cNvSpPr>
          <p:nvPr/>
        </p:nvSpPr>
        <p:spPr bwMode="auto">
          <a:xfrm>
            <a:off x="2058988" y="2698750"/>
            <a:ext cx="1079500" cy="509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0" y="0"/>
              </a:cxn>
              <a:cxn ang="0">
                <a:pos x="680" y="321"/>
              </a:cxn>
            </a:cxnLst>
            <a:rect l="0" t="0" r="r" b="b"/>
            <a:pathLst>
              <a:path w="680" h="321">
                <a:moveTo>
                  <a:pt x="0" y="0"/>
                </a:moveTo>
                <a:lnTo>
                  <a:pt x="290" y="0"/>
                </a:lnTo>
                <a:lnTo>
                  <a:pt x="680" y="321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Freeform 25"/>
          <p:cNvSpPr>
            <a:spLocks/>
          </p:cNvSpPr>
          <p:nvPr/>
        </p:nvSpPr>
        <p:spPr bwMode="auto">
          <a:xfrm>
            <a:off x="2119313" y="3224213"/>
            <a:ext cx="1212850" cy="406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764" y="256"/>
              </a:cxn>
            </a:cxnLst>
            <a:rect l="0" t="0" r="r" b="b"/>
            <a:pathLst>
              <a:path w="764" h="256">
                <a:moveTo>
                  <a:pt x="0" y="0"/>
                </a:moveTo>
                <a:lnTo>
                  <a:pt x="326" y="0"/>
                </a:lnTo>
                <a:lnTo>
                  <a:pt x="764" y="25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Freeform 26"/>
          <p:cNvSpPr>
            <a:spLocks/>
          </p:cNvSpPr>
          <p:nvPr/>
        </p:nvSpPr>
        <p:spPr bwMode="auto">
          <a:xfrm>
            <a:off x="1516063" y="3868738"/>
            <a:ext cx="1981200" cy="193675"/>
          </a:xfrm>
          <a:custGeom>
            <a:avLst/>
            <a:gdLst/>
            <a:ahLst/>
            <a:cxnLst>
              <a:cxn ang="0">
                <a:pos x="0" y="122"/>
              </a:cxn>
              <a:cxn ang="0">
                <a:pos x="498" y="122"/>
              </a:cxn>
              <a:cxn ang="0">
                <a:pos x="1248" y="0"/>
              </a:cxn>
            </a:cxnLst>
            <a:rect l="0" t="0" r="r" b="b"/>
            <a:pathLst>
              <a:path w="1248" h="122">
                <a:moveTo>
                  <a:pt x="0" y="122"/>
                </a:moveTo>
                <a:lnTo>
                  <a:pt x="498" y="122"/>
                </a:lnTo>
                <a:lnTo>
                  <a:pt x="124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Freeform 27"/>
          <p:cNvSpPr>
            <a:spLocks/>
          </p:cNvSpPr>
          <p:nvPr/>
        </p:nvSpPr>
        <p:spPr bwMode="auto">
          <a:xfrm>
            <a:off x="2389188" y="4059238"/>
            <a:ext cx="54610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188" y="180"/>
              </a:cxn>
              <a:cxn ang="0">
                <a:pos x="344" y="0"/>
              </a:cxn>
            </a:cxnLst>
            <a:rect l="0" t="0" r="r" b="b"/>
            <a:pathLst>
              <a:path w="344" h="180">
                <a:moveTo>
                  <a:pt x="0" y="180"/>
                </a:moveTo>
                <a:lnTo>
                  <a:pt x="188" y="180"/>
                </a:lnTo>
                <a:lnTo>
                  <a:pt x="34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Freeform 28"/>
          <p:cNvSpPr>
            <a:spLocks/>
          </p:cNvSpPr>
          <p:nvPr/>
        </p:nvSpPr>
        <p:spPr bwMode="auto">
          <a:xfrm>
            <a:off x="1570038" y="4284663"/>
            <a:ext cx="1314450" cy="327025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646" y="206"/>
              </a:cxn>
              <a:cxn ang="0">
                <a:pos x="828" y="0"/>
              </a:cxn>
            </a:cxnLst>
            <a:rect l="0" t="0" r="r" b="b"/>
            <a:pathLst>
              <a:path w="828" h="206">
                <a:moveTo>
                  <a:pt x="0" y="206"/>
                </a:moveTo>
                <a:lnTo>
                  <a:pt x="646" y="206"/>
                </a:lnTo>
                <a:lnTo>
                  <a:pt x="82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Freeform 29"/>
          <p:cNvSpPr>
            <a:spLocks/>
          </p:cNvSpPr>
          <p:nvPr/>
        </p:nvSpPr>
        <p:spPr bwMode="auto">
          <a:xfrm>
            <a:off x="1770063" y="4256088"/>
            <a:ext cx="1333500" cy="669925"/>
          </a:xfrm>
          <a:custGeom>
            <a:avLst/>
            <a:gdLst/>
            <a:ahLst/>
            <a:cxnLst>
              <a:cxn ang="0">
                <a:pos x="0" y="422"/>
              </a:cxn>
              <a:cxn ang="0">
                <a:pos x="618" y="422"/>
              </a:cxn>
              <a:cxn ang="0">
                <a:pos x="840" y="0"/>
              </a:cxn>
            </a:cxnLst>
            <a:rect l="0" t="0" r="r" b="b"/>
            <a:pathLst>
              <a:path w="840" h="422">
                <a:moveTo>
                  <a:pt x="0" y="422"/>
                </a:moveTo>
                <a:lnTo>
                  <a:pt x="618" y="422"/>
                </a:lnTo>
                <a:lnTo>
                  <a:pt x="84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Freeform 30"/>
          <p:cNvSpPr>
            <a:spLocks/>
          </p:cNvSpPr>
          <p:nvPr/>
        </p:nvSpPr>
        <p:spPr bwMode="auto">
          <a:xfrm>
            <a:off x="3160713" y="4335463"/>
            <a:ext cx="168275" cy="1092200"/>
          </a:xfrm>
          <a:custGeom>
            <a:avLst/>
            <a:gdLst/>
            <a:ahLst/>
            <a:cxnLst>
              <a:cxn ang="0">
                <a:pos x="0" y="688"/>
              </a:cxn>
              <a:cxn ang="0">
                <a:pos x="90" y="688"/>
              </a:cxn>
              <a:cxn ang="0">
                <a:pos x="106" y="0"/>
              </a:cxn>
            </a:cxnLst>
            <a:rect l="0" t="0" r="r" b="b"/>
            <a:pathLst>
              <a:path w="106" h="688">
                <a:moveTo>
                  <a:pt x="0" y="688"/>
                </a:moveTo>
                <a:lnTo>
                  <a:pt x="90" y="688"/>
                </a:lnTo>
                <a:lnTo>
                  <a:pt x="10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Freeform 31"/>
          <p:cNvSpPr>
            <a:spLocks/>
          </p:cNvSpPr>
          <p:nvPr/>
        </p:nvSpPr>
        <p:spPr bwMode="auto">
          <a:xfrm>
            <a:off x="1655763" y="5249863"/>
            <a:ext cx="2720975" cy="482600"/>
          </a:xfrm>
          <a:custGeom>
            <a:avLst/>
            <a:gdLst/>
            <a:ahLst/>
            <a:cxnLst>
              <a:cxn ang="0">
                <a:pos x="0" y="304"/>
              </a:cxn>
              <a:cxn ang="0">
                <a:pos x="1038" y="304"/>
              </a:cxn>
              <a:cxn ang="0">
                <a:pos x="1714" y="0"/>
              </a:cxn>
            </a:cxnLst>
            <a:rect l="0" t="0" r="r" b="b"/>
            <a:pathLst>
              <a:path w="1714" h="304">
                <a:moveTo>
                  <a:pt x="0" y="304"/>
                </a:moveTo>
                <a:lnTo>
                  <a:pt x="1038" y="304"/>
                </a:lnTo>
                <a:lnTo>
                  <a:pt x="171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8" name="Line 32"/>
          <p:cNvSpPr>
            <a:spLocks noChangeShapeType="1"/>
          </p:cNvSpPr>
          <p:nvPr/>
        </p:nvSpPr>
        <p:spPr bwMode="auto">
          <a:xfrm>
            <a:off x="1849438" y="3773488"/>
            <a:ext cx="15779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 flipV="1">
            <a:off x="3173413" y="3392488"/>
            <a:ext cx="168275" cy="1460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0" name="Line 34"/>
          <p:cNvSpPr>
            <a:spLocks noChangeShapeType="1"/>
          </p:cNvSpPr>
          <p:nvPr/>
        </p:nvSpPr>
        <p:spPr bwMode="auto">
          <a:xfrm flipH="1">
            <a:off x="5041900" y="1422400"/>
            <a:ext cx="127000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1" name="Line 35"/>
          <p:cNvSpPr>
            <a:spLocks noChangeShapeType="1"/>
          </p:cNvSpPr>
          <p:nvPr/>
        </p:nvSpPr>
        <p:spPr bwMode="auto">
          <a:xfrm flipH="1">
            <a:off x="6099175" y="2466975"/>
            <a:ext cx="23495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2" name="Line 36"/>
          <p:cNvSpPr>
            <a:spLocks noChangeShapeType="1"/>
          </p:cNvSpPr>
          <p:nvPr/>
        </p:nvSpPr>
        <p:spPr bwMode="auto">
          <a:xfrm flipH="1">
            <a:off x="4033838" y="3814763"/>
            <a:ext cx="2300287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3" name="Line 37"/>
          <p:cNvSpPr>
            <a:spLocks noChangeShapeType="1"/>
          </p:cNvSpPr>
          <p:nvPr/>
        </p:nvSpPr>
        <p:spPr bwMode="auto">
          <a:xfrm flipH="1">
            <a:off x="4794250" y="4122738"/>
            <a:ext cx="1539875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H="1">
            <a:off x="5534025" y="4411663"/>
            <a:ext cx="800100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5" name="Line 39"/>
          <p:cNvSpPr>
            <a:spLocks noChangeShapeType="1"/>
          </p:cNvSpPr>
          <p:nvPr/>
        </p:nvSpPr>
        <p:spPr bwMode="auto">
          <a:xfrm flipH="1">
            <a:off x="5051425" y="4757738"/>
            <a:ext cx="1282700" cy="1587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6" name="Freeform 40"/>
          <p:cNvSpPr>
            <a:spLocks/>
          </p:cNvSpPr>
          <p:nvPr/>
        </p:nvSpPr>
        <p:spPr bwMode="auto">
          <a:xfrm>
            <a:off x="4606925" y="2432050"/>
            <a:ext cx="1727200" cy="833438"/>
          </a:xfrm>
          <a:custGeom>
            <a:avLst/>
            <a:gdLst/>
            <a:ahLst/>
            <a:cxnLst>
              <a:cxn ang="0">
                <a:pos x="1088" y="525"/>
              </a:cxn>
              <a:cxn ang="0">
                <a:pos x="424" y="525"/>
              </a:cxn>
              <a:cxn ang="0">
                <a:pos x="0" y="0"/>
              </a:cxn>
            </a:cxnLst>
            <a:rect l="0" t="0" r="r" b="b"/>
            <a:pathLst>
              <a:path w="1088" h="525">
                <a:moveTo>
                  <a:pt x="1088" y="525"/>
                </a:moveTo>
                <a:lnTo>
                  <a:pt x="424" y="525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7" name="Line 41"/>
          <p:cNvSpPr>
            <a:spLocks noChangeShapeType="1"/>
          </p:cNvSpPr>
          <p:nvPr/>
        </p:nvSpPr>
        <p:spPr bwMode="auto">
          <a:xfrm flipH="1">
            <a:off x="3097213" y="2003425"/>
            <a:ext cx="32369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 flipH="1">
            <a:off x="5041900" y="1422400"/>
            <a:ext cx="12700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 flipH="1">
            <a:off x="6099175" y="2466975"/>
            <a:ext cx="2349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0" name="Line 44"/>
          <p:cNvSpPr>
            <a:spLocks noChangeShapeType="1"/>
          </p:cNvSpPr>
          <p:nvPr/>
        </p:nvSpPr>
        <p:spPr bwMode="auto">
          <a:xfrm flipH="1">
            <a:off x="4033838" y="3814763"/>
            <a:ext cx="2300287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1" name="Line 45"/>
          <p:cNvSpPr>
            <a:spLocks noChangeShapeType="1"/>
          </p:cNvSpPr>
          <p:nvPr/>
        </p:nvSpPr>
        <p:spPr bwMode="auto">
          <a:xfrm flipH="1">
            <a:off x="4794250" y="4122738"/>
            <a:ext cx="15398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H="1">
            <a:off x="5534025" y="4411663"/>
            <a:ext cx="8001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3" name="Line 47"/>
          <p:cNvSpPr>
            <a:spLocks noChangeShapeType="1"/>
          </p:cNvSpPr>
          <p:nvPr/>
        </p:nvSpPr>
        <p:spPr bwMode="auto">
          <a:xfrm flipH="1">
            <a:off x="5051425" y="4757738"/>
            <a:ext cx="128270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4" name="Freeform 48"/>
          <p:cNvSpPr>
            <a:spLocks/>
          </p:cNvSpPr>
          <p:nvPr/>
        </p:nvSpPr>
        <p:spPr bwMode="auto">
          <a:xfrm>
            <a:off x="4606925" y="2432050"/>
            <a:ext cx="1727200" cy="833438"/>
          </a:xfrm>
          <a:custGeom>
            <a:avLst/>
            <a:gdLst/>
            <a:ahLst/>
            <a:cxnLst>
              <a:cxn ang="0">
                <a:pos x="1088" y="525"/>
              </a:cxn>
              <a:cxn ang="0">
                <a:pos x="424" y="525"/>
              </a:cxn>
              <a:cxn ang="0">
                <a:pos x="0" y="0"/>
              </a:cxn>
            </a:cxnLst>
            <a:rect l="0" t="0" r="r" b="b"/>
            <a:pathLst>
              <a:path w="1088" h="525">
                <a:moveTo>
                  <a:pt x="1088" y="525"/>
                </a:moveTo>
                <a:lnTo>
                  <a:pt x="424" y="5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5" name="Rectangle 49"/>
          <p:cNvSpPr>
            <a:spLocks noChangeArrowheads="1"/>
          </p:cNvSpPr>
          <p:nvPr/>
        </p:nvSpPr>
        <p:spPr bwMode="auto">
          <a:xfrm>
            <a:off x="7150100" y="1336675"/>
            <a:ext cx="85725" cy="1333500"/>
          </a:xfrm>
          <a:prstGeom prst="rect">
            <a:avLst/>
          </a:prstGeom>
          <a:noFill/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 flipH="1">
            <a:off x="3097213" y="2003425"/>
            <a:ext cx="3236912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7" name="Line 51"/>
          <p:cNvSpPr>
            <a:spLocks noChangeShapeType="1"/>
          </p:cNvSpPr>
          <p:nvPr/>
        </p:nvSpPr>
        <p:spPr bwMode="auto">
          <a:xfrm flipH="1">
            <a:off x="7235825" y="2006600"/>
            <a:ext cx="7302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8" name="Freeform 52"/>
          <p:cNvSpPr>
            <a:spLocks/>
          </p:cNvSpPr>
          <p:nvPr/>
        </p:nvSpPr>
        <p:spPr bwMode="auto">
          <a:xfrm>
            <a:off x="8007350" y="1089025"/>
            <a:ext cx="244475" cy="955675"/>
          </a:xfrm>
          <a:custGeom>
            <a:avLst/>
            <a:gdLst/>
            <a:ahLst/>
            <a:cxnLst>
              <a:cxn ang="0">
                <a:pos x="0" y="602"/>
              </a:cxn>
              <a:cxn ang="0">
                <a:pos x="154" y="602"/>
              </a:cxn>
              <a:cxn ang="0">
                <a:pos x="154" y="0"/>
              </a:cxn>
            </a:cxnLst>
            <a:rect l="0" t="0" r="r" b="b"/>
            <a:pathLst>
              <a:path w="154" h="602">
                <a:moveTo>
                  <a:pt x="0" y="602"/>
                </a:moveTo>
                <a:lnTo>
                  <a:pt x="154" y="602"/>
                </a:lnTo>
                <a:lnTo>
                  <a:pt x="15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9" name="Rectangle 53"/>
          <p:cNvSpPr>
            <a:spLocks noChangeArrowheads="1"/>
          </p:cNvSpPr>
          <p:nvPr/>
        </p:nvSpPr>
        <p:spPr bwMode="auto">
          <a:xfrm>
            <a:off x="457200" y="1719263"/>
            <a:ext cx="13462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Corrugator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supercilii </a:t>
            </a:r>
          </a:p>
        </p:txBody>
      </p:sp>
      <p:sp>
        <p:nvSpPr>
          <p:cNvPr id="34870" name="Rectangle 54"/>
          <p:cNvSpPr>
            <a:spLocks noChangeArrowheads="1"/>
          </p:cNvSpPr>
          <p:nvPr/>
        </p:nvSpPr>
        <p:spPr bwMode="auto">
          <a:xfrm>
            <a:off x="457200" y="2239963"/>
            <a:ext cx="2057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Orbicularis oculi</a:t>
            </a:r>
            <a:endParaRPr lang="en-US" sz="1800">
              <a:latin typeface="Arial" charset="0"/>
            </a:endParaRPr>
          </a:p>
        </p:txBody>
      </p:sp>
      <p:sp>
        <p:nvSpPr>
          <p:cNvPr id="34871" name="Rectangle 55"/>
          <p:cNvSpPr>
            <a:spLocks noChangeArrowheads="1"/>
          </p:cNvSpPr>
          <p:nvPr/>
        </p:nvSpPr>
        <p:spPr bwMode="auto">
          <a:xfrm>
            <a:off x="457200" y="2519363"/>
            <a:ext cx="15621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Levator labii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superioris</a:t>
            </a:r>
            <a:endParaRPr lang="en-US" sz="1800">
              <a:latin typeface="Arial" charset="0"/>
            </a:endParaRPr>
          </a:p>
        </p:txBody>
      </p:sp>
      <p:sp>
        <p:nvSpPr>
          <p:cNvPr id="34872" name="Rectangle 56"/>
          <p:cNvSpPr>
            <a:spLocks noChangeArrowheads="1"/>
          </p:cNvSpPr>
          <p:nvPr/>
        </p:nvSpPr>
        <p:spPr bwMode="auto">
          <a:xfrm>
            <a:off x="457200" y="3049588"/>
            <a:ext cx="2032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Zygomaticus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minor and major</a:t>
            </a:r>
            <a:endParaRPr lang="en-US" sz="1800">
              <a:latin typeface="Arial" charset="0"/>
            </a:endParaRPr>
          </a:p>
        </p:txBody>
      </p:sp>
      <p:sp>
        <p:nvSpPr>
          <p:cNvPr id="34873" name="Rectangle 57"/>
          <p:cNvSpPr>
            <a:spLocks noChangeArrowheads="1"/>
          </p:cNvSpPr>
          <p:nvPr/>
        </p:nvSpPr>
        <p:spPr bwMode="auto">
          <a:xfrm>
            <a:off x="457200" y="3576638"/>
            <a:ext cx="1371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Buccinator</a:t>
            </a:r>
            <a:endParaRPr lang="en-US" sz="1800">
              <a:latin typeface="Arial" charset="0"/>
            </a:endParaRPr>
          </a:p>
        </p:txBody>
      </p:sp>
      <p:sp>
        <p:nvSpPr>
          <p:cNvPr id="34874" name="Rectangle 58"/>
          <p:cNvSpPr>
            <a:spLocks noChangeArrowheads="1"/>
          </p:cNvSpPr>
          <p:nvPr/>
        </p:nvSpPr>
        <p:spPr bwMode="auto">
          <a:xfrm>
            <a:off x="457200" y="3871913"/>
            <a:ext cx="1016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Risorius</a:t>
            </a:r>
            <a:endParaRPr lang="en-US" sz="1800">
              <a:latin typeface="Arial" charset="0"/>
            </a:endParaRPr>
          </a:p>
        </p:txBody>
      </p:sp>
      <p:sp>
        <p:nvSpPr>
          <p:cNvPr id="34875" name="Rectangle 59"/>
          <p:cNvSpPr>
            <a:spLocks noChangeArrowheads="1"/>
          </p:cNvSpPr>
          <p:nvPr/>
        </p:nvSpPr>
        <p:spPr bwMode="auto">
          <a:xfrm>
            <a:off x="457200" y="4167188"/>
            <a:ext cx="1917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Orbicularis oris</a:t>
            </a:r>
            <a:endParaRPr lang="en-US" sz="1800">
              <a:latin typeface="Arial" charset="0"/>
            </a:endParaRPr>
          </a:p>
        </p:txBody>
      </p:sp>
      <p:sp>
        <p:nvSpPr>
          <p:cNvPr id="34876" name="Rectangle 60"/>
          <p:cNvSpPr>
            <a:spLocks noChangeArrowheads="1"/>
          </p:cNvSpPr>
          <p:nvPr/>
        </p:nvSpPr>
        <p:spPr bwMode="auto">
          <a:xfrm>
            <a:off x="457200" y="4443413"/>
            <a:ext cx="1066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Mentalis</a:t>
            </a:r>
            <a:endParaRPr lang="en-US" sz="1800">
              <a:latin typeface="Arial" charset="0"/>
            </a:endParaRPr>
          </a:p>
        </p:txBody>
      </p:sp>
      <p:sp>
        <p:nvSpPr>
          <p:cNvPr id="34877" name="Rectangle 61"/>
          <p:cNvSpPr>
            <a:spLocks noChangeArrowheads="1"/>
          </p:cNvSpPr>
          <p:nvPr/>
        </p:nvSpPr>
        <p:spPr bwMode="auto">
          <a:xfrm>
            <a:off x="457200" y="4729163"/>
            <a:ext cx="17272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Depressor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labii inferioris</a:t>
            </a:r>
            <a:endParaRPr lang="en-US" sz="1800">
              <a:latin typeface="Arial" charset="0"/>
            </a:endParaRPr>
          </a:p>
        </p:txBody>
      </p:sp>
      <p:sp>
        <p:nvSpPr>
          <p:cNvPr id="34878" name="Rectangle 62"/>
          <p:cNvSpPr>
            <a:spLocks noChangeArrowheads="1"/>
          </p:cNvSpPr>
          <p:nvPr/>
        </p:nvSpPr>
        <p:spPr bwMode="auto">
          <a:xfrm>
            <a:off x="457200" y="5253038"/>
            <a:ext cx="2654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Depressor anguli oris</a:t>
            </a:r>
            <a:endParaRPr lang="en-US" sz="1800">
              <a:latin typeface="Arial" charset="0"/>
            </a:endParaRPr>
          </a:p>
        </p:txBody>
      </p:sp>
      <p:sp>
        <p:nvSpPr>
          <p:cNvPr id="34879" name="Rectangle 63"/>
          <p:cNvSpPr>
            <a:spLocks noChangeArrowheads="1"/>
          </p:cNvSpPr>
          <p:nvPr/>
        </p:nvSpPr>
        <p:spPr bwMode="auto">
          <a:xfrm>
            <a:off x="457200" y="5538788"/>
            <a:ext cx="1155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Platysma</a:t>
            </a:r>
            <a:endParaRPr lang="en-US" sz="1800">
              <a:latin typeface="Arial" charset="0"/>
            </a:endParaRPr>
          </a:p>
        </p:txBody>
      </p:sp>
      <p:sp>
        <p:nvSpPr>
          <p:cNvPr id="34880" name="Rectangle 64"/>
          <p:cNvSpPr>
            <a:spLocks noChangeArrowheads="1"/>
          </p:cNvSpPr>
          <p:nvPr/>
        </p:nvSpPr>
        <p:spPr bwMode="auto">
          <a:xfrm>
            <a:off x="6337300" y="1287463"/>
            <a:ext cx="1435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Galea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aponeurotica</a:t>
            </a:r>
            <a:endParaRPr lang="en-US" sz="1800" b="1">
              <a:latin typeface="Arial" charset="0"/>
            </a:endParaRPr>
          </a:p>
        </p:txBody>
      </p:sp>
      <p:sp>
        <p:nvSpPr>
          <p:cNvPr id="34881" name="Rectangle 65"/>
          <p:cNvSpPr>
            <a:spLocks noChangeArrowheads="1"/>
          </p:cNvSpPr>
          <p:nvPr/>
        </p:nvSpPr>
        <p:spPr bwMode="auto">
          <a:xfrm>
            <a:off x="6356350" y="1836738"/>
            <a:ext cx="1562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Frontal belly</a:t>
            </a:r>
            <a:endParaRPr lang="en-US" sz="1800">
              <a:latin typeface="Arial" charset="0"/>
            </a:endParaRPr>
          </a:p>
        </p:txBody>
      </p:sp>
      <p:sp>
        <p:nvSpPr>
          <p:cNvPr id="34882" name="Rectangle 66"/>
          <p:cNvSpPr>
            <a:spLocks noChangeArrowheads="1"/>
          </p:cNvSpPr>
          <p:nvPr/>
        </p:nvSpPr>
        <p:spPr bwMode="auto">
          <a:xfrm>
            <a:off x="6359525" y="2303463"/>
            <a:ext cx="11303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Occipital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belly</a:t>
            </a:r>
            <a:endParaRPr lang="en-US" sz="1800">
              <a:latin typeface="Arial" charset="0"/>
            </a:endParaRPr>
          </a:p>
        </p:txBody>
      </p:sp>
      <p:sp>
        <p:nvSpPr>
          <p:cNvPr id="34883" name="Rectangle 67"/>
          <p:cNvSpPr>
            <a:spLocks noChangeArrowheads="1"/>
          </p:cNvSpPr>
          <p:nvPr/>
        </p:nvSpPr>
        <p:spPr bwMode="auto">
          <a:xfrm>
            <a:off x="6362700" y="3144838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Temporalis</a:t>
            </a:r>
            <a:endParaRPr lang="en-US" sz="1800" b="1">
              <a:latin typeface="Arial" charset="0"/>
            </a:endParaRPr>
          </a:p>
        </p:txBody>
      </p:sp>
      <p:sp>
        <p:nvSpPr>
          <p:cNvPr id="34884" name="Rectangle 68"/>
          <p:cNvSpPr>
            <a:spLocks noChangeArrowheads="1"/>
          </p:cNvSpPr>
          <p:nvPr/>
        </p:nvSpPr>
        <p:spPr bwMode="auto">
          <a:xfrm>
            <a:off x="6356350" y="3690938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Masseter</a:t>
            </a:r>
            <a:endParaRPr lang="en-US" sz="1800" b="1">
              <a:latin typeface="Arial" charset="0"/>
            </a:endParaRPr>
          </a:p>
        </p:txBody>
      </p:sp>
      <p:sp>
        <p:nvSpPr>
          <p:cNvPr id="34885" name="Rectangle 69"/>
          <p:cNvSpPr>
            <a:spLocks noChangeArrowheads="1"/>
          </p:cNvSpPr>
          <p:nvPr/>
        </p:nvSpPr>
        <p:spPr bwMode="auto">
          <a:xfrm>
            <a:off x="6356350" y="3998913"/>
            <a:ext cx="226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Sternocleidomastoid</a:t>
            </a:r>
            <a:endParaRPr lang="en-US" sz="1800" b="1">
              <a:latin typeface="Arial" charset="0"/>
            </a:endParaRPr>
          </a:p>
        </p:txBody>
      </p:sp>
      <p:sp>
        <p:nvSpPr>
          <p:cNvPr id="34886" name="Rectangle 70"/>
          <p:cNvSpPr>
            <a:spLocks noChangeArrowheads="1"/>
          </p:cNvSpPr>
          <p:nvPr/>
        </p:nvSpPr>
        <p:spPr bwMode="auto">
          <a:xfrm>
            <a:off x="6362700" y="4287838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Trapezius</a:t>
            </a:r>
            <a:endParaRPr lang="en-US" sz="1800" b="1">
              <a:latin typeface="Arial" charset="0"/>
            </a:endParaRPr>
          </a:p>
        </p:txBody>
      </p:sp>
      <p:sp>
        <p:nvSpPr>
          <p:cNvPr id="34887" name="Rectangle 71"/>
          <p:cNvSpPr>
            <a:spLocks noChangeArrowheads="1"/>
          </p:cNvSpPr>
          <p:nvPr/>
        </p:nvSpPr>
        <p:spPr bwMode="auto">
          <a:xfrm>
            <a:off x="6356350" y="4633913"/>
            <a:ext cx="1739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Splenius capitis</a:t>
            </a:r>
            <a:endParaRPr lang="en-US" sz="1800" b="1">
              <a:latin typeface="Arial" charset="0"/>
            </a:endParaRPr>
          </a:p>
        </p:txBody>
      </p:sp>
      <p:sp>
        <p:nvSpPr>
          <p:cNvPr id="34888" name="Rectangle 72"/>
          <p:cNvSpPr>
            <a:spLocks noChangeArrowheads="1"/>
          </p:cNvSpPr>
          <p:nvPr/>
        </p:nvSpPr>
        <p:spPr bwMode="auto">
          <a:xfrm>
            <a:off x="7362825" y="788988"/>
            <a:ext cx="1320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Epicranius</a:t>
            </a:r>
            <a:endParaRPr lang="en-US" sz="1800">
              <a:latin typeface="Arial" charset="0"/>
            </a:endParaRPr>
          </a:p>
        </p:txBody>
      </p:sp>
      <p:sp>
        <p:nvSpPr>
          <p:cNvPr id="34889" name="AutoShape 73"/>
          <p:cNvSpPr>
            <a:spLocks/>
          </p:cNvSpPr>
          <p:nvPr/>
        </p:nvSpPr>
        <p:spPr bwMode="auto">
          <a:xfrm>
            <a:off x="7918450" y="1304925"/>
            <a:ext cx="88900" cy="1466850"/>
          </a:xfrm>
          <a:prstGeom prst="rightBracket">
            <a:avLst>
              <a:gd name="adj" fmla="val 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Mastication and Tongue Movement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pairs involved in mastication</a:t>
            </a:r>
          </a:p>
          <a:p>
            <a:pPr lvl="1"/>
            <a:r>
              <a:rPr lang="en-US"/>
              <a:t>Prime movers of jaw closure</a:t>
            </a:r>
          </a:p>
          <a:p>
            <a:pPr lvl="2"/>
            <a:r>
              <a:rPr lang="en-US"/>
              <a:t>Temporalis and masseter</a:t>
            </a:r>
          </a:p>
          <a:p>
            <a:pPr lvl="1"/>
            <a:r>
              <a:rPr lang="en-US"/>
              <a:t>Grinding movements</a:t>
            </a:r>
          </a:p>
          <a:p>
            <a:pPr lvl="2"/>
            <a:r>
              <a:rPr lang="en-US"/>
              <a:t>Medial and lateral pterygoids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Mastication and Tongue Movement</a:t>
            </a:r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are innervated by cranial nerve V (trigeminal nerve)</a:t>
            </a:r>
          </a:p>
          <a:p>
            <a:r>
              <a:rPr lang="en-US"/>
              <a:t>Buccinator muscles (of facial expression group) also help by holding food between the teeth</a:t>
            </a:r>
          </a:p>
          <a:p>
            <a:r>
              <a:rPr lang="en-US"/>
              <a:t>Three muscles anchor and move the tongue</a:t>
            </a:r>
          </a:p>
          <a:p>
            <a:r>
              <a:rPr lang="en-US"/>
              <a:t>All are innervated by cranial nerve XII (hypoglossal nerve)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10.7a</a:t>
            </a:r>
          </a:p>
        </p:txBody>
      </p:sp>
      <p:pic>
        <p:nvPicPr>
          <p:cNvPr id="40969" name="Picture 9" descr="figure_10_07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523875"/>
            <a:ext cx="8231188" cy="5932488"/>
          </a:xfrm>
          <a:prstGeom prst="rect">
            <a:avLst/>
          </a:prstGeom>
          <a:noFill/>
        </p:spPr>
      </p:pic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2065338" y="4106863"/>
            <a:ext cx="549275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4002088" y="4560888"/>
            <a:ext cx="2389187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4756150" y="2841625"/>
            <a:ext cx="2079625" cy="1588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3" name="Freeform 13"/>
          <p:cNvSpPr>
            <a:spLocks/>
          </p:cNvSpPr>
          <p:nvPr/>
        </p:nvSpPr>
        <p:spPr bwMode="auto">
          <a:xfrm>
            <a:off x="2262188" y="4506913"/>
            <a:ext cx="91440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374" y="240"/>
              </a:cxn>
              <a:cxn ang="0">
                <a:pos x="576" y="0"/>
              </a:cxn>
            </a:cxnLst>
            <a:rect l="0" t="0" r="r" b="b"/>
            <a:pathLst>
              <a:path w="576" h="240">
                <a:moveTo>
                  <a:pt x="0" y="240"/>
                </a:moveTo>
                <a:lnTo>
                  <a:pt x="374" y="240"/>
                </a:lnTo>
                <a:lnTo>
                  <a:pt x="576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992563" y="2841625"/>
            <a:ext cx="1649412" cy="801688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2065338" y="4106863"/>
            <a:ext cx="5492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4002088" y="4560888"/>
            <a:ext cx="2389187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756150" y="2841625"/>
            <a:ext cx="20796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8" name="Freeform 18"/>
          <p:cNvSpPr>
            <a:spLocks/>
          </p:cNvSpPr>
          <p:nvPr/>
        </p:nvSpPr>
        <p:spPr bwMode="auto">
          <a:xfrm>
            <a:off x="2262188" y="4506913"/>
            <a:ext cx="91440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374" y="240"/>
              </a:cxn>
              <a:cxn ang="0">
                <a:pos x="576" y="0"/>
              </a:cxn>
            </a:cxnLst>
            <a:rect l="0" t="0" r="r" b="b"/>
            <a:pathLst>
              <a:path w="576" h="240">
                <a:moveTo>
                  <a:pt x="0" y="240"/>
                </a:moveTo>
                <a:lnTo>
                  <a:pt x="374" y="240"/>
                </a:lnTo>
                <a:lnTo>
                  <a:pt x="576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3992563" y="2841625"/>
            <a:ext cx="1649412" cy="8016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460375" y="3929063"/>
            <a:ext cx="1539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Orbicularis</a:t>
            </a:r>
          </a:p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oris</a:t>
            </a:r>
            <a:endParaRPr lang="en-US" sz="1800" b="1">
              <a:latin typeface="Arial" charset="0"/>
            </a:endParaRPr>
          </a:p>
        </p:txBody>
      </p:sp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6892925" y="2611438"/>
            <a:ext cx="17859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Temporalis</a:t>
            </a:r>
            <a:endParaRPr lang="en-US" sz="1800">
              <a:latin typeface="Arial" charset="0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6445250" y="4329113"/>
            <a:ext cx="14779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Masseter</a:t>
            </a:r>
            <a:endParaRPr lang="en-US" sz="1800">
              <a:latin typeface="Arial" charset="0"/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450850" y="4633913"/>
            <a:ext cx="17557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Buccinator</a:t>
            </a:r>
            <a:endParaRPr lang="en-US" sz="1800">
              <a:latin typeface="Arial" charset="0"/>
            </a:endParaRP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460375" y="6043613"/>
            <a:ext cx="42386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Mastication and Tongue Movement</a:t>
            </a:r>
          </a:p>
        </p:txBody>
      </p:sp>
      <p:sp>
        <p:nvSpPr>
          <p:cNvPr id="41990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87388" y="2506663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601788" y="2530475"/>
            <a:ext cx="299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Temporalis</a:t>
            </a:r>
          </a:p>
        </p:txBody>
      </p:sp>
      <p:sp>
        <p:nvSpPr>
          <p:cNvPr id="41992" name="Oval 8">
            <a:hlinkClick r:id="rId3"/>
          </p:cNvPr>
          <p:cNvSpPr>
            <a:spLocks noChangeArrowheads="1"/>
          </p:cNvSpPr>
          <p:nvPr/>
        </p:nvSpPr>
        <p:spPr bwMode="auto">
          <a:xfrm>
            <a:off x="685800" y="3124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1600200" y="3148013"/>
            <a:ext cx="273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Masseter</a:t>
            </a:r>
          </a:p>
        </p:txBody>
      </p:sp>
      <p:sp>
        <p:nvSpPr>
          <p:cNvPr id="41994" name="Oval 10">
            <a:hlinkClick r:id="rId4"/>
          </p:cNvPr>
          <p:cNvSpPr>
            <a:spLocks noChangeArrowheads="1"/>
          </p:cNvSpPr>
          <p:nvPr/>
        </p:nvSpPr>
        <p:spPr bwMode="auto">
          <a:xfrm>
            <a:off x="685800" y="3733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1600200" y="3757613"/>
            <a:ext cx="296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Buccinator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10.7b</a:t>
            </a:r>
          </a:p>
        </p:txBody>
      </p:sp>
      <p:pic>
        <p:nvPicPr>
          <p:cNvPr id="46089" name="Picture 9" descr="figure_10_07_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20700"/>
            <a:ext cx="8231187" cy="6059488"/>
          </a:xfrm>
          <a:prstGeom prst="rect">
            <a:avLst/>
          </a:prstGeom>
          <a:noFill/>
        </p:spPr>
      </p:pic>
      <p:sp>
        <p:nvSpPr>
          <p:cNvPr id="46090" name="Freeform 10"/>
          <p:cNvSpPr>
            <a:spLocks/>
          </p:cNvSpPr>
          <p:nvPr/>
        </p:nvSpPr>
        <p:spPr bwMode="auto">
          <a:xfrm>
            <a:off x="3265488" y="3386138"/>
            <a:ext cx="3100387" cy="290512"/>
          </a:xfrm>
          <a:custGeom>
            <a:avLst/>
            <a:gdLst/>
            <a:ahLst/>
            <a:cxnLst>
              <a:cxn ang="0">
                <a:pos x="1953" y="0"/>
              </a:cxn>
              <a:cxn ang="0">
                <a:pos x="843" y="0"/>
              </a:cxn>
              <a:cxn ang="0">
                <a:pos x="0" y="183"/>
              </a:cxn>
            </a:cxnLst>
            <a:rect l="0" t="0" r="r" b="b"/>
            <a:pathLst>
              <a:path w="1953" h="183">
                <a:moveTo>
                  <a:pt x="1953" y="0"/>
                </a:moveTo>
                <a:lnTo>
                  <a:pt x="843" y="0"/>
                </a:lnTo>
                <a:lnTo>
                  <a:pt x="0" y="183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Freeform 11"/>
          <p:cNvSpPr>
            <a:spLocks/>
          </p:cNvSpPr>
          <p:nvPr/>
        </p:nvSpPr>
        <p:spPr bwMode="auto">
          <a:xfrm>
            <a:off x="3627438" y="4972050"/>
            <a:ext cx="2738437" cy="539750"/>
          </a:xfrm>
          <a:custGeom>
            <a:avLst/>
            <a:gdLst/>
            <a:ahLst/>
            <a:cxnLst>
              <a:cxn ang="0">
                <a:pos x="1725" y="340"/>
              </a:cxn>
              <a:cxn ang="0">
                <a:pos x="689" y="340"/>
              </a:cxn>
              <a:cxn ang="0">
                <a:pos x="0" y="0"/>
              </a:cxn>
            </a:cxnLst>
            <a:rect l="0" t="0" r="r" b="b"/>
            <a:pathLst>
              <a:path w="1725" h="340">
                <a:moveTo>
                  <a:pt x="1725" y="340"/>
                </a:moveTo>
                <a:lnTo>
                  <a:pt x="689" y="34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Freeform 12"/>
          <p:cNvSpPr>
            <a:spLocks/>
          </p:cNvSpPr>
          <p:nvPr/>
        </p:nvSpPr>
        <p:spPr bwMode="auto">
          <a:xfrm>
            <a:off x="3265488" y="3386138"/>
            <a:ext cx="3100387" cy="290512"/>
          </a:xfrm>
          <a:custGeom>
            <a:avLst/>
            <a:gdLst/>
            <a:ahLst/>
            <a:cxnLst>
              <a:cxn ang="0">
                <a:pos x="1953" y="0"/>
              </a:cxn>
              <a:cxn ang="0">
                <a:pos x="843" y="0"/>
              </a:cxn>
              <a:cxn ang="0">
                <a:pos x="0" y="183"/>
              </a:cxn>
            </a:cxnLst>
            <a:rect l="0" t="0" r="r" b="b"/>
            <a:pathLst>
              <a:path w="1953" h="183">
                <a:moveTo>
                  <a:pt x="1953" y="0"/>
                </a:moveTo>
                <a:lnTo>
                  <a:pt x="843" y="0"/>
                </a:lnTo>
                <a:lnTo>
                  <a:pt x="0" y="18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 flipH="1">
            <a:off x="3221038" y="4244975"/>
            <a:ext cx="3144837" cy="1588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 flipH="1">
            <a:off x="3221038" y="4244975"/>
            <a:ext cx="31448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Freeform 15"/>
          <p:cNvSpPr>
            <a:spLocks/>
          </p:cNvSpPr>
          <p:nvPr/>
        </p:nvSpPr>
        <p:spPr bwMode="auto">
          <a:xfrm>
            <a:off x="3627438" y="4972050"/>
            <a:ext cx="2738437" cy="539750"/>
          </a:xfrm>
          <a:custGeom>
            <a:avLst/>
            <a:gdLst/>
            <a:ahLst/>
            <a:cxnLst>
              <a:cxn ang="0">
                <a:pos x="1725" y="340"/>
              </a:cxn>
              <a:cxn ang="0">
                <a:pos x="689" y="340"/>
              </a:cxn>
              <a:cxn ang="0">
                <a:pos x="0" y="0"/>
              </a:cxn>
            </a:cxnLst>
            <a:rect l="0" t="0" r="r" b="b"/>
            <a:pathLst>
              <a:path w="1725" h="340">
                <a:moveTo>
                  <a:pt x="1725" y="340"/>
                </a:moveTo>
                <a:lnTo>
                  <a:pt x="689" y="34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Freeform 16"/>
          <p:cNvSpPr>
            <a:spLocks/>
          </p:cNvSpPr>
          <p:nvPr/>
        </p:nvSpPr>
        <p:spPr bwMode="auto">
          <a:xfrm>
            <a:off x="3290888" y="3386138"/>
            <a:ext cx="3100387" cy="290512"/>
          </a:xfrm>
          <a:custGeom>
            <a:avLst/>
            <a:gdLst/>
            <a:ahLst/>
            <a:cxnLst>
              <a:cxn ang="0">
                <a:pos x="1953" y="0"/>
              </a:cxn>
              <a:cxn ang="0">
                <a:pos x="843" y="0"/>
              </a:cxn>
              <a:cxn ang="0">
                <a:pos x="0" y="183"/>
              </a:cxn>
            </a:cxnLst>
            <a:rect l="0" t="0" r="r" b="b"/>
            <a:pathLst>
              <a:path w="1953" h="183">
                <a:moveTo>
                  <a:pt x="1953" y="0"/>
                </a:moveTo>
                <a:lnTo>
                  <a:pt x="843" y="0"/>
                </a:lnTo>
                <a:lnTo>
                  <a:pt x="0" y="183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7"/>
          <p:cNvSpPr>
            <a:spLocks/>
          </p:cNvSpPr>
          <p:nvPr/>
        </p:nvSpPr>
        <p:spPr bwMode="auto">
          <a:xfrm>
            <a:off x="3652838" y="4972050"/>
            <a:ext cx="2738437" cy="539750"/>
          </a:xfrm>
          <a:custGeom>
            <a:avLst/>
            <a:gdLst/>
            <a:ahLst/>
            <a:cxnLst>
              <a:cxn ang="0">
                <a:pos x="1725" y="340"/>
              </a:cxn>
              <a:cxn ang="0">
                <a:pos x="689" y="340"/>
              </a:cxn>
              <a:cxn ang="0">
                <a:pos x="0" y="0"/>
              </a:cxn>
            </a:cxnLst>
            <a:rect l="0" t="0" r="r" b="b"/>
            <a:pathLst>
              <a:path w="1725" h="340">
                <a:moveTo>
                  <a:pt x="1725" y="340"/>
                </a:moveTo>
                <a:lnTo>
                  <a:pt x="689" y="34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Freeform 18"/>
          <p:cNvSpPr>
            <a:spLocks/>
          </p:cNvSpPr>
          <p:nvPr/>
        </p:nvSpPr>
        <p:spPr bwMode="auto">
          <a:xfrm>
            <a:off x="3290888" y="3386138"/>
            <a:ext cx="3100387" cy="290512"/>
          </a:xfrm>
          <a:custGeom>
            <a:avLst/>
            <a:gdLst/>
            <a:ahLst/>
            <a:cxnLst>
              <a:cxn ang="0">
                <a:pos x="1953" y="0"/>
              </a:cxn>
              <a:cxn ang="0">
                <a:pos x="843" y="0"/>
              </a:cxn>
              <a:cxn ang="0">
                <a:pos x="0" y="183"/>
              </a:cxn>
            </a:cxnLst>
            <a:rect l="0" t="0" r="r" b="b"/>
            <a:pathLst>
              <a:path w="1953" h="183">
                <a:moveTo>
                  <a:pt x="1953" y="0"/>
                </a:moveTo>
                <a:lnTo>
                  <a:pt x="843" y="0"/>
                </a:lnTo>
                <a:lnTo>
                  <a:pt x="0" y="18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Line 19"/>
          <p:cNvSpPr>
            <a:spLocks noChangeShapeType="1"/>
          </p:cNvSpPr>
          <p:nvPr/>
        </p:nvSpPr>
        <p:spPr bwMode="auto">
          <a:xfrm flipH="1">
            <a:off x="3246438" y="4244975"/>
            <a:ext cx="3144837" cy="1588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 flipH="1">
            <a:off x="3246438" y="4244975"/>
            <a:ext cx="31448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Freeform 21"/>
          <p:cNvSpPr>
            <a:spLocks/>
          </p:cNvSpPr>
          <p:nvPr/>
        </p:nvSpPr>
        <p:spPr bwMode="auto">
          <a:xfrm>
            <a:off x="3652838" y="4972050"/>
            <a:ext cx="2738437" cy="539750"/>
          </a:xfrm>
          <a:custGeom>
            <a:avLst/>
            <a:gdLst/>
            <a:ahLst/>
            <a:cxnLst>
              <a:cxn ang="0">
                <a:pos x="1725" y="340"/>
              </a:cxn>
              <a:cxn ang="0">
                <a:pos x="689" y="340"/>
              </a:cxn>
              <a:cxn ang="0">
                <a:pos x="0" y="0"/>
              </a:cxn>
            </a:cxnLst>
            <a:rect l="0" t="0" r="r" b="b"/>
            <a:pathLst>
              <a:path w="1725" h="340">
                <a:moveTo>
                  <a:pt x="1725" y="340"/>
                </a:moveTo>
                <a:lnTo>
                  <a:pt x="689" y="34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6423025" y="3140075"/>
            <a:ext cx="157321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Lateral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pterygoid</a:t>
            </a:r>
            <a:endParaRPr lang="en-US" sz="1800">
              <a:latin typeface="Arial" charset="0"/>
            </a:endParaRPr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6423025" y="4000500"/>
            <a:ext cx="157321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Medial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pterygoid</a:t>
            </a:r>
            <a:endParaRPr lang="en-US" sz="1800">
              <a:latin typeface="Arial" charset="0"/>
            </a:endParaRPr>
          </a:p>
        </p:txBody>
      </p:sp>
      <p:sp>
        <p:nvSpPr>
          <p:cNvPr id="46104" name="Rectangle 24"/>
          <p:cNvSpPr>
            <a:spLocks noChangeArrowheads="1"/>
          </p:cNvSpPr>
          <p:nvPr/>
        </p:nvSpPr>
        <p:spPr bwMode="auto">
          <a:xfrm>
            <a:off x="6423025" y="5324475"/>
            <a:ext cx="17256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Masseter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pulled away</a:t>
            </a:r>
            <a:endParaRPr lang="en-US" sz="1800" b="1">
              <a:latin typeface="Arial" charset="0"/>
            </a:endParaRPr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965200" y="6089650"/>
            <a:ext cx="4413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(b)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10.7c</a:t>
            </a:r>
          </a:p>
        </p:txBody>
      </p:sp>
      <p:pic>
        <p:nvPicPr>
          <p:cNvPr id="47113" name="Picture 9" descr="figure_10_07_c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6888"/>
            <a:ext cx="8231187" cy="5989637"/>
          </a:xfrm>
          <a:prstGeom prst="rect">
            <a:avLst/>
          </a:prstGeom>
          <a:noFill/>
        </p:spPr>
      </p:pic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1519238" y="3736975"/>
            <a:ext cx="101282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>
            <a:off x="2551113" y="4486275"/>
            <a:ext cx="96837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1995488" y="4908550"/>
            <a:ext cx="102552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7" name="Freeform 13"/>
          <p:cNvSpPr>
            <a:spLocks/>
          </p:cNvSpPr>
          <p:nvPr/>
        </p:nvSpPr>
        <p:spPr bwMode="auto">
          <a:xfrm>
            <a:off x="2789238" y="5156200"/>
            <a:ext cx="889000" cy="400050"/>
          </a:xfrm>
          <a:custGeom>
            <a:avLst/>
            <a:gdLst/>
            <a:ahLst/>
            <a:cxnLst>
              <a:cxn ang="0">
                <a:pos x="0" y="252"/>
              </a:cxn>
              <a:cxn ang="0">
                <a:pos x="214" y="252"/>
              </a:cxn>
              <a:cxn ang="0">
                <a:pos x="560" y="0"/>
              </a:cxn>
            </a:cxnLst>
            <a:rect l="0" t="0" r="r" b="b"/>
            <a:pathLst>
              <a:path w="560" h="252">
                <a:moveTo>
                  <a:pt x="0" y="252"/>
                </a:moveTo>
                <a:lnTo>
                  <a:pt x="214" y="252"/>
                </a:lnTo>
                <a:lnTo>
                  <a:pt x="560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8" name="Freeform 14"/>
          <p:cNvSpPr>
            <a:spLocks/>
          </p:cNvSpPr>
          <p:nvPr/>
        </p:nvSpPr>
        <p:spPr bwMode="auto">
          <a:xfrm>
            <a:off x="3484563" y="5883275"/>
            <a:ext cx="1176337" cy="69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8" y="0"/>
              </a:cxn>
              <a:cxn ang="0">
                <a:pos x="741" y="44"/>
              </a:cxn>
            </a:cxnLst>
            <a:rect l="0" t="0" r="r" b="b"/>
            <a:pathLst>
              <a:path w="741" h="44">
                <a:moveTo>
                  <a:pt x="0" y="0"/>
                </a:moveTo>
                <a:lnTo>
                  <a:pt x="318" y="0"/>
                </a:lnTo>
                <a:lnTo>
                  <a:pt x="741" y="44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H="1">
            <a:off x="5200650" y="3768725"/>
            <a:ext cx="1346200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 flipH="1">
            <a:off x="4389438" y="4111625"/>
            <a:ext cx="2157412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 flipH="1">
            <a:off x="4379913" y="4521200"/>
            <a:ext cx="2166937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2" name="Line 18"/>
          <p:cNvSpPr>
            <a:spLocks noChangeShapeType="1"/>
          </p:cNvSpPr>
          <p:nvPr/>
        </p:nvSpPr>
        <p:spPr bwMode="auto">
          <a:xfrm flipH="1">
            <a:off x="4648200" y="4860925"/>
            <a:ext cx="1898650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auto">
          <a:xfrm flipH="1">
            <a:off x="4876800" y="5203825"/>
            <a:ext cx="1670050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4" name="Line 20"/>
          <p:cNvSpPr>
            <a:spLocks noChangeShapeType="1"/>
          </p:cNvSpPr>
          <p:nvPr/>
        </p:nvSpPr>
        <p:spPr bwMode="auto">
          <a:xfrm flipH="1">
            <a:off x="5019675" y="5680075"/>
            <a:ext cx="152717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5" name="Line 21"/>
          <p:cNvSpPr>
            <a:spLocks noChangeShapeType="1"/>
          </p:cNvSpPr>
          <p:nvPr/>
        </p:nvSpPr>
        <p:spPr bwMode="auto">
          <a:xfrm>
            <a:off x="1519238" y="3736975"/>
            <a:ext cx="10128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>
            <a:off x="2551113" y="4486275"/>
            <a:ext cx="9683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7" name="Line 23"/>
          <p:cNvSpPr>
            <a:spLocks noChangeShapeType="1"/>
          </p:cNvSpPr>
          <p:nvPr/>
        </p:nvSpPr>
        <p:spPr bwMode="auto">
          <a:xfrm>
            <a:off x="1995488" y="4908550"/>
            <a:ext cx="10255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8" name="Freeform 24"/>
          <p:cNvSpPr>
            <a:spLocks/>
          </p:cNvSpPr>
          <p:nvPr/>
        </p:nvSpPr>
        <p:spPr bwMode="auto">
          <a:xfrm>
            <a:off x="2789238" y="5156200"/>
            <a:ext cx="889000" cy="400050"/>
          </a:xfrm>
          <a:custGeom>
            <a:avLst/>
            <a:gdLst/>
            <a:ahLst/>
            <a:cxnLst>
              <a:cxn ang="0">
                <a:pos x="0" y="252"/>
              </a:cxn>
              <a:cxn ang="0">
                <a:pos x="214" y="252"/>
              </a:cxn>
              <a:cxn ang="0">
                <a:pos x="560" y="0"/>
              </a:cxn>
            </a:cxnLst>
            <a:rect l="0" t="0" r="r" b="b"/>
            <a:pathLst>
              <a:path w="560" h="252">
                <a:moveTo>
                  <a:pt x="0" y="252"/>
                </a:moveTo>
                <a:lnTo>
                  <a:pt x="214" y="252"/>
                </a:lnTo>
                <a:lnTo>
                  <a:pt x="56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9" name="Freeform 25"/>
          <p:cNvSpPr>
            <a:spLocks/>
          </p:cNvSpPr>
          <p:nvPr/>
        </p:nvSpPr>
        <p:spPr bwMode="auto">
          <a:xfrm>
            <a:off x="3484563" y="5883275"/>
            <a:ext cx="1176337" cy="69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8" y="0"/>
              </a:cxn>
              <a:cxn ang="0">
                <a:pos x="741" y="44"/>
              </a:cxn>
            </a:cxnLst>
            <a:rect l="0" t="0" r="r" b="b"/>
            <a:pathLst>
              <a:path w="741" h="44">
                <a:moveTo>
                  <a:pt x="0" y="0"/>
                </a:moveTo>
                <a:lnTo>
                  <a:pt x="318" y="0"/>
                </a:lnTo>
                <a:lnTo>
                  <a:pt x="741" y="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0" name="Line 26"/>
          <p:cNvSpPr>
            <a:spLocks noChangeShapeType="1"/>
          </p:cNvSpPr>
          <p:nvPr/>
        </p:nvSpPr>
        <p:spPr bwMode="auto">
          <a:xfrm flipH="1">
            <a:off x="5200650" y="3768725"/>
            <a:ext cx="13462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1" name="Line 27"/>
          <p:cNvSpPr>
            <a:spLocks noChangeShapeType="1"/>
          </p:cNvSpPr>
          <p:nvPr/>
        </p:nvSpPr>
        <p:spPr bwMode="auto">
          <a:xfrm flipH="1">
            <a:off x="4389438" y="4111625"/>
            <a:ext cx="2157412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2" name="Line 28"/>
          <p:cNvSpPr>
            <a:spLocks noChangeShapeType="1"/>
          </p:cNvSpPr>
          <p:nvPr/>
        </p:nvSpPr>
        <p:spPr bwMode="auto">
          <a:xfrm flipH="1">
            <a:off x="4379913" y="4521200"/>
            <a:ext cx="2166937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3" name="Line 29"/>
          <p:cNvSpPr>
            <a:spLocks noChangeShapeType="1"/>
          </p:cNvSpPr>
          <p:nvPr/>
        </p:nvSpPr>
        <p:spPr bwMode="auto">
          <a:xfrm flipH="1">
            <a:off x="4648200" y="4860925"/>
            <a:ext cx="1898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4" name="Line 30"/>
          <p:cNvSpPr>
            <a:spLocks noChangeShapeType="1"/>
          </p:cNvSpPr>
          <p:nvPr/>
        </p:nvSpPr>
        <p:spPr bwMode="auto">
          <a:xfrm flipH="1">
            <a:off x="4876800" y="5203825"/>
            <a:ext cx="16700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5" name="Line 31"/>
          <p:cNvSpPr>
            <a:spLocks noChangeShapeType="1"/>
          </p:cNvSpPr>
          <p:nvPr/>
        </p:nvSpPr>
        <p:spPr bwMode="auto">
          <a:xfrm flipH="1">
            <a:off x="5019675" y="5680075"/>
            <a:ext cx="15271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6" name="Rectangle 32"/>
          <p:cNvSpPr>
            <a:spLocks noChangeArrowheads="1"/>
          </p:cNvSpPr>
          <p:nvPr/>
        </p:nvSpPr>
        <p:spPr bwMode="auto">
          <a:xfrm>
            <a:off x="473075" y="3556000"/>
            <a:ext cx="101282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Tongue</a:t>
            </a:r>
            <a:endParaRPr lang="en-US" sz="1800" b="1">
              <a:latin typeface="Arial" charset="0"/>
            </a:endParaRPr>
          </a:p>
        </p:txBody>
      </p:sp>
      <p:sp>
        <p:nvSpPr>
          <p:cNvPr id="47137" name="Rectangle 33"/>
          <p:cNvSpPr>
            <a:spLocks noChangeArrowheads="1"/>
          </p:cNvSpPr>
          <p:nvPr/>
        </p:nvSpPr>
        <p:spPr bwMode="auto">
          <a:xfrm>
            <a:off x="6604000" y="3600450"/>
            <a:ext cx="20843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47138" name="Rectangle 34"/>
          <p:cNvSpPr>
            <a:spLocks noChangeArrowheads="1"/>
          </p:cNvSpPr>
          <p:nvPr/>
        </p:nvSpPr>
        <p:spPr bwMode="auto">
          <a:xfrm>
            <a:off x="6604000" y="3886200"/>
            <a:ext cx="194151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Styloglossus</a:t>
            </a:r>
            <a:endParaRPr lang="en-US" sz="1800">
              <a:latin typeface="Arial" charset="0"/>
            </a:endParaRPr>
          </a:p>
        </p:txBody>
      </p:sp>
      <p:sp>
        <p:nvSpPr>
          <p:cNvPr id="47139" name="Rectangle 35"/>
          <p:cNvSpPr>
            <a:spLocks noChangeArrowheads="1"/>
          </p:cNvSpPr>
          <p:nvPr/>
        </p:nvSpPr>
        <p:spPr bwMode="auto">
          <a:xfrm>
            <a:off x="6604000" y="4295775"/>
            <a:ext cx="17557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Hyoglossus</a:t>
            </a:r>
            <a:endParaRPr lang="en-US" sz="1800">
              <a:latin typeface="Arial" charset="0"/>
            </a:endParaRPr>
          </a:p>
        </p:txBody>
      </p:sp>
      <p:sp>
        <p:nvSpPr>
          <p:cNvPr id="47140" name="Rectangle 36"/>
          <p:cNvSpPr>
            <a:spLocks noChangeArrowheads="1"/>
          </p:cNvSpPr>
          <p:nvPr/>
        </p:nvSpPr>
        <p:spPr bwMode="auto">
          <a:xfrm>
            <a:off x="6604000" y="4692650"/>
            <a:ext cx="143192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Stylohyoid</a:t>
            </a:r>
            <a:endParaRPr lang="en-US" sz="1800" b="1">
              <a:latin typeface="Arial" charset="0"/>
            </a:endParaRPr>
          </a:p>
        </p:txBody>
      </p:sp>
      <p:sp>
        <p:nvSpPr>
          <p:cNvPr id="47141" name="Rectangle 37"/>
          <p:cNvSpPr>
            <a:spLocks noChangeArrowheads="1"/>
          </p:cNvSpPr>
          <p:nvPr/>
        </p:nvSpPr>
        <p:spPr bwMode="auto">
          <a:xfrm>
            <a:off x="6604000" y="5032375"/>
            <a:ext cx="15255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Hyoid bone</a:t>
            </a:r>
            <a:endParaRPr lang="en-US" sz="1800" b="1">
              <a:latin typeface="Arial" charset="0"/>
            </a:endParaRPr>
          </a:p>
        </p:txBody>
      </p:sp>
      <p:sp>
        <p:nvSpPr>
          <p:cNvPr id="47142" name="Rectangle 38"/>
          <p:cNvSpPr>
            <a:spLocks noChangeArrowheads="1"/>
          </p:cNvSpPr>
          <p:nvPr/>
        </p:nvSpPr>
        <p:spPr bwMode="auto">
          <a:xfrm>
            <a:off x="6604000" y="5511800"/>
            <a:ext cx="15255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Thyrohyoid</a:t>
            </a:r>
            <a:endParaRPr lang="en-US" sz="1800" b="1">
              <a:latin typeface="Arial" charset="0"/>
            </a:endParaRPr>
          </a:p>
        </p:txBody>
      </p:sp>
      <p:sp>
        <p:nvSpPr>
          <p:cNvPr id="47143" name="Rectangle 39"/>
          <p:cNvSpPr>
            <a:spLocks noChangeArrowheads="1"/>
          </p:cNvSpPr>
          <p:nvPr/>
        </p:nvSpPr>
        <p:spPr bwMode="auto">
          <a:xfrm>
            <a:off x="460375" y="4264025"/>
            <a:ext cx="204946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Genioglossus</a:t>
            </a:r>
            <a:endParaRPr lang="en-US" sz="1800">
              <a:latin typeface="Arial" charset="0"/>
            </a:endParaRPr>
          </a:p>
        </p:txBody>
      </p:sp>
      <p:sp>
        <p:nvSpPr>
          <p:cNvPr id="47144" name="Rectangle 40"/>
          <p:cNvSpPr>
            <a:spLocks noChangeArrowheads="1"/>
          </p:cNvSpPr>
          <p:nvPr/>
        </p:nvSpPr>
        <p:spPr bwMode="auto">
          <a:xfrm>
            <a:off x="460375" y="4737100"/>
            <a:ext cx="152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symphysis </a:t>
            </a:r>
          </a:p>
        </p:txBody>
      </p:sp>
      <p:sp>
        <p:nvSpPr>
          <p:cNvPr id="47145" name="Rectangle 41"/>
          <p:cNvSpPr>
            <a:spLocks noChangeArrowheads="1"/>
          </p:cNvSpPr>
          <p:nvPr/>
        </p:nvSpPr>
        <p:spPr bwMode="auto">
          <a:xfrm>
            <a:off x="1184275" y="5384800"/>
            <a:ext cx="15414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Geniohyoid</a:t>
            </a:r>
            <a:endParaRPr lang="en-US" sz="1800" b="1">
              <a:latin typeface="Arial" charset="0"/>
            </a:endParaRPr>
          </a:p>
        </p:txBody>
      </p:sp>
      <p:sp>
        <p:nvSpPr>
          <p:cNvPr id="47146" name="Rectangle 42"/>
          <p:cNvSpPr>
            <a:spLocks noChangeArrowheads="1"/>
          </p:cNvSpPr>
          <p:nvPr/>
        </p:nvSpPr>
        <p:spPr bwMode="auto">
          <a:xfrm>
            <a:off x="1184275" y="5727700"/>
            <a:ext cx="22558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Thyroid cartilage</a:t>
            </a:r>
            <a:endParaRPr lang="en-US" sz="1800" b="1">
              <a:latin typeface="Arial" charset="0"/>
            </a:endParaRPr>
          </a:p>
        </p:txBody>
      </p:sp>
      <p:sp>
        <p:nvSpPr>
          <p:cNvPr id="47147" name="Rectangle 43"/>
          <p:cNvSpPr>
            <a:spLocks noChangeArrowheads="1"/>
          </p:cNvSpPr>
          <p:nvPr/>
        </p:nvSpPr>
        <p:spPr bwMode="auto">
          <a:xfrm>
            <a:off x="3663950" y="6061075"/>
            <a:ext cx="4016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(c)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Anterior Neck and Throat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/>
              <a:t>Most are involved in swallowing</a:t>
            </a:r>
          </a:p>
          <a:p>
            <a:pPr marL="227013" indent="-227013"/>
            <a:r>
              <a:rPr lang="en-US"/>
              <a:t>Two groups </a:t>
            </a:r>
          </a:p>
          <a:p>
            <a:pPr lvl="1" indent="-287338">
              <a:buFont typeface="Times" charset="0"/>
              <a:buAutoNum type="arabicPeriod"/>
            </a:pPr>
            <a:r>
              <a:rPr lang="en-US"/>
              <a:t> Suprahyoid</a:t>
            </a:r>
          </a:p>
          <a:p>
            <a:pPr lvl="1" indent="-287338">
              <a:buFont typeface="Times" charset="0"/>
              <a:buAutoNum type="arabicPeriod"/>
            </a:pPr>
            <a:r>
              <a:rPr lang="en-US"/>
              <a:t> Infrahyoid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Suprahyoid Muscles of the Anterior Neck and Throat 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deep muscles are involved in swallowing (they move the hyoid bone and larynx) </a:t>
            </a:r>
          </a:p>
          <a:p>
            <a:pPr lvl="1"/>
            <a:r>
              <a:rPr lang="en-US"/>
              <a:t>Form the floor of the oral cavity</a:t>
            </a:r>
          </a:p>
          <a:p>
            <a:pPr lvl="1"/>
            <a:r>
              <a:rPr lang="en-US"/>
              <a:t>Anchor the tongue</a:t>
            </a:r>
          </a:p>
          <a:p>
            <a:pPr lvl="1"/>
            <a:r>
              <a:rPr lang="en-US"/>
              <a:t>Move the hyoid bone and the larynx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Infrahyoid Muscles of the Anterior Neck and Throat 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Straplike muscles that depress the hyoid and larynx as swallowing ends and during speaking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10.8a</a:t>
            </a:r>
          </a:p>
        </p:txBody>
      </p:sp>
      <p:pic>
        <p:nvPicPr>
          <p:cNvPr id="56329" name="Picture 9" descr="figure_10_08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881063"/>
            <a:ext cx="8231187" cy="5183187"/>
          </a:xfrm>
          <a:prstGeom prst="rect">
            <a:avLst/>
          </a:prstGeom>
          <a:noFill/>
        </p:spPr>
      </p:pic>
      <p:sp>
        <p:nvSpPr>
          <p:cNvPr id="56330" name="Line 10"/>
          <p:cNvSpPr>
            <a:spLocks noChangeShapeType="1"/>
          </p:cNvSpPr>
          <p:nvPr/>
        </p:nvSpPr>
        <p:spPr bwMode="auto">
          <a:xfrm flipH="1">
            <a:off x="5138738" y="2571750"/>
            <a:ext cx="17653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 flipH="1">
            <a:off x="2908300" y="2447925"/>
            <a:ext cx="15748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2" name="Freeform 12"/>
          <p:cNvSpPr>
            <a:spLocks/>
          </p:cNvSpPr>
          <p:nvPr/>
        </p:nvSpPr>
        <p:spPr bwMode="auto">
          <a:xfrm>
            <a:off x="3022600" y="2860675"/>
            <a:ext cx="1006475" cy="82550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496" y="52"/>
              </a:cxn>
              <a:cxn ang="0">
                <a:pos x="634" y="0"/>
              </a:cxn>
            </a:cxnLst>
            <a:rect l="0" t="0" r="r" b="b"/>
            <a:pathLst>
              <a:path w="634" h="52">
                <a:moveTo>
                  <a:pt x="0" y="52"/>
                </a:moveTo>
                <a:lnTo>
                  <a:pt x="496" y="52"/>
                </a:lnTo>
                <a:lnTo>
                  <a:pt x="63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3" name="Freeform 13"/>
          <p:cNvSpPr>
            <a:spLocks/>
          </p:cNvSpPr>
          <p:nvPr/>
        </p:nvSpPr>
        <p:spPr bwMode="auto">
          <a:xfrm>
            <a:off x="2476500" y="3243263"/>
            <a:ext cx="1790700" cy="307975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862" y="194"/>
              </a:cxn>
              <a:cxn ang="0">
                <a:pos x="1128" y="0"/>
              </a:cxn>
            </a:cxnLst>
            <a:rect l="0" t="0" r="r" b="b"/>
            <a:pathLst>
              <a:path w="1128" h="194">
                <a:moveTo>
                  <a:pt x="0" y="194"/>
                </a:moveTo>
                <a:lnTo>
                  <a:pt x="862" y="194"/>
                </a:lnTo>
                <a:lnTo>
                  <a:pt x="112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4" name="Freeform 14"/>
          <p:cNvSpPr>
            <a:spLocks/>
          </p:cNvSpPr>
          <p:nvPr/>
        </p:nvSpPr>
        <p:spPr bwMode="auto">
          <a:xfrm>
            <a:off x="1984375" y="3494088"/>
            <a:ext cx="2470150" cy="327025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1244" y="206"/>
              </a:cxn>
              <a:cxn ang="0">
                <a:pos x="1556" y="0"/>
              </a:cxn>
            </a:cxnLst>
            <a:rect l="0" t="0" r="r" b="b"/>
            <a:pathLst>
              <a:path w="1556" h="206">
                <a:moveTo>
                  <a:pt x="0" y="206"/>
                </a:moveTo>
                <a:lnTo>
                  <a:pt x="1244" y="206"/>
                </a:lnTo>
                <a:lnTo>
                  <a:pt x="1556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2463800" y="3824288"/>
            <a:ext cx="2230438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118" y="188"/>
              </a:cxn>
              <a:cxn ang="0">
                <a:pos x="1405" y="0"/>
              </a:cxn>
            </a:cxnLst>
            <a:rect l="0" t="0" r="r" b="b"/>
            <a:pathLst>
              <a:path w="1405" h="188">
                <a:moveTo>
                  <a:pt x="0" y="188"/>
                </a:moveTo>
                <a:lnTo>
                  <a:pt x="1118" y="188"/>
                </a:lnTo>
                <a:lnTo>
                  <a:pt x="1405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2311400" y="4935538"/>
            <a:ext cx="189865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>
            <a:off x="2092325" y="4618038"/>
            <a:ext cx="2473325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 flipH="1">
            <a:off x="5500688" y="2809875"/>
            <a:ext cx="1400175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9" name="Freeform 19"/>
          <p:cNvSpPr>
            <a:spLocks/>
          </p:cNvSpPr>
          <p:nvPr/>
        </p:nvSpPr>
        <p:spPr bwMode="auto">
          <a:xfrm>
            <a:off x="5002213" y="3035300"/>
            <a:ext cx="1908175" cy="125413"/>
          </a:xfrm>
          <a:custGeom>
            <a:avLst/>
            <a:gdLst/>
            <a:ahLst/>
            <a:cxnLst>
              <a:cxn ang="0">
                <a:pos x="1202" y="0"/>
              </a:cxn>
              <a:cxn ang="0">
                <a:pos x="290" y="0"/>
              </a:cxn>
              <a:cxn ang="0">
                <a:pos x="0" y="79"/>
              </a:cxn>
            </a:cxnLst>
            <a:rect l="0" t="0" r="r" b="b"/>
            <a:pathLst>
              <a:path w="1202" h="79">
                <a:moveTo>
                  <a:pt x="1202" y="0"/>
                </a:moveTo>
                <a:lnTo>
                  <a:pt x="290" y="0"/>
                </a:lnTo>
                <a:lnTo>
                  <a:pt x="0" y="79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0" name="Freeform 20"/>
          <p:cNvSpPr>
            <a:spLocks/>
          </p:cNvSpPr>
          <p:nvPr/>
        </p:nvSpPr>
        <p:spPr bwMode="auto">
          <a:xfrm>
            <a:off x="6357938" y="4818063"/>
            <a:ext cx="546100" cy="82550"/>
          </a:xfrm>
          <a:custGeom>
            <a:avLst/>
            <a:gdLst/>
            <a:ahLst/>
            <a:cxnLst>
              <a:cxn ang="0">
                <a:pos x="344" y="52"/>
              </a:cxn>
              <a:cxn ang="0">
                <a:pos x="136" y="52"/>
              </a:cxn>
              <a:cxn ang="0">
                <a:pos x="0" y="0"/>
              </a:cxn>
            </a:cxnLst>
            <a:rect l="0" t="0" r="r" b="b"/>
            <a:pathLst>
              <a:path w="344" h="52">
                <a:moveTo>
                  <a:pt x="344" y="52"/>
                </a:moveTo>
                <a:lnTo>
                  <a:pt x="136" y="5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1" name="Line 21"/>
          <p:cNvSpPr>
            <a:spLocks noChangeShapeType="1"/>
          </p:cNvSpPr>
          <p:nvPr/>
        </p:nvSpPr>
        <p:spPr bwMode="auto">
          <a:xfrm flipH="1">
            <a:off x="5230813" y="3398838"/>
            <a:ext cx="168275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2" name="Line 22"/>
          <p:cNvSpPr>
            <a:spLocks noChangeShapeType="1"/>
          </p:cNvSpPr>
          <p:nvPr/>
        </p:nvSpPr>
        <p:spPr bwMode="auto">
          <a:xfrm flipH="1">
            <a:off x="5157788" y="3897313"/>
            <a:ext cx="17526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3" name="Line 23"/>
          <p:cNvSpPr>
            <a:spLocks noChangeShapeType="1"/>
          </p:cNvSpPr>
          <p:nvPr/>
        </p:nvSpPr>
        <p:spPr bwMode="auto">
          <a:xfrm flipH="1">
            <a:off x="6027738" y="4329113"/>
            <a:ext cx="88265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4" name="Freeform 24"/>
          <p:cNvSpPr>
            <a:spLocks/>
          </p:cNvSpPr>
          <p:nvPr/>
        </p:nvSpPr>
        <p:spPr bwMode="auto">
          <a:xfrm>
            <a:off x="5611813" y="4154488"/>
            <a:ext cx="415925" cy="311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2" y="110"/>
              </a:cxn>
              <a:cxn ang="0">
                <a:pos x="130" y="196"/>
              </a:cxn>
            </a:cxnLst>
            <a:rect l="0" t="0" r="r" b="b"/>
            <a:pathLst>
              <a:path w="262" h="196">
                <a:moveTo>
                  <a:pt x="0" y="0"/>
                </a:moveTo>
                <a:lnTo>
                  <a:pt x="262" y="110"/>
                </a:lnTo>
                <a:lnTo>
                  <a:pt x="130" y="19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5" name="Line 25"/>
          <p:cNvSpPr>
            <a:spLocks noChangeShapeType="1"/>
          </p:cNvSpPr>
          <p:nvPr/>
        </p:nvSpPr>
        <p:spPr bwMode="auto">
          <a:xfrm flipH="1">
            <a:off x="5138738" y="2571750"/>
            <a:ext cx="17653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6" name="Line 26"/>
          <p:cNvSpPr>
            <a:spLocks noChangeShapeType="1"/>
          </p:cNvSpPr>
          <p:nvPr/>
        </p:nvSpPr>
        <p:spPr bwMode="auto">
          <a:xfrm flipH="1">
            <a:off x="2908300" y="2447925"/>
            <a:ext cx="15748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7" name="Freeform 27"/>
          <p:cNvSpPr>
            <a:spLocks/>
          </p:cNvSpPr>
          <p:nvPr/>
        </p:nvSpPr>
        <p:spPr bwMode="auto">
          <a:xfrm>
            <a:off x="3022600" y="2860675"/>
            <a:ext cx="1006475" cy="82550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496" y="52"/>
              </a:cxn>
              <a:cxn ang="0">
                <a:pos x="634" y="0"/>
              </a:cxn>
            </a:cxnLst>
            <a:rect l="0" t="0" r="r" b="b"/>
            <a:pathLst>
              <a:path w="634" h="52">
                <a:moveTo>
                  <a:pt x="0" y="52"/>
                </a:moveTo>
                <a:lnTo>
                  <a:pt x="496" y="52"/>
                </a:lnTo>
                <a:lnTo>
                  <a:pt x="63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8" name="Freeform 28"/>
          <p:cNvSpPr>
            <a:spLocks/>
          </p:cNvSpPr>
          <p:nvPr/>
        </p:nvSpPr>
        <p:spPr bwMode="auto">
          <a:xfrm>
            <a:off x="2476500" y="3243263"/>
            <a:ext cx="1790700" cy="307975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862" y="194"/>
              </a:cxn>
              <a:cxn ang="0">
                <a:pos x="1128" y="0"/>
              </a:cxn>
            </a:cxnLst>
            <a:rect l="0" t="0" r="r" b="b"/>
            <a:pathLst>
              <a:path w="1128" h="194">
                <a:moveTo>
                  <a:pt x="0" y="194"/>
                </a:moveTo>
                <a:lnTo>
                  <a:pt x="862" y="194"/>
                </a:lnTo>
                <a:lnTo>
                  <a:pt x="112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9" name="Freeform 29"/>
          <p:cNvSpPr>
            <a:spLocks/>
          </p:cNvSpPr>
          <p:nvPr/>
        </p:nvSpPr>
        <p:spPr bwMode="auto">
          <a:xfrm>
            <a:off x="1984375" y="3494088"/>
            <a:ext cx="2470150" cy="327025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1244" y="206"/>
              </a:cxn>
              <a:cxn ang="0">
                <a:pos x="1556" y="0"/>
              </a:cxn>
            </a:cxnLst>
            <a:rect l="0" t="0" r="r" b="b"/>
            <a:pathLst>
              <a:path w="1556" h="206">
                <a:moveTo>
                  <a:pt x="0" y="206"/>
                </a:moveTo>
                <a:lnTo>
                  <a:pt x="1244" y="206"/>
                </a:lnTo>
                <a:lnTo>
                  <a:pt x="155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0" name="Freeform 30"/>
          <p:cNvSpPr>
            <a:spLocks/>
          </p:cNvSpPr>
          <p:nvPr/>
        </p:nvSpPr>
        <p:spPr bwMode="auto">
          <a:xfrm>
            <a:off x="2463800" y="3824288"/>
            <a:ext cx="2230438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118" y="188"/>
              </a:cxn>
              <a:cxn ang="0">
                <a:pos x="1405" y="0"/>
              </a:cxn>
            </a:cxnLst>
            <a:rect l="0" t="0" r="r" b="b"/>
            <a:pathLst>
              <a:path w="1405" h="188">
                <a:moveTo>
                  <a:pt x="0" y="188"/>
                </a:moveTo>
                <a:lnTo>
                  <a:pt x="1118" y="188"/>
                </a:lnTo>
                <a:lnTo>
                  <a:pt x="1405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1" name="Freeform 31"/>
          <p:cNvSpPr>
            <a:spLocks/>
          </p:cNvSpPr>
          <p:nvPr/>
        </p:nvSpPr>
        <p:spPr bwMode="auto">
          <a:xfrm>
            <a:off x="2054225" y="2012950"/>
            <a:ext cx="2709863" cy="317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76" y="0"/>
              </a:cxn>
              <a:cxn ang="0">
                <a:pos x="1707" y="200"/>
              </a:cxn>
            </a:cxnLst>
            <a:rect l="0" t="0" r="r" b="b"/>
            <a:pathLst>
              <a:path w="1707" h="200">
                <a:moveTo>
                  <a:pt x="0" y="0"/>
                </a:moveTo>
                <a:lnTo>
                  <a:pt x="1376" y="0"/>
                </a:lnTo>
                <a:lnTo>
                  <a:pt x="1707" y="20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2" name="Freeform 32"/>
          <p:cNvSpPr>
            <a:spLocks/>
          </p:cNvSpPr>
          <p:nvPr/>
        </p:nvSpPr>
        <p:spPr bwMode="auto">
          <a:xfrm>
            <a:off x="2054225" y="2012950"/>
            <a:ext cx="2709863" cy="317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76" y="0"/>
              </a:cxn>
              <a:cxn ang="0">
                <a:pos x="1707" y="200"/>
              </a:cxn>
            </a:cxnLst>
            <a:rect l="0" t="0" r="r" b="b"/>
            <a:pathLst>
              <a:path w="1707" h="200">
                <a:moveTo>
                  <a:pt x="0" y="0"/>
                </a:moveTo>
                <a:lnTo>
                  <a:pt x="1376" y="0"/>
                </a:lnTo>
                <a:lnTo>
                  <a:pt x="1707" y="2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3" name="Line 33"/>
          <p:cNvSpPr>
            <a:spLocks noChangeShapeType="1"/>
          </p:cNvSpPr>
          <p:nvPr/>
        </p:nvSpPr>
        <p:spPr bwMode="auto">
          <a:xfrm>
            <a:off x="2311400" y="4935538"/>
            <a:ext cx="18986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4" name="Line 34"/>
          <p:cNvSpPr>
            <a:spLocks noChangeShapeType="1"/>
          </p:cNvSpPr>
          <p:nvPr/>
        </p:nvSpPr>
        <p:spPr bwMode="auto">
          <a:xfrm>
            <a:off x="2092325" y="4618038"/>
            <a:ext cx="24733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5" name="Line 35"/>
          <p:cNvSpPr>
            <a:spLocks noChangeShapeType="1"/>
          </p:cNvSpPr>
          <p:nvPr/>
        </p:nvSpPr>
        <p:spPr bwMode="auto">
          <a:xfrm flipH="1">
            <a:off x="5500688" y="2809875"/>
            <a:ext cx="14001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6" name="Freeform 36"/>
          <p:cNvSpPr>
            <a:spLocks/>
          </p:cNvSpPr>
          <p:nvPr/>
        </p:nvSpPr>
        <p:spPr bwMode="auto">
          <a:xfrm>
            <a:off x="5002213" y="3035300"/>
            <a:ext cx="1908175" cy="125413"/>
          </a:xfrm>
          <a:custGeom>
            <a:avLst/>
            <a:gdLst/>
            <a:ahLst/>
            <a:cxnLst>
              <a:cxn ang="0">
                <a:pos x="1202" y="0"/>
              </a:cxn>
              <a:cxn ang="0">
                <a:pos x="290" y="0"/>
              </a:cxn>
              <a:cxn ang="0">
                <a:pos x="0" y="79"/>
              </a:cxn>
            </a:cxnLst>
            <a:rect l="0" t="0" r="r" b="b"/>
            <a:pathLst>
              <a:path w="1202" h="79">
                <a:moveTo>
                  <a:pt x="1202" y="0"/>
                </a:moveTo>
                <a:lnTo>
                  <a:pt x="290" y="0"/>
                </a:lnTo>
                <a:lnTo>
                  <a:pt x="0" y="7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7" name="Freeform 37"/>
          <p:cNvSpPr>
            <a:spLocks/>
          </p:cNvSpPr>
          <p:nvPr/>
        </p:nvSpPr>
        <p:spPr bwMode="auto">
          <a:xfrm>
            <a:off x="6357938" y="4818063"/>
            <a:ext cx="546100" cy="82550"/>
          </a:xfrm>
          <a:custGeom>
            <a:avLst/>
            <a:gdLst/>
            <a:ahLst/>
            <a:cxnLst>
              <a:cxn ang="0">
                <a:pos x="344" y="52"/>
              </a:cxn>
              <a:cxn ang="0">
                <a:pos x="136" y="52"/>
              </a:cxn>
              <a:cxn ang="0">
                <a:pos x="0" y="0"/>
              </a:cxn>
            </a:cxnLst>
            <a:rect l="0" t="0" r="r" b="b"/>
            <a:pathLst>
              <a:path w="344" h="52">
                <a:moveTo>
                  <a:pt x="344" y="52"/>
                </a:moveTo>
                <a:lnTo>
                  <a:pt x="136" y="5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8" name="Line 38"/>
          <p:cNvSpPr>
            <a:spLocks noChangeShapeType="1"/>
          </p:cNvSpPr>
          <p:nvPr/>
        </p:nvSpPr>
        <p:spPr bwMode="auto">
          <a:xfrm flipH="1">
            <a:off x="5230813" y="3398838"/>
            <a:ext cx="16827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9" name="Line 39"/>
          <p:cNvSpPr>
            <a:spLocks noChangeShapeType="1"/>
          </p:cNvSpPr>
          <p:nvPr/>
        </p:nvSpPr>
        <p:spPr bwMode="auto">
          <a:xfrm flipH="1">
            <a:off x="5157788" y="3897313"/>
            <a:ext cx="17526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0" name="Line 40"/>
          <p:cNvSpPr>
            <a:spLocks noChangeShapeType="1"/>
          </p:cNvSpPr>
          <p:nvPr/>
        </p:nvSpPr>
        <p:spPr bwMode="auto">
          <a:xfrm flipH="1">
            <a:off x="6027738" y="4329113"/>
            <a:ext cx="8826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1" name="Freeform 41"/>
          <p:cNvSpPr>
            <a:spLocks/>
          </p:cNvSpPr>
          <p:nvPr/>
        </p:nvSpPr>
        <p:spPr bwMode="auto">
          <a:xfrm>
            <a:off x="5611813" y="4154488"/>
            <a:ext cx="415925" cy="311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2" y="110"/>
              </a:cxn>
              <a:cxn ang="0">
                <a:pos x="130" y="196"/>
              </a:cxn>
            </a:cxnLst>
            <a:rect l="0" t="0" r="r" b="b"/>
            <a:pathLst>
              <a:path w="262" h="196">
                <a:moveTo>
                  <a:pt x="0" y="0"/>
                </a:moveTo>
                <a:lnTo>
                  <a:pt x="262" y="110"/>
                </a:lnTo>
                <a:lnTo>
                  <a:pt x="130" y="19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2" name="Line 42"/>
          <p:cNvSpPr>
            <a:spLocks noChangeShapeType="1"/>
          </p:cNvSpPr>
          <p:nvPr/>
        </p:nvSpPr>
        <p:spPr bwMode="auto">
          <a:xfrm>
            <a:off x="1663700" y="2790825"/>
            <a:ext cx="1238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3" name="Rectangle 43"/>
          <p:cNvSpPr>
            <a:spLocks noChangeArrowheads="1"/>
          </p:cNvSpPr>
          <p:nvPr/>
        </p:nvSpPr>
        <p:spPr bwMode="auto">
          <a:xfrm>
            <a:off x="6951663" y="2379663"/>
            <a:ext cx="13255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Mylohyoid</a:t>
            </a:r>
            <a:endParaRPr lang="en-US" sz="1800">
              <a:latin typeface="Arial" charset="0"/>
            </a:endParaRPr>
          </a:p>
        </p:txBody>
      </p:sp>
      <p:sp>
        <p:nvSpPr>
          <p:cNvPr id="56364" name="Rectangle 44"/>
          <p:cNvSpPr>
            <a:spLocks noChangeArrowheads="1"/>
          </p:cNvSpPr>
          <p:nvPr/>
        </p:nvSpPr>
        <p:spPr bwMode="auto">
          <a:xfrm>
            <a:off x="1944688" y="2293938"/>
            <a:ext cx="9398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belly</a:t>
            </a:r>
            <a:endParaRPr lang="en-US" sz="1800" b="1">
              <a:latin typeface="Arial" charset="0"/>
            </a:endParaRPr>
          </a:p>
        </p:txBody>
      </p:sp>
      <p:sp>
        <p:nvSpPr>
          <p:cNvPr id="56365" name="Rectangle 45"/>
          <p:cNvSpPr>
            <a:spLocks noChangeArrowheads="1"/>
          </p:cNvSpPr>
          <p:nvPr/>
        </p:nvSpPr>
        <p:spPr bwMode="auto">
          <a:xfrm>
            <a:off x="1944688" y="2792413"/>
            <a:ext cx="10604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belly</a:t>
            </a:r>
            <a:endParaRPr lang="en-US" sz="1800" b="1">
              <a:latin typeface="Arial" charset="0"/>
            </a:endParaRPr>
          </a:p>
        </p:txBody>
      </p:sp>
      <p:sp>
        <p:nvSpPr>
          <p:cNvPr id="56366" name="Rectangle 46"/>
          <p:cNvSpPr>
            <a:spLocks noChangeArrowheads="1"/>
          </p:cNvSpPr>
          <p:nvPr/>
        </p:nvSpPr>
        <p:spPr bwMode="auto">
          <a:xfrm>
            <a:off x="465138" y="3376613"/>
            <a:ext cx="19716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Stylohyoid</a:t>
            </a:r>
            <a:r>
              <a:rPr lang="en-US" sz="1900" b="1">
                <a:solidFill>
                  <a:srgbClr val="231F20"/>
                </a:solidFill>
                <a:latin typeface="Arial" charset="0"/>
              </a:rPr>
              <a:t> (cut)</a:t>
            </a:r>
            <a:endParaRPr lang="en-US" sz="1800">
              <a:latin typeface="Arial" charset="0"/>
            </a:endParaRPr>
          </a:p>
        </p:txBody>
      </p:sp>
      <p:sp>
        <p:nvSpPr>
          <p:cNvPr id="56367" name="Rectangle 47"/>
          <p:cNvSpPr>
            <a:spLocks noChangeArrowheads="1"/>
          </p:cNvSpPr>
          <p:nvPr/>
        </p:nvSpPr>
        <p:spPr bwMode="auto">
          <a:xfrm>
            <a:off x="465138" y="3659188"/>
            <a:ext cx="14589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Thyrohyoid</a:t>
            </a:r>
            <a:endParaRPr lang="en-US" sz="1800">
              <a:latin typeface="Arial" charset="0"/>
            </a:endParaRPr>
          </a:p>
        </p:txBody>
      </p:sp>
      <p:sp>
        <p:nvSpPr>
          <p:cNvPr id="56368" name="Rectangle 48"/>
          <p:cNvSpPr>
            <a:spLocks noChangeArrowheads="1"/>
          </p:cNvSpPr>
          <p:nvPr/>
        </p:nvSpPr>
        <p:spPr bwMode="auto">
          <a:xfrm>
            <a:off x="465138" y="3970338"/>
            <a:ext cx="19478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Thyroid cartilage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of the larynx</a:t>
            </a:r>
            <a:endParaRPr lang="en-US" sz="1800" b="1">
              <a:latin typeface="Arial" charset="0"/>
            </a:endParaRPr>
          </a:p>
        </p:txBody>
      </p:sp>
      <p:sp>
        <p:nvSpPr>
          <p:cNvPr id="56369" name="Rectangle 49"/>
          <p:cNvSpPr>
            <a:spLocks noChangeArrowheads="1"/>
          </p:cNvSpPr>
          <p:nvPr/>
        </p:nvSpPr>
        <p:spPr bwMode="auto">
          <a:xfrm>
            <a:off x="465138" y="1862138"/>
            <a:ext cx="15589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Median raphe</a:t>
            </a:r>
            <a:endParaRPr lang="en-US" sz="1800" b="1">
              <a:latin typeface="Arial" charset="0"/>
            </a:endParaRPr>
          </a:p>
        </p:txBody>
      </p:sp>
      <p:sp>
        <p:nvSpPr>
          <p:cNvPr id="56370" name="Rectangle 50"/>
          <p:cNvSpPr>
            <a:spLocks noChangeArrowheads="1"/>
          </p:cNvSpPr>
          <p:nvPr/>
        </p:nvSpPr>
        <p:spPr bwMode="auto">
          <a:xfrm>
            <a:off x="465138" y="4754563"/>
            <a:ext cx="17907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Sternothyroid</a:t>
            </a:r>
            <a:endParaRPr lang="en-US" sz="1800">
              <a:latin typeface="Arial" charset="0"/>
            </a:endParaRPr>
          </a:p>
        </p:txBody>
      </p:sp>
      <p:sp>
        <p:nvSpPr>
          <p:cNvPr id="56371" name="Rectangle 51"/>
          <p:cNvSpPr>
            <a:spLocks noChangeArrowheads="1"/>
          </p:cNvSpPr>
          <p:nvPr/>
        </p:nvSpPr>
        <p:spPr bwMode="auto">
          <a:xfrm>
            <a:off x="6951663" y="2633663"/>
            <a:ext cx="1379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Stylohyoid</a:t>
            </a:r>
            <a:endParaRPr lang="en-US" sz="1800">
              <a:latin typeface="Arial" charset="0"/>
            </a:endParaRPr>
          </a:p>
        </p:txBody>
      </p:sp>
      <p:sp>
        <p:nvSpPr>
          <p:cNvPr id="56372" name="Rectangle 52"/>
          <p:cNvSpPr>
            <a:spLocks noChangeArrowheads="1"/>
          </p:cNvSpPr>
          <p:nvPr/>
        </p:nvSpPr>
        <p:spPr bwMode="auto">
          <a:xfrm>
            <a:off x="6951663" y="2887663"/>
            <a:ext cx="13160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Hyoid bone</a:t>
            </a:r>
            <a:endParaRPr lang="en-US" sz="1800" b="1">
              <a:latin typeface="Arial" charset="0"/>
            </a:endParaRPr>
          </a:p>
        </p:txBody>
      </p:sp>
      <p:sp>
        <p:nvSpPr>
          <p:cNvPr id="56373" name="Rectangle 53"/>
          <p:cNvSpPr>
            <a:spLocks noChangeArrowheads="1"/>
          </p:cNvSpPr>
          <p:nvPr/>
        </p:nvSpPr>
        <p:spPr bwMode="auto">
          <a:xfrm>
            <a:off x="6951663" y="3198813"/>
            <a:ext cx="17462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Omohyoid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(superior belly)</a:t>
            </a:r>
            <a:endParaRPr lang="en-US" sz="1800">
              <a:latin typeface="Arial" charset="0"/>
            </a:endParaRPr>
          </a:p>
        </p:txBody>
      </p:sp>
      <p:sp>
        <p:nvSpPr>
          <p:cNvPr id="56374" name="Rectangle 54"/>
          <p:cNvSpPr>
            <a:spLocks noChangeArrowheads="1"/>
          </p:cNvSpPr>
          <p:nvPr/>
        </p:nvSpPr>
        <p:spPr bwMode="auto">
          <a:xfrm>
            <a:off x="6951663" y="3694113"/>
            <a:ext cx="1577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Sternohyoid</a:t>
            </a:r>
            <a:endParaRPr lang="en-US" sz="1800">
              <a:latin typeface="Arial" charset="0"/>
            </a:endParaRPr>
          </a:p>
        </p:txBody>
      </p:sp>
      <p:sp>
        <p:nvSpPr>
          <p:cNvPr id="56375" name="Rectangle 55"/>
          <p:cNvSpPr>
            <a:spLocks noChangeArrowheads="1"/>
          </p:cNvSpPr>
          <p:nvPr/>
        </p:nvSpPr>
        <p:spPr bwMode="auto">
          <a:xfrm>
            <a:off x="6951663" y="4170363"/>
            <a:ext cx="15446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Sternocleido-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mastoid </a:t>
            </a:r>
            <a:endParaRPr lang="en-US" sz="1800" b="1">
              <a:latin typeface="Arial" charset="0"/>
            </a:endParaRPr>
          </a:p>
        </p:txBody>
      </p:sp>
      <p:sp>
        <p:nvSpPr>
          <p:cNvPr id="56376" name="Rectangle 56"/>
          <p:cNvSpPr>
            <a:spLocks noChangeArrowheads="1"/>
          </p:cNvSpPr>
          <p:nvPr/>
        </p:nvSpPr>
        <p:spPr bwMode="auto">
          <a:xfrm>
            <a:off x="6951663" y="4687888"/>
            <a:ext cx="161131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Omohyoid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(inferior belly)</a:t>
            </a:r>
            <a:endParaRPr lang="en-US" sz="1800">
              <a:latin typeface="Arial" charset="0"/>
            </a:endParaRPr>
          </a:p>
        </p:txBody>
      </p:sp>
      <p:sp>
        <p:nvSpPr>
          <p:cNvPr id="56377" name="Rectangle 57"/>
          <p:cNvSpPr>
            <a:spLocks noChangeArrowheads="1"/>
          </p:cNvSpPr>
          <p:nvPr/>
        </p:nvSpPr>
        <p:spPr bwMode="auto">
          <a:xfrm>
            <a:off x="465138" y="2592388"/>
            <a:ext cx="11906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Digastric</a:t>
            </a:r>
            <a:endParaRPr lang="en-US" sz="1800">
              <a:latin typeface="Arial" charset="0"/>
            </a:endParaRPr>
          </a:p>
        </p:txBody>
      </p:sp>
      <p:sp>
        <p:nvSpPr>
          <p:cNvPr id="56378" name="Rectangle 58"/>
          <p:cNvSpPr>
            <a:spLocks noChangeArrowheads="1"/>
          </p:cNvSpPr>
          <p:nvPr/>
        </p:nvSpPr>
        <p:spPr bwMode="auto">
          <a:xfrm>
            <a:off x="465138" y="4481513"/>
            <a:ext cx="159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Thyroid gland</a:t>
            </a:r>
            <a:endParaRPr lang="en-US" sz="1800" b="1">
              <a:latin typeface="Arial" charset="0"/>
            </a:endParaRPr>
          </a:p>
        </p:txBody>
      </p:sp>
      <p:sp>
        <p:nvSpPr>
          <p:cNvPr id="56379" name="Rectangle 59"/>
          <p:cNvSpPr>
            <a:spLocks noChangeArrowheads="1"/>
          </p:cNvSpPr>
          <p:nvPr/>
        </p:nvSpPr>
        <p:spPr bwMode="auto">
          <a:xfrm>
            <a:off x="1970088" y="5719763"/>
            <a:ext cx="3476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(a)</a:t>
            </a:r>
            <a:endParaRPr lang="en-US" sz="1800">
              <a:latin typeface="Arial" charset="0"/>
            </a:endParaRPr>
          </a:p>
        </p:txBody>
      </p:sp>
      <p:sp>
        <p:nvSpPr>
          <p:cNvPr id="56380" name="Freeform 60"/>
          <p:cNvSpPr>
            <a:spLocks/>
          </p:cNvSpPr>
          <p:nvPr/>
        </p:nvSpPr>
        <p:spPr bwMode="auto">
          <a:xfrm>
            <a:off x="1784350" y="2309813"/>
            <a:ext cx="138113" cy="985837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10.8c</a:t>
            </a:r>
          </a:p>
        </p:txBody>
      </p:sp>
      <p:pic>
        <p:nvPicPr>
          <p:cNvPr id="57353" name="Picture 9" descr="figure_10_08_c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17525"/>
            <a:ext cx="8231187" cy="5932488"/>
          </a:xfrm>
          <a:prstGeom prst="rect">
            <a:avLst/>
          </a:prstGeom>
          <a:noFill/>
        </p:spPr>
      </p:pic>
      <p:sp>
        <p:nvSpPr>
          <p:cNvPr id="57354" name="Freeform 10"/>
          <p:cNvSpPr>
            <a:spLocks/>
          </p:cNvSpPr>
          <p:nvPr/>
        </p:nvSpPr>
        <p:spPr bwMode="auto">
          <a:xfrm>
            <a:off x="3074988" y="1738313"/>
            <a:ext cx="1595437" cy="412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0"/>
              </a:cxn>
              <a:cxn ang="0">
                <a:pos x="1005" y="260"/>
              </a:cxn>
            </a:cxnLst>
            <a:rect l="0" t="0" r="r" b="b"/>
            <a:pathLst>
              <a:path w="1005" h="260">
                <a:moveTo>
                  <a:pt x="0" y="0"/>
                </a:moveTo>
                <a:lnTo>
                  <a:pt x="720" y="0"/>
                </a:lnTo>
                <a:lnTo>
                  <a:pt x="1005" y="26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3167063" y="2119313"/>
            <a:ext cx="1266825" cy="17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2" y="0"/>
              </a:cxn>
              <a:cxn ang="0">
                <a:pos x="798" y="112"/>
              </a:cxn>
            </a:cxnLst>
            <a:rect l="0" t="0" r="r" b="b"/>
            <a:pathLst>
              <a:path w="798" h="112">
                <a:moveTo>
                  <a:pt x="0" y="0"/>
                </a:moveTo>
                <a:lnTo>
                  <a:pt x="442" y="0"/>
                </a:lnTo>
                <a:lnTo>
                  <a:pt x="798" y="112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6" name="Freeform 12"/>
          <p:cNvSpPr>
            <a:spLocks/>
          </p:cNvSpPr>
          <p:nvPr/>
        </p:nvSpPr>
        <p:spPr bwMode="auto">
          <a:xfrm>
            <a:off x="2643188" y="2563813"/>
            <a:ext cx="1406525" cy="120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8" y="0"/>
              </a:cxn>
              <a:cxn ang="0">
                <a:pos x="886" y="76"/>
              </a:cxn>
            </a:cxnLst>
            <a:rect l="0" t="0" r="r" b="b"/>
            <a:pathLst>
              <a:path w="886" h="76">
                <a:moveTo>
                  <a:pt x="0" y="0"/>
                </a:moveTo>
                <a:lnTo>
                  <a:pt x="258" y="0"/>
                </a:lnTo>
                <a:lnTo>
                  <a:pt x="886" y="76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7" name="Freeform 13"/>
          <p:cNvSpPr>
            <a:spLocks/>
          </p:cNvSpPr>
          <p:nvPr/>
        </p:nvSpPr>
        <p:spPr bwMode="auto">
          <a:xfrm>
            <a:off x="3636963" y="2992438"/>
            <a:ext cx="1093787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0" y="0"/>
              </a:cxn>
              <a:cxn ang="0">
                <a:pos x="689" y="152"/>
              </a:cxn>
            </a:cxnLst>
            <a:rect l="0" t="0" r="r" b="b"/>
            <a:pathLst>
              <a:path w="689" h="152">
                <a:moveTo>
                  <a:pt x="0" y="0"/>
                </a:moveTo>
                <a:lnTo>
                  <a:pt x="170" y="0"/>
                </a:lnTo>
                <a:lnTo>
                  <a:pt x="689" y="152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8" name="Freeform 14"/>
          <p:cNvSpPr>
            <a:spLocks/>
          </p:cNvSpPr>
          <p:nvPr/>
        </p:nvSpPr>
        <p:spPr bwMode="auto">
          <a:xfrm>
            <a:off x="3354388" y="3724275"/>
            <a:ext cx="1168400" cy="13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6" y="0"/>
              </a:cxn>
              <a:cxn ang="0">
                <a:pos x="736" y="88"/>
              </a:cxn>
            </a:cxnLst>
            <a:rect l="0" t="0" r="r" b="b"/>
            <a:pathLst>
              <a:path w="736" h="88">
                <a:moveTo>
                  <a:pt x="0" y="0"/>
                </a:moveTo>
                <a:lnTo>
                  <a:pt x="246" y="0"/>
                </a:lnTo>
                <a:lnTo>
                  <a:pt x="736" y="88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9" name="Freeform 15"/>
          <p:cNvSpPr>
            <a:spLocks/>
          </p:cNvSpPr>
          <p:nvPr/>
        </p:nvSpPr>
        <p:spPr bwMode="auto">
          <a:xfrm>
            <a:off x="2357438" y="4305300"/>
            <a:ext cx="2808287" cy="603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572" y="38"/>
              </a:cxn>
              <a:cxn ang="0">
                <a:pos x="1769" y="0"/>
              </a:cxn>
            </a:cxnLst>
            <a:rect l="0" t="0" r="r" b="b"/>
            <a:pathLst>
              <a:path w="1769" h="38">
                <a:moveTo>
                  <a:pt x="0" y="38"/>
                </a:moveTo>
                <a:lnTo>
                  <a:pt x="572" y="38"/>
                </a:lnTo>
                <a:lnTo>
                  <a:pt x="1769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0" name="Freeform 16"/>
          <p:cNvSpPr>
            <a:spLocks/>
          </p:cNvSpPr>
          <p:nvPr/>
        </p:nvSpPr>
        <p:spPr bwMode="auto">
          <a:xfrm>
            <a:off x="2357438" y="4470400"/>
            <a:ext cx="2506662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1238" y="136"/>
              </a:cxn>
              <a:cxn ang="0">
                <a:pos x="1579" y="0"/>
              </a:cxn>
            </a:cxnLst>
            <a:rect l="0" t="0" r="r" b="b"/>
            <a:pathLst>
              <a:path w="1579" h="136">
                <a:moveTo>
                  <a:pt x="0" y="136"/>
                </a:moveTo>
                <a:lnTo>
                  <a:pt x="1238" y="136"/>
                </a:lnTo>
                <a:lnTo>
                  <a:pt x="1579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1" name="Freeform 17"/>
          <p:cNvSpPr>
            <a:spLocks/>
          </p:cNvSpPr>
          <p:nvPr/>
        </p:nvSpPr>
        <p:spPr bwMode="auto">
          <a:xfrm>
            <a:off x="1944688" y="5178425"/>
            <a:ext cx="24796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496" y="88"/>
              </a:cxn>
              <a:cxn ang="0">
                <a:pos x="1562" y="0"/>
              </a:cxn>
            </a:cxnLst>
            <a:rect l="0" t="0" r="r" b="b"/>
            <a:pathLst>
              <a:path w="1562" h="88">
                <a:moveTo>
                  <a:pt x="0" y="88"/>
                </a:moveTo>
                <a:lnTo>
                  <a:pt x="496" y="88"/>
                </a:lnTo>
                <a:lnTo>
                  <a:pt x="1562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2" name="Freeform 18"/>
          <p:cNvSpPr>
            <a:spLocks/>
          </p:cNvSpPr>
          <p:nvPr/>
        </p:nvSpPr>
        <p:spPr bwMode="auto">
          <a:xfrm>
            <a:off x="2357438" y="5956300"/>
            <a:ext cx="211455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146" y="180"/>
              </a:cxn>
              <a:cxn ang="0">
                <a:pos x="1332" y="0"/>
              </a:cxn>
            </a:cxnLst>
            <a:rect l="0" t="0" r="r" b="b"/>
            <a:pathLst>
              <a:path w="1332" h="180">
                <a:moveTo>
                  <a:pt x="0" y="180"/>
                </a:moveTo>
                <a:lnTo>
                  <a:pt x="146" y="180"/>
                </a:lnTo>
                <a:lnTo>
                  <a:pt x="1332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 flipH="1">
            <a:off x="5765800" y="2776538"/>
            <a:ext cx="1133475" cy="1587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 flipH="1">
            <a:off x="5988050" y="3568700"/>
            <a:ext cx="914400" cy="1588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5" name="Line 21"/>
          <p:cNvSpPr>
            <a:spLocks noChangeShapeType="1"/>
          </p:cNvSpPr>
          <p:nvPr/>
        </p:nvSpPr>
        <p:spPr bwMode="auto">
          <a:xfrm flipH="1">
            <a:off x="5975350" y="4095750"/>
            <a:ext cx="927100" cy="1588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6" name="Freeform 22"/>
          <p:cNvSpPr>
            <a:spLocks/>
          </p:cNvSpPr>
          <p:nvPr/>
        </p:nvSpPr>
        <p:spPr bwMode="auto">
          <a:xfrm>
            <a:off x="5607050" y="4095750"/>
            <a:ext cx="1295400" cy="638175"/>
          </a:xfrm>
          <a:custGeom>
            <a:avLst/>
            <a:gdLst/>
            <a:ahLst/>
            <a:cxnLst>
              <a:cxn ang="0">
                <a:pos x="816" y="402"/>
              </a:cxn>
              <a:cxn ang="0">
                <a:pos x="256" y="402"/>
              </a:cxn>
              <a:cxn ang="0">
                <a:pos x="0" y="0"/>
              </a:cxn>
            </a:cxnLst>
            <a:rect l="0" t="0" r="r" b="b"/>
            <a:pathLst>
              <a:path w="816" h="402">
                <a:moveTo>
                  <a:pt x="816" y="402"/>
                </a:moveTo>
                <a:lnTo>
                  <a:pt x="256" y="402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7" name="Freeform 23"/>
          <p:cNvSpPr>
            <a:spLocks/>
          </p:cNvSpPr>
          <p:nvPr/>
        </p:nvSpPr>
        <p:spPr bwMode="auto">
          <a:xfrm>
            <a:off x="5273675" y="4035425"/>
            <a:ext cx="1628775" cy="1009650"/>
          </a:xfrm>
          <a:custGeom>
            <a:avLst/>
            <a:gdLst/>
            <a:ahLst/>
            <a:cxnLst>
              <a:cxn ang="0">
                <a:pos x="1026" y="636"/>
              </a:cxn>
              <a:cxn ang="0">
                <a:pos x="496" y="636"/>
              </a:cxn>
              <a:cxn ang="0">
                <a:pos x="0" y="0"/>
              </a:cxn>
            </a:cxnLst>
            <a:rect l="0" t="0" r="r" b="b"/>
            <a:pathLst>
              <a:path w="1026" h="636">
                <a:moveTo>
                  <a:pt x="1026" y="636"/>
                </a:moveTo>
                <a:lnTo>
                  <a:pt x="496" y="636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8" name="Freeform 24"/>
          <p:cNvSpPr>
            <a:spLocks/>
          </p:cNvSpPr>
          <p:nvPr/>
        </p:nvSpPr>
        <p:spPr bwMode="auto">
          <a:xfrm>
            <a:off x="5114925" y="4997450"/>
            <a:ext cx="1787525" cy="368300"/>
          </a:xfrm>
          <a:custGeom>
            <a:avLst/>
            <a:gdLst/>
            <a:ahLst/>
            <a:cxnLst>
              <a:cxn ang="0">
                <a:pos x="1126" y="232"/>
              </a:cxn>
              <a:cxn ang="0">
                <a:pos x="348" y="232"/>
              </a:cxn>
              <a:cxn ang="0">
                <a:pos x="0" y="0"/>
              </a:cxn>
            </a:cxnLst>
            <a:rect l="0" t="0" r="r" b="b"/>
            <a:pathLst>
              <a:path w="1126" h="232">
                <a:moveTo>
                  <a:pt x="1126" y="232"/>
                </a:moveTo>
                <a:lnTo>
                  <a:pt x="348" y="232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9" name="Freeform 25"/>
          <p:cNvSpPr>
            <a:spLocks/>
          </p:cNvSpPr>
          <p:nvPr/>
        </p:nvSpPr>
        <p:spPr bwMode="auto">
          <a:xfrm>
            <a:off x="3074988" y="1738313"/>
            <a:ext cx="1595437" cy="412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0"/>
              </a:cxn>
              <a:cxn ang="0">
                <a:pos x="1005" y="260"/>
              </a:cxn>
            </a:cxnLst>
            <a:rect l="0" t="0" r="r" b="b"/>
            <a:pathLst>
              <a:path w="1005" h="260">
                <a:moveTo>
                  <a:pt x="0" y="0"/>
                </a:moveTo>
                <a:lnTo>
                  <a:pt x="720" y="0"/>
                </a:lnTo>
                <a:lnTo>
                  <a:pt x="1005" y="26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0" name="Freeform 26"/>
          <p:cNvSpPr>
            <a:spLocks/>
          </p:cNvSpPr>
          <p:nvPr/>
        </p:nvSpPr>
        <p:spPr bwMode="auto">
          <a:xfrm>
            <a:off x="3167063" y="2119313"/>
            <a:ext cx="1266825" cy="17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2" y="0"/>
              </a:cxn>
              <a:cxn ang="0">
                <a:pos x="798" y="112"/>
              </a:cxn>
            </a:cxnLst>
            <a:rect l="0" t="0" r="r" b="b"/>
            <a:pathLst>
              <a:path w="798" h="112">
                <a:moveTo>
                  <a:pt x="0" y="0"/>
                </a:moveTo>
                <a:lnTo>
                  <a:pt x="442" y="0"/>
                </a:lnTo>
                <a:lnTo>
                  <a:pt x="798" y="11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1" name="Freeform 27"/>
          <p:cNvSpPr>
            <a:spLocks/>
          </p:cNvSpPr>
          <p:nvPr/>
        </p:nvSpPr>
        <p:spPr bwMode="auto">
          <a:xfrm>
            <a:off x="2643188" y="2563813"/>
            <a:ext cx="1406525" cy="120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8" y="0"/>
              </a:cxn>
              <a:cxn ang="0">
                <a:pos x="886" y="76"/>
              </a:cxn>
            </a:cxnLst>
            <a:rect l="0" t="0" r="r" b="b"/>
            <a:pathLst>
              <a:path w="886" h="76">
                <a:moveTo>
                  <a:pt x="0" y="0"/>
                </a:moveTo>
                <a:lnTo>
                  <a:pt x="258" y="0"/>
                </a:lnTo>
                <a:lnTo>
                  <a:pt x="886" y="7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2" name="Freeform 28"/>
          <p:cNvSpPr>
            <a:spLocks/>
          </p:cNvSpPr>
          <p:nvPr/>
        </p:nvSpPr>
        <p:spPr bwMode="auto">
          <a:xfrm>
            <a:off x="3636963" y="2992438"/>
            <a:ext cx="1093787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0" y="0"/>
              </a:cxn>
              <a:cxn ang="0">
                <a:pos x="689" y="152"/>
              </a:cxn>
            </a:cxnLst>
            <a:rect l="0" t="0" r="r" b="b"/>
            <a:pathLst>
              <a:path w="689" h="152">
                <a:moveTo>
                  <a:pt x="0" y="0"/>
                </a:moveTo>
                <a:lnTo>
                  <a:pt x="170" y="0"/>
                </a:lnTo>
                <a:lnTo>
                  <a:pt x="689" y="15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3" name="Freeform 29"/>
          <p:cNvSpPr>
            <a:spLocks/>
          </p:cNvSpPr>
          <p:nvPr/>
        </p:nvSpPr>
        <p:spPr bwMode="auto">
          <a:xfrm>
            <a:off x="3354388" y="3724275"/>
            <a:ext cx="1168400" cy="13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6" y="0"/>
              </a:cxn>
              <a:cxn ang="0">
                <a:pos x="736" y="88"/>
              </a:cxn>
            </a:cxnLst>
            <a:rect l="0" t="0" r="r" b="b"/>
            <a:pathLst>
              <a:path w="736" h="88">
                <a:moveTo>
                  <a:pt x="0" y="0"/>
                </a:moveTo>
                <a:lnTo>
                  <a:pt x="246" y="0"/>
                </a:lnTo>
                <a:lnTo>
                  <a:pt x="736" y="8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4" name="Freeform 30"/>
          <p:cNvSpPr>
            <a:spLocks/>
          </p:cNvSpPr>
          <p:nvPr/>
        </p:nvSpPr>
        <p:spPr bwMode="auto">
          <a:xfrm>
            <a:off x="2357438" y="4305300"/>
            <a:ext cx="2808287" cy="603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572" y="38"/>
              </a:cxn>
              <a:cxn ang="0">
                <a:pos x="1769" y="0"/>
              </a:cxn>
            </a:cxnLst>
            <a:rect l="0" t="0" r="r" b="b"/>
            <a:pathLst>
              <a:path w="1769" h="38">
                <a:moveTo>
                  <a:pt x="0" y="38"/>
                </a:moveTo>
                <a:lnTo>
                  <a:pt x="572" y="38"/>
                </a:lnTo>
                <a:lnTo>
                  <a:pt x="1769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5" name="Freeform 31"/>
          <p:cNvSpPr>
            <a:spLocks/>
          </p:cNvSpPr>
          <p:nvPr/>
        </p:nvSpPr>
        <p:spPr bwMode="auto">
          <a:xfrm>
            <a:off x="2357438" y="4470400"/>
            <a:ext cx="2506662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1238" y="136"/>
              </a:cxn>
              <a:cxn ang="0">
                <a:pos x="1579" y="0"/>
              </a:cxn>
            </a:cxnLst>
            <a:rect l="0" t="0" r="r" b="b"/>
            <a:pathLst>
              <a:path w="1579" h="136">
                <a:moveTo>
                  <a:pt x="0" y="136"/>
                </a:moveTo>
                <a:lnTo>
                  <a:pt x="1238" y="136"/>
                </a:lnTo>
                <a:lnTo>
                  <a:pt x="1579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6" name="Freeform 32"/>
          <p:cNvSpPr>
            <a:spLocks/>
          </p:cNvSpPr>
          <p:nvPr/>
        </p:nvSpPr>
        <p:spPr bwMode="auto">
          <a:xfrm>
            <a:off x="1944688" y="5178425"/>
            <a:ext cx="24796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496" y="88"/>
              </a:cxn>
              <a:cxn ang="0">
                <a:pos x="1562" y="0"/>
              </a:cxn>
            </a:cxnLst>
            <a:rect l="0" t="0" r="r" b="b"/>
            <a:pathLst>
              <a:path w="1562" h="88">
                <a:moveTo>
                  <a:pt x="0" y="88"/>
                </a:moveTo>
                <a:lnTo>
                  <a:pt x="496" y="88"/>
                </a:lnTo>
                <a:lnTo>
                  <a:pt x="156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7" name="Freeform 33"/>
          <p:cNvSpPr>
            <a:spLocks/>
          </p:cNvSpPr>
          <p:nvPr/>
        </p:nvSpPr>
        <p:spPr bwMode="auto">
          <a:xfrm>
            <a:off x="2357438" y="5956300"/>
            <a:ext cx="211455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146" y="180"/>
              </a:cxn>
              <a:cxn ang="0">
                <a:pos x="1332" y="0"/>
              </a:cxn>
            </a:cxnLst>
            <a:rect l="0" t="0" r="r" b="b"/>
            <a:pathLst>
              <a:path w="1332" h="180">
                <a:moveTo>
                  <a:pt x="0" y="180"/>
                </a:moveTo>
                <a:lnTo>
                  <a:pt x="146" y="180"/>
                </a:lnTo>
                <a:lnTo>
                  <a:pt x="133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8" name="Line 34"/>
          <p:cNvSpPr>
            <a:spLocks noChangeShapeType="1"/>
          </p:cNvSpPr>
          <p:nvPr/>
        </p:nvSpPr>
        <p:spPr bwMode="auto">
          <a:xfrm flipH="1">
            <a:off x="4965700" y="6289675"/>
            <a:ext cx="1933575" cy="1588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9" name="Line 35"/>
          <p:cNvSpPr>
            <a:spLocks noChangeShapeType="1"/>
          </p:cNvSpPr>
          <p:nvPr/>
        </p:nvSpPr>
        <p:spPr bwMode="auto">
          <a:xfrm flipH="1">
            <a:off x="5765800" y="2776538"/>
            <a:ext cx="11334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0" name="Line 36"/>
          <p:cNvSpPr>
            <a:spLocks noChangeShapeType="1"/>
          </p:cNvSpPr>
          <p:nvPr/>
        </p:nvSpPr>
        <p:spPr bwMode="auto">
          <a:xfrm flipH="1">
            <a:off x="5988050" y="3568700"/>
            <a:ext cx="91440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1" name="Line 37"/>
          <p:cNvSpPr>
            <a:spLocks noChangeShapeType="1"/>
          </p:cNvSpPr>
          <p:nvPr/>
        </p:nvSpPr>
        <p:spPr bwMode="auto">
          <a:xfrm flipH="1">
            <a:off x="5975350" y="4095750"/>
            <a:ext cx="92710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2" name="Freeform 38"/>
          <p:cNvSpPr>
            <a:spLocks/>
          </p:cNvSpPr>
          <p:nvPr/>
        </p:nvSpPr>
        <p:spPr bwMode="auto">
          <a:xfrm>
            <a:off x="5607050" y="4095750"/>
            <a:ext cx="1295400" cy="638175"/>
          </a:xfrm>
          <a:custGeom>
            <a:avLst/>
            <a:gdLst/>
            <a:ahLst/>
            <a:cxnLst>
              <a:cxn ang="0">
                <a:pos x="816" y="402"/>
              </a:cxn>
              <a:cxn ang="0">
                <a:pos x="256" y="402"/>
              </a:cxn>
              <a:cxn ang="0">
                <a:pos x="0" y="0"/>
              </a:cxn>
            </a:cxnLst>
            <a:rect l="0" t="0" r="r" b="b"/>
            <a:pathLst>
              <a:path w="816" h="402">
                <a:moveTo>
                  <a:pt x="816" y="402"/>
                </a:moveTo>
                <a:lnTo>
                  <a:pt x="256" y="40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3" name="Freeform 39"/>
          <p:cNvSpPr>
            <a:spLocks/>
          </p:cNvSpPr>
          <p:nvPr/>
        </p:nvSpPr>
        <p:spPr bwMode="auto">
          <a:xfrm>
            <a:off x="5273675" y="4035425"/>
            <a:ext cx="1628775" cy="1009650"/>
          </a:xfrm>
          <a:custGeom>
            <a:avLst/>
            <a:gdLst/>
            <a:ahLst/>
            <a:cxnLst>
              <a:cxn ang="0">
                <a:pos x="1026" y="636"/>
              </a:cxn>
              <a:cxn ang="0">
                <a:pos x="496" y="636"/>
              </a:cxn>
              <a:cxn ang="0">
                <a:pos x="0" y="0"/>
              </a:cxn>
            </a:cxnLst>
            <a:rect l="0" t="0" r="r" b="b"/>
            <a:pathLst>
              <a:path w="1026" h="636">
                <a:moveTo>
                  <a:pt x="1026" y="636"/>
                </a:moveTo>
                <a:lnTo>
                  <a:pt x="496" y="63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4" name="Freeform 40"/>
          <p:cNvSpPr>
            <a:spLocks/>
          </p:cNvSpPr>
          <p:nvPr/>
        </p:nvSpPr>
        <p:spPr bwMode="auto">
          <a:xfrm>
            <a:off x="5114925" y="4997450"/>
            <a:ext cx="1787525" cy="368300"/>
          </a:xfrm>
          <a:custGeom>
            <a:avLst/>
            <a:gdLst/>
            <a:ahLst/>
            <a:cxnLst>
              <a:cxn ang="0">
                <a:pos x="1126" y="232"/>
              </a:cxn>
              <a:cxn ang="0">
                <a:pos x="348" y="232"/>
              </a:cxn>
              <a:cxn ang="0">
                <a:pos x="0" y="0"/>
              </a:cxn>
            </a:cxnLst>
            <a:rect l="0" t="0" r="r" b="b"/>
            <a:pathLst>
              <a:path w="1126" h="232">
                <a:moveTo>
                  <a:pt x="1126" y="232"/>
                </a:moveTo>
                <a:lnTo>
                  <a:pt x="348" y="23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5" name="Line 41"/>
          <p:cNvSpPr>
            <a:spLocks noChangeShapeType="1"/>
          </p:cNvSpPr>
          <p:nvPr/>
        </p:nvSpPr>
        <p:spPr bwMode="auto">
          <a:xfrm flipH="1">
            <a:off x="4965700" y="6289675"/>
            <a:ext cx="19335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6" name="Rectangle 42"/>
          <p:cNvSpPr>
            <a:spLocks noChangeArrowheads="1"/>
          </p:cNvSpPr>
          <p:nvPr/>
        </p:nvSpPr>
        <p:spPr bwMode="auto">
          <a:xfrm>
            <a:off x="6953250" y="2603500"/>
            <a:ext cx="14620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Buccinator</a:t>
            </a:r>
            <a:endParaRPr lang="en-US" sz="1800" b="1">
              <a:latin typeface="Arial" charset="0"/>
            </a:endParaRPr>
          </a:p>
        </p:txBody>
      </p:sp>
      <p:sp>
        <p:nvSpPr>
          <p:cNvPr id="57387" name="Rectangle 43"/>
          <p:cNvSpPr>
            <a:spLocks noChangeArrowheads="1"/>
          </p:cNvSpPr>
          <p:nvPr/>
        </p:nvSpPr>
        <p:spPr bwMode="auto">
          <a:xfrm>
            <a:off x="457200" y="1587500"/>
            <a:ext cx="253682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Tensor veli palatini</a:t>
            </a:r>
            <a:endParaRPr lang="en-US" sz="1800" b="1">
              <a:latin typeface="Arial" charset="0"/>
            </a:endParaRPr>
          </a:p>
        </p:txBody>
      </p:sp>
      <p:sp>
        <p:nvSpPr>
          <p:cNvPr id="57388" name="Rectangle 44"/>
          <p:cNvSpPr>
            <a:spLocks noChangeArrowheads="1"/>
          </p:cNvSpPr>
          <p:nvPr/>
        </p:nvSpPr>
        <p:spPr bwMode="auto">
          <a:xfrm>
            <a:off x="457200" y="1968500"/>
            <a:ext cx="26146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Levator veli palatini</a:t>
            </a:r>
            <a:endParaRPr lang="en-US" sz="1800" b="1">
              <a:latin typeface="Arial" charset="0"/>
            </a:endParaRPr>
          </a:p>
        </p:txBody>
      </p:sp>
      <p:sp>
        <p:nvSpPr>
          <p:cNvPr id="57389" name="Rectangle 45"/>
          <p:cNvSpPr>
            <a:spLocks noChangeArrowheads="1"/>
          </p:cNvSpPr>
          <p:nvPr/>
        </p:nvSpPr>
        <p:spPr bwMode="auto">
          <a:xfrm>
            <a:off x="457200" y="2787650"/>
            <a:ext cx="306863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Superior pharyngeal</a:t>
            </a: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constrictor</a:t>
            </a:r>
            <a:endParaRPr lang="en-US" sz="1800">
              <a:latin typeface="Arial" charset="0"/>
            </a:endParaRPr>
          </a:p>
        </p:txBody>
      </p:sp>
      <p:sp>
        <p:nvSpPr>
          <p:cNvPr id="57390" name="Rectangle 46"/>
          <p:cNvSpPr>
            <a:spLocks noChangeArrowheads="1"/>
          </p:cNvSpPr>
          <p:nvPr/>
        </p:nvSpPr>
        <p:spPr bwMode="auto">
          <a:xfrm>
            <a:off x="457200" y="3517900"/>
            <a:ext cx="27908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Middle pharyngeal</a:t>
            </a: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constrictor</a:t>
            </a:r>
            <a:endParaRPr lang="en-US" sz="1800">
              <a:latin typeface="Arial" charset="0"/>
            </a:endParaRPr>
          </a:p>
        </p:txBody>
      </p:sp>
      <p:sp>
        <p:nvSpPr>
          <p:cNvPr id="57391" name="Rectangle 47"/>
          <p:cNvSpPr>
            <a:spLocks noChangeArrowheads="1"/>
          </p:cNvSpPr>
          <p:nvPr/>
        </p:nvSpPr>
        <p:spPr bwMode="auto">
          <a:xfrm>
            <a:off x="765175" y="4187825"/>
            <a:ext cx="15255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Hyoid bone</a:t>
            </a:r>
            <a:endParaRPr lang="en-US" sz="1800" b="1">
              <a:latin typeface="Arial" charset="0"/>
            </a:endParaRPr>
          </a:p>
        </p:txBody>
      </p:sp>
      <p:sp>
        <p:nvSpPr>
          <p:cNvPr id="57392" name="Rectangle 48"/>
          <p:cNvSpPr>
            <a:spLocks noChangeArrowheads="1"/>
          </p:cNvSpPr>
          <p:nvPr/>
        </p:nvSpPr>
        <p:spPr bwMode="auto">
          <a:xfrm>
            <a:off x="765175" y="4533900"/>
            <a:ext cx="15255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Thyrohyoid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57393" name="Rectangle 49"/>
          <p:cNvSpPr>
            <a:spLocks noChangeArrowheads="1"/>
          </p:cNvSpPr>
          <p:nvPr/>
        </p:nvSpPr>
        <p:spPr bwMode="auto">
          <a:xfrm>
            <a:off x="765175" y="4841875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1800" b="1">
              <a:latin typeface="Arial" charset="0"/>
            </a:endParaRPr>
          </a:p>
        </p:txBody>
      </p:sp>
      <p:sp>
        <p:nvSpPr>
          <p:cNvPr id="57394" name="Rectangle 50"/>
          <p:cNvSpPr>
            <a:spLocks noChangeArrowheads="1"/>
          </p:cNvSpPr>
          <p:nvPr/>
        </p:nvSpPr>
        <p:spPr bwMode="auto">
          <a:xfrm>
            <a:off x="765175" y="5111750"/>
            <a:ext cx="1689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Inferior</a:t>
            </a: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pharyngeal</a:t>
            </a:r>
            <a:endParaRPr lang="en-US" sz="1800">
              <a:latin typeface="Arial" charset="0"/>
            </a:endParaRP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constrictor</a:t>
            </a:r>
          </a:p>
        </p:txBody>
      </p:sp>
      <p:sp>
        <p:nvSpPr>
          <p:cNvPr id="57395" name="Rectangle 51"/>
          <p:cNvSpPr>
            <a:spLocks noChangeArrowheads="1"/>
          </p:cNvSpPr>
          <p:nvPr/>
        </p:nvSpPr>
        <p:spPr bwMode="auto">
          <a:xfrm>
            <a:off x="765175" y="6086475"/>
            <a:ext cx="15097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Esophagus</a:t>
            </a:r>
            <a:endParaRPr lang="en-US" sz="1800" b="1">
              <a:latin typeface="Arial" charset="0"/>
            </a:endParaRPr>
          </a:p>
        </p:txBody>
      </p:sp>
      <p:sp>
        <p:nvSpPr>
          <p:cNvPr id="57396" name="Rectangle 52"/>
          <p:cNvSpPr>
            <a:spLocks noChangeArrowheads="1"/>
          </p:cNvSpPr>
          <p:nvPr/>
        </p:nvSpPr>
        <p:spPr bwMode="auto">
          <a:xfrm>
            <a:off x="6953250" y="3390900"/>
            <a:ext cx="12144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Mandible</a:t>
            </a:r>
            <a:endParaRPr lang="en-US" sz="1800" b="1">
              <a:latin typeface="Arial" charset="0"/>
            </a:endParaRPr>
          </a:p>
        </p:txBody>
      </p:sp>
      <p:sp>
        <p:nvSpPr>
          <p:cNvPr id="57397" name="Rectangle 53"/>
          <p:cNvSpPr>
            <a:spLocks noChangeArrowheads="1"/>
          </p:cNvSpPr>
          <p:nvPr/>
        </p:nvSpPr>
        <p:spPr bwMode="auto">
          <a:xfrm>
            <a:off x="6953250" y="3867150"/>
            <a:ext cx="15367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Mylohyoid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(cut)</a:t>
            </a:r>
            <a:endParaRPr lang="en-US" sz="1800">
              <a:latin typeface="Arial" charset="0"/>
            </a:endParaRPr>
          </a:p>
        </p:txBody>
      </p:sp>
      <p:sp>
        <p:nvSpPr>
          <p:cNvPr id="57398" name="Rectangle 54"/>
          <p:cNvSpPr>
            <a:spLocks noChangeArrowheads="1"/>
          </p:cNvSpPr>
          <p:nvPr/>
        </p:nvSpPr>
        <p:spPr bwMode="auto">
          <a:xfrm>
            <a:off x="6953250" y="4502150"/>
            <a:ext cx="170656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Geniohyoid</a:t>
            </a:r>
            <a:endParaRPr lang="en-US" sz="1800">
              <a:latin typeface="Arial" charset="0"/>
            </a:endParaRPr>
          </a:p>
        </p:txBody>
      </p:sp>
      <p:sp>
        <p:nvSpPr>
          <p:cNvPr id="57399" name="Rectangle 55"/>
          <p:cNvSpPr>
            <a:spLocks noChangeArrowheads="1"/>
          </p:cNvSpPr>
          <p:nvPr/>
        </p:nvSpPr>
        <p:spPr bwMode="auto">
          <a:xfrm>
            <a:off x="6953250" y="4867275"/>
            <a:ext cx="15875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Hyoglossus</a:t>
            </a:r>
            <a:endParaRPr lang="en-US" sz="1800" b="1">
              <a:latin typeface="Arial" charset="0"/>
            </a:endParaRPr>
          </a:p>
        </p:txBody>
      </p:sp>
      <p:sp>
        <p:nvSpPr>
          <p:cNvPr id="57400" name="Rectangle 56"/>
          <p:cNvSpPr>
            <a:spLocks noChangeArrowheads="1"/>
          </p:cNvSpPr>
          <p:nvPr/>
        </p:nvSpPr>
        <p:spPr bwMode="auto">
          <a:xfrm>
            <a:off x="6953250" y="5191125"/>
            <a:ext cx="1166813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Thyroid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cartilage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of larynx</a:t>
            </a:r>
          </a:p>
        </p:txBody>
      </p:sp>
      <p:sp>
        <p:nvSpPr>
          <p:cNvPr id="57401" name="Rectangle 57"/>
          <p:cNvSpPr>
            <a:spLocks noChangeArrowheads="1"/>
          </p:cNvSpPr>
          <p:nvPr/>
        </p:nvSpPr>
        <p:spPr bwMode="auto">
          <a:xfrm>
            <a:off x="6953250" y="6111875"/>
            <a:ext cx="10731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Trachea</a:t>
            </a:r>
            <a:endParaRPr lang="en-US" sz="1800" b="1">
              <a:latin typeface="Arial" charset="0"/>
            </a:endParaRPr>
          </a:p>
        </p:txBody>
      </p:sp>
      <p:sp>
        <p:nvSpPr>
          <p:cNvPr id="57402" name="Rectangle 58"/>
          <p:cNvSpPr>
            <a:spLocks noChangeArrowheads="1"/>
          </p:cNvSpPr>
          <p:nvPr/>
        </p:nvSpPr>
        <p:spPr bwMode="auto">
          <a:xfrm>
            <a:off x="457200" y="2409825"/>
            <a:ext cx="20843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7403" name="Rectangle 59"/>
          <p:cNvSpPr>
            <a:spLocks noChangeArrowheads="1"/>
          </p:cNvSpPr>
          <p:nvPr/>
        </p:nvSpPr>
        <p:spPr bwMode="auto">
          <a:xfrm>
            <a:off x="3717925" y="6045200"/>
            <a:ext cx="4016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(c)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Infrahyoid Muscles of the Anterior Neck and Throat</a:t>
            </a:r>
          </a:p>
        </p:txBody>
      </p:sp>
      <p:sp>
        <p:nvSpPr>
          <p:cNvPr id="58374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3544888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565275" y="3568700"/>
            <a:ext cx="3314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Rotatable face</a:t>
            </a:r>
          </a:p>
        </p:txBody>
      </p:sp>
      <p:sp>
        <p:nvSpPr>
          <p:cNvPr id="58376" name="Oval 8">
            <a:hlinkClick r:id="rId3"/>
          </p:cNvPr>
          <p:cNvSpPr>
            <a:spLocks noChangeArrowheads="1"/>
          </p:cNvSpPr>
          <p:nvPr/>
        </p:nvSpPr>
        <p:spPr bwMode="auto">
          <a:xfrm>
            <a:off x="650875" y="2867025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1565275" y="2890838"/>
            <a:ext cx="340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Rotatable head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Neck and Vertebral Column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functional groups</a:t>
            </a:r>
          </a:p>
          <a:p>
            <a:pPr lvl="1"/>
            <a:r>
              <a:rPr lang="en-US"/>
              <a:t>Muscles that move the head</a:t>
            </a:r>
          </a:p>
          <a:p>
            <a:pPr lvl="1"/>
            <a:r>
              <a:rPr lang="en-US"/>
              <a:t>Muscles that extend the trunk and maintain posture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Neck and Vertebral Column: Head Movement</a:t>
            </a:r>
            <a:br>
              <a:rPr lang="en-US"/>
            </a:br>
            <a:endParaRPr 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Sternocleidomastoid—major head flexor </a:t>
            </a:r>
          </a:p>
          <a:p>
            <a:pPr>
              <a:lnSpc>
                <a:spcPct val="90000"/>
              </a:lnSpc>
            </a:pPr>
            <a:r>
              <a:rPr lang="en-US"/>
              <a:t>Suprahyoid and infrahyoid—synergists to head flexion </a:t>
            </a:r>
          </a:p>
          <a:p>
            <a:pPr>
              <a:lnSpc>
                <a:spcPct val="90000"/>
              </a:lnSpc>
            </a:pPr>
            <a:r>
              <a:rPr lang="en-US"/>
              <a:t>Sternocleidomastoid and scalenes—lateral head movements </a:t>
            </a:r>
          </a:p>
          <a:p>
            <a:pPr>
              <a:lnSpc>
                <a:spcPct val="90000"/>
              </a:lnSpc>
            </a:pPr>
            <a:r>
              <a:rPr lang="en-US"/>
              <a:t>Semispinalis capitis—synergist with sternocleidomastoid</a:t>
            </a:r>
          </a:p>
          <a:p>
            <a:pPr>
              <a:lnSpc>
                <a:spcPct val="90000"/>
              </a:lnSpc>
            </a:pPr>
            <a:r>
              <a:rPr lang="en-US"/>
              <a:t>Splenius (capitis and cervicis portions): head extension, rotation, and lateral bending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10.9a</a:t>
            </a:r>
          </a:p>
        </p:txBody>
      </p:sp>
      <p:pic>
        <p:nvPicPr>
          <p:cNvPr id="63505" name="Picture 17" descr="figure_10_09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176338"/>
            <a:ext cx="8231187" cy="4368800"/>
          </a:xfrm>
          <a:prstGeom prst="rect">
            <a:avLst/>
          </a:prstGeom>
          <a:noFill/>
        </p:spPr>
      </p:pic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4197350" y="1379538"/>
            <a:ext cx="2306638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>
            <a:off x="4592638" y="2738438"/>
            <a:ext cx="1911350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4549775" y="3514725"/>
            <a:ext cx="1954213" cy="1588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9" name="Freeform 21"/>
          <p:cNvSpPr>
            <a:spLocks/>
          </p:cNvSpPr>
          <p:nvPr/>
        </p:nvSpPr>
        <p:spPr bwMode="auto">
          <a:xfrm>
            <a:off x="5173663" y="3860800"/>
            <a:ext cx="1330325" cy="317500"/>
          </a:xfrm>
          <a:custGeom>
            <a:avLst/>
            <a:gdLst/>
            <a:ahLst/>
            <a:cxnLst>
              <a:cxn ang="0">
                <a:pos x="838" y="200"/>
              </a:cxn>
              <a:cxn ang="0">
                <a:pos x="424" y="200"/>
              </a:cxn>
              <a:cxn ang="0">
                <a:pos x="0" y="0"/>
              </a:cxn>
            </a:cxnLst>
            <a:rect l="0" t="0" r="r" b="b"/>
            <a:pathLst>
              <a:path w="838" h="200">
                <a:moveTo>
                  <a:pt x="838" y="200"/>
                </a:moveTo>
                <a:lnTo>
                  <a:pt x="424" y="200"/>
                </a:lnTo>
                <a:lnTo>
                  <a:pt x="0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0" name="Freeform 22"/>
          <p:cNvSpPr>
            <a:spLocks/>
          </p:cNvSpPr>
          <p:nvPr/>
        </p:nvSpPr>
        <p:spPr bwMode="auto">
          <a:xfrm>
            <a:off x="4926013" y="1785938"/>
            <a:ext cx="1577975" cy="279400"/>
          </a:xfrm>
          <a:custGeom>
            <a:avLst/>
            <a:gdLst/>
            <a:ahLst/>
            <a:cxnLst>
              <a:cxn ang="0">
                <a:pos x="994" y="176"/>
              </a:cxn>
              <a:cxn ang="0">
                <a:pos x="580" y="176"/>
              </a:cxn>
              <a:cxn ang="0">
                <a:pos x="0" y="0"/>
              </a:cxn>
            </a:cxnLst>
            <a:rect l="0" t="0" r="r" b="b"/>
            <a:pathLst>
              <a:path w="994" h="176">
                <a:moveTo>
                  <a:pt x="994" y="176"/>
                </a:moveTo>
                <a:lnTo>
                  <a:pt x="580" y="176"/>
                </a:lnTo>
                <a:lnTo>
                  <a:pt x="0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1" name="Line 23"/>
          <p:cNvSpPr>
            <a:spLocks noChangeShapeType="1"/>
          </p:cNvSpPr>
          <p:nvPr/>
        </p:nvSpPr>
        <p:spPr bwMode="auto">
          <a:xfrm>
            <a:off x="4197350" y="1379538"/>
            <a:ext cx="2306638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2" name="Line 24"/>
          <p:cNvSpPr>
            <a:spLocks noChangeShapeType="1"/>
          </p:cNvSpPr>
          <p:nvPr/>
        </p:nvSpPr>
        <p:spPr bwMode="auto">
          <a:xfrm>
            <a:off x="4592638" y="2738438"/>
            <a:ext cx="191135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3" name="Line 25"/>
          <p:cNvSpPr>
            <a:spLocks noChangeShapeType="1"/>
          </p:cNvSpPr>
          <p:nvPr/>
        </p:nvSpPr>
        <p:spPr bwMode="auto">
          <a:xfrm>
            <a:off x="4549775" y="3514725"/>
            <a:ext cx="1954213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4" name="Freeform 26"/>
          <p:cNvSpPr>
            <a:spLocks/>
          </p:cNvSpPr>
          <p:nvPr/>
        </p:nvSpPr>
        <p:spPr bwMode="auto">
          <a:xfrm>
            <a:off x="5173663" y="3860800"/>
            <a:ext cx="1330325" cy="317500"/>
          </a:xfrm>
          <a:custGeom>
            <a:avLst/>
            <a:gdLst/>
            <a:ahLst/>
            <a:cxnLst>
              <a:cxn ang="0">
                <a:pos x="838" y="200"/>
              </a:cxn>
              <a:cxn ang="0">
                <a:pos x="424" y="200"/>
              </a:cxn>
              <a:cxn ang="0">
                <a:pos x="0" y="0"/>
              </a:cxn>
            </a:cxnLst>
            <a:rect l="0" t="0" r="r" b="b"/>
            <a:pathLst>
              <a:path w="838" h="200">
                <a:moveTo>
                  <a:pt x="838" y="200"/>
                </a:moveTo>
                <a:lnTo>
                  <a:pt x="424" y="20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5" name="Freeform 27"/>
          <p:cNvSpPr>
            <a:spLocks/>
          </p:cNvSpPr>
          <p:nvPr/>
        </p:nvSpPr>
        <p:spPr bwMode="auto">
          <a:xfrm>
            <a:off x="4926013" y="1785938"/>
            <a:ext cx="1577975" cy="279400"/>
          </a:xfrm>
          <a:custGeom>
            <a:avLst/>
            <a:gdLst/>
            <a:ahLst/>
            <a:cxnLst>
              <a:cxn ang="0">
                <a:pos x="994" y="176"/>
              </a:cxn>
              <a:cxn ang="0">
                <a:pos x="580" y="176"/>
              </a:cxn>
              <a:cxn ang="0">
                <a:pos x="0" y="0"/>
              </a:cxn>
            </a:cxnLst>
            <a:rect l="0" t="0" r="r" b="b"/>
            <a:pathLst>
              <a:path w="994" h="176">
                <a:moveTo>
                  <a:pt x="994" y="176"/>
                </a:moveTo>
                <a:lnTo>
                  <a:pt x="580" y="176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6" name="Line 28"/>
          <p:cNvSpPr>
            <a:spLocks noChangeShapeType="1"/>
          </p:cNvSpPr>
          <p:nvPr/>
        </p:nvSpPr>
        <p:spPr bwMode="auto">
          <a:xfrm>
            <a:off x="2225675" y="1690688"/>
            <a:ext cx="1749425" cy="1587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7" name="Line 29"/>
          <p:cNvSpPr>
            <a:spLocks noChangeShapeType="1"/>
          </p:cNvSpPr>
          <p:nvPr/>
        </p:nvSpPr>
        <p:spPr bwMode="auto">
          <a:xfrm>
            <a:off x="3003550" y="3127375"/>
            <a:ext cx="523875" cy="1588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8" name="Line 30"/>
          <p:cNvSpPr>
            <a:spLocks noChangeShapeType="1"/>
          </p:cNvSpPr>
          <p:nvPr/>
        </p:nvSpPr>
        <p:spPr bwMode="auto">
          <a:xfrm>
            <a:off x="2952750" y="3127375"/>
            <a:ext cx="368300" cy="358775"/>
          </a:xfrm>
          <a:prstGeom prst="line">
            <a:avLst/>
          </a:prstGeom>
          <a:noFill/>
          <a:ln w="476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9" name="Line 31"/>
          <p:cNvSpPr>
            <a:spLocks noChangeShapeType="1"/>
          </p:cNvSpPr>
          <p:nvPr/>
        </p:nvSpPr>
        <p:spPr bwMode="auto">
          <a:xfrm>
            <a:off x="2225675" y="1690688"/>
            <a:ext cx="17494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20" name="Line 32"/>
          <p:cNvSpPr>
            <a:spLocks noChangeShapeType="1"/>
          </p:cNvSpPr>
          <p:nvPr/>
        </p:nvSpPr>
        <p:spPr bwMode="auto">
          <a:xfrm>
            <a:off x="2809875" y="3127375"/>
            <a:ext cx="71755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21" name="Line 33"/>
          <p:cNvSpPr>
            <a:spLocks noChangeShapeType="1"/>
          </p:cNvSpPr>
          <p:nvPr/>
        </p:nvSpPr>
        <p:spPr bwMode="auto">
          <a:xfrm>
            <a:off x="2952750" y="3127375"/>
            <a:ext cx="368300" cy="35877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22" name="Rectangle 34"/>
          <p:cNvSpPr>
            <a:spLocks noChangeArrowheads="1"/>
          </p:cNvSpPr>
          <p:nvPr/>
        </p:nvSpPr>
        <p:spPr bwMode="auto">
          <a:xfrm>
            <a:off x="461963" y="1489075"/>
            <a:ext cx="1730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1st cervical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63523" name="Rectangle 35"/>
          <p:cNvSpPr>
            <a:spLocks noChangeArrowheads="1"/>
          </p:cNvSpPr>
          <p:nvPr/>
        </p:nvSpPr>
        <p:spPr bwMode="auto">
          <a:xfrm>
            <a:off x="452438" y="2863850"/>
            <a:ext cx="23082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Sternocleido-</a:t>
            </a:r>
          </a:p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mastoid</a:t>
            </a:r>
            <a:endParaRPr lang="en-US" sz="1800">
              <a:latin typeface="Arial" charset="0"/>
            </a:endParaRPr>
          </a:p>
        </p:txBody>
      </p:sp>
      <p:sp>
        <p:nvSpPr>
          <p:cNvPr id="63524" name="Rectangle 36"/>
          <p:cNvSpPr>
            <a:spLocks noChangeArrowheads="1"/>
          </p:cNvSpPr>
          <p:nvPr/>
        </p:nvSpPr>
        <p:spPr bwMode="auto">
          <a:xfrm>
            <a:off x="458788" y="5508625"/>
            <a:ext cx="197643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(a) Anterior</a:t>
            </a:r>
            <a:endParaRPr lang="en-US" sz="1800">
              <a:latin typeface="Arial" charset="0"/>
            </a:endParaRPr>
          </a:p>
        </p:txBody>
      </p:sp>
      <p:sp>
        <p:nvSpPr>
          <p:cNvPr id="63525" name="Rectangle 37"/>
          <p:cNvSpPr>
            <a:spLocks noChangeArrowheads="1"/>
          </p:cNvSpPr>
          <p:nvPr/>
        </p:nvSpPr>
        <p:spPr bwMode="auto">
          <a:xfrm>
            <a:off x="6554788" y="1177925"/>
            <a:ext cx="21351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500" b="1">
                <a:solidFill>
                  <a:srgbClr val="231F20"/>
                </a:solidFill>
                <a:latin typeface="Arial" charset="0"/>
              </a:rPr>
              <a:t>Base of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63526" name="Rectangle 38"/>
          <p:cNvSpPr>
            <a:spLocks noChangeArrowheads="1"/>
          </p:cNvSpPr>
          <p:nvPr/>
        </p:nvSpPr>
        <p:spPr bwMode="auto">
          <a:xfrm>
            <a:off x="6554788" y="2476500"/>
            <a:ext cx="13557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Middle</a:t>
            </a:r>
          </a:p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scalene</a:t>
            </a:r>
            <a:endParaRPr lang="en-US" sz="1800">
              <a:latin typeface="Arial" charset="0"/>
            </a:endParaRPr>
          </a:p>
        </p:txBody>
      </p:sp>
      <p:sp>
        <p:nvSpPr>
          <p:cNvPr id="63527" name="Rectangle 39"/>
          <p:cNvSpPr>
            <a:spLocks noChangeArrowheads="1"/>
          </p:cNvSpPr>
          <p:nvPr/>
        </p:nvSpPr>
        <p:spPr bwMode="auto">
          <a:xfrm>
            <a:off x="6554788" y="3251200"/>
            <a:ext cx="1411287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Anterior</a:t>
            </a:r>
          </a:p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scalene</a:t>
            </a:r>
            <a:endParaRPr lang="en-US" sz="1800">
              <a:latin typeface="Arial" charset="0"/>
            </a:endParaRPr>
          </a:p>
        </p:txBody>
      </p:sp>
      <p:sp>
        <p:nvSpPr>
          <p:cNvPr id="63528" name="Rectangle 40"/>
          <p:cNvSpPr>
            <a:spLocks noChangeArrowheads="1"/>
          </p:cNvSpPr>
          <p:nvPr/>
        </p:nvSpPr>
        <p:spPr bwMode="auto">
          <a:xfrm>
            <a:off x="6554788" y="3914775"/>
            <a:ext cx="158591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Posterior</a:t>
            </a:r>
          </a:p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scalene</a:t>
            </a:r>
            <a:endParaRPr lang="en-US" sz="1800">
              <a:latin typeface="Arial" charset="0"/>
            </a:endParaRPr>
          </a:p>
        </p:txBody>
      </p:sp>
      <p:sp>
        <p:nvSpPr>
          <p:cNvPr id="63529" name="Rectangle 41"/>
          <p:cNvSpPr>
            <a:spLocks noChangeArrowheads="1"/>
          </p:cNvSpPr>
          <p:nvPr/>
        </p:nvSpPr>
        <p:spPr bwMode="auto">
          <a:xfrm>
            <a:off x="6554788" y="1863725"/>
            <a:ext cx="12160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5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pPr>
              <a:lnSpc>
                <a:spcPct val="90000"/>
              </a:lnSpc>
            </a:pPr>
            <a:r>
              <a:rPr lang="en-US" sz="25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10.9b</a:t>
            </a:r>
          </a:p>
        </p:txBody>
      </p:sp>
      <p:pic>
        <p:nvPicPr>
          <p:cNvPr id="111631" name="Picture 15" descr="figure_10_09_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3563"/>
            <a:ext cx="8231187" cy="5868987"/>
          </a:xfrm>
          <a:prstGeom prst="rect">
            <a:avLst/>
          </a:prstGeom>
          <a:noFill/>
        </p:spPr>
      </p:pic>
      <p:sp>
        <p:nvSpPr>
          <p:cNvPr id="111633" name="Freeform 17"/>
          <p:cNvSpPr>
            <a:spLocks/>
          </p:cNvSpPr>
          <p:nvPr/>
        </p:nvSpPr>
        <p:spPr bwMode="auto">
          <a:xfrm>
            <a:off x="3011488" y="4048125"/>
            <a:ext cx="447675" cy="222250"/>
          </a:xfrm>
          <a:custGeom>
            <a:avLst/>
            <a:gdLst/>
            <a:ahLst/>
            <a:cxnLst>
              <a:cxn ang="0">
                <a:pos x="0" y="140"/>
              </a:cxn>
              <a:cxn ang="0">
                <a:pos x="116" y="140"/>
              </a:cxn>
              <a:cxn ang="0">
                <a:pos x="282" y="0"/>
              </a:cxn>
            </a:cxnLst>
            <a:rect l="0" t="0" r="r" b="b"/>
            <a:pathLst>
              <a:path w="282" h="140">
                <a:moveTo>
                  <a:pt x="0" y="140"/>
                </a:moveTo>
                <a:lnTo>
                  <a:pt x="116" y="140"/>
                </a:lnTo>
                <a:lnTo>
                  <a:pt x="282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4" name="Line 18"/>
          <p:cNvSpPr>
            <a:spLocks noChangeShapeType="1"/>
          </p:cNvSpPr>
          <p:nvPr/>
        </p:nvSpPr>
        <p:spPr bwMode="auto">
          <a:xfrm>
            <a:off x="3011488" y="2392363"/>
            <a:ext cx="530225" cy="1587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5" name="Line 19"/>
          <p:cNvSpPr>
            <a:spLocks noChangeShapeType="1"/>
          </p:cNvSpPr>
          <p:nvPr/>
        </p:nvSpPr>
        <p:spPr bwMode="auto">
          <a:xfrm>
            <a:off x="4319588" y="950913"/>
            <a:ext cx="681037" cy="1587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6" name="Line 20"/>
          <p:cNvSpPr>
            <a:spLocks noChangeShapeType="1"/>
          </p:cNvSpPr>
          <p:nvPr/>
        </p:nvSpPr>
        <p:spPr bwMode="auto">
          <a:xfrm>
            <a:off x="3011488" y="2392363"/>
            <a:ext cx="5302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7" name="Freeform 21"/>
          <p:cNvSpPr>
            <a:spLocks/>
          </p:cNvSpPr>
          <p:nvPr/>
        </p:nvSpPr>
        <p:spPr bwMode="auto">
          <a:xfrm>
            <a:off x="3011488" y="4048125"/>
            <a:ext cx="447675" cy="222250"/>
          </a:xfrm>
          <a:custGeom>
            <a:avLst/>
            <a:gdLst/>
            <a:ahLst/>
            <a:cxnLst>
              <a:cxn ang="0">
                <a:pos x="0" y="140"/>
              </a:cxn>
              <a:cxn ang="0">
                <a:pos x="116" y="140"/>
              </a:cxn>
              <a:cxn ang="0">
                <a:pos x="282" y="0"/>
              </a:cxn>
            </a:cxnLst>
            <a:rect l="0" t="0" r="r" b="b"/>
            <a:pathLst>
              <a:path w="282" h="140">
                <a:moveTo>
                  <a:pt x="0" y="140"/>
                </a:moveTo>
                <a:lnTo>
                  <a:pt x="116" y="140"/>
                </a:lnTo>
                <a:lnTo>
                  <a:pt x="28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8" name="Line 22"/>
          <p:cNvSpPr>
            <a:spLocks noChangeShapeType="1"/>
          </p:cNvSpPr>
          <p:nvPr/>
        </p:nvSpPr>
        <p:spPr bwMode="auto">
          <a:xfrm>
            <a:off x="4319588" y="950913"/>
            <a:ext cx="681037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9" name="Line 23"/>
          <p:cNvSpPr>
            <a:spLocks noChangeShapeType="1"/>
          </p:cNvSpPr>
          <p:nvPr/>
        </p:nvSpPr>
        <p:spPr bwMode="auto">
          <a:xfrm>
            <a:off x="2779713" y="3014663"/>
            <a:ext cx="2984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auto">
          <a:xfrm>
            <a:off x="1631950" y="2162175"/>
            <a:ext cx="130333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Splenius</a:t>
            </a: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capitis</a:t>
            </a:r>
            <a:endParaRPr lang="en-US" sz="1800">
              <a:latin typeface="Arial" charset="0"/>
            </a:endParaRPr>
          </a:p>
        </p:txBody>
      </p:sp>
      <p:sp>
        <p:nvSpPr>
          <p:cNvPr id="111641" name="Rectangle 25"/>
          <p:cNvSpPr>
            <a:spLocks noChangeArrowheads="1"/>
          </p:cNvSpPr>
          <p:nvPr/>
        </p:nvSpPr>
        <p:spPr bwMode="auto">
          <a:xfrm>
            <a:off x="1631950" y="2860675"/>
            <a:ext cx="138430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Spinous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processes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of the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vertebrae</a:t>
            </a:r>
          </a:p>
        </p:txBody>
      </p:sp>
      <p:sp>
        <p:nvSpPr>
          <p:cNvPr id="111642" name="Rectangle 26"/>
          <p:cNvSpPr>
            <a:spLocks noChangeArrowheads="1"/>
          </p:cNvSpPr>
          <p:nvPr/>
        </p:nvSpPr>
        <p:spPr bwMode="auto">
          <a:xfrm>
            <a:off x="1631950" y="4048125"/>
            <a:ext cx="130333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Splenius</a:t>
            </a:r>
          </a:p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cervicis</a:t>
            </a:r>
            <a:endParaRPr lang="en-US" sz="1800">
              <a:latin typeface="Arial" charset="0"/>
            </a:endParaRPr>
          </a:p>
        </p:txBody>
      </p:sp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5035550" y="777875"/>
            <a:ext cx="22098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111644" name="Rectangle 28"/>
          <p:cNvSpPr>
            <a:spLocks noChangeArrowheads="1"/>
          </p:cNvSpPr>
          <p:nvPr/>
        </p:nvSpPr>
        <p:spPr bwMode="auto">
          <a:xfrm>
            <a:off x="3241675" y="6067425"/>
            <a:ext cx="189071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(b) Posterior</a:t>
            </a:r>
            <a:endParaRPr lang="en-US" sz="1800">
              <a:latin typeface="Arial" charset="0"/>
            </a:endParaRPr>
          </a:p>
        </p:txBody>
      </p:sp>
      <p:sp>
        <p:nvSpPr>
          <p:cNvPr id="111645" name="AutoShape 29"/>
          <p:cNvSpPr>
            <a:spLocks/>
          </p:cNvSpPr>
          <p:nvPr/>
        </p:nvSpPr>
        <p:spPr bwMode="auto">
          <a:xfrm>
            <a:off x="3081338" y="2786063"/>
            <a:ext cx="141287" cy="466725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Neck and Vertebral Column: Head Movement</a:t>
            </a:r>
            <a:br>
              <a:rPr lang="en-US"/>
            </a:br>
            <a:endParaRPr lang="en-US"/>
          </a:p>
        </p:txBody>
      </p:sp>
      <p:sp>
        <p:nvSpPr>
          <p:cNvPr id="91142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3544888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1565275" y="3568700"/>
            <a:ext cx="4060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Semispinalis capitis</a:t>
            </a:r>
          </a:p>
        </p:txBody>
      </p:sp>
      <p:sp>
        <p:nvSpPr>
          <p:cNvPr id="91144" name="Oval 8">
            <a:hlinkClick r:id="rId3"/>
          </p:cNvPr>
          <p:cNvSpPr>
            <a:spLocks noChangeArrowheads="1"/>
          </p:cNvSpPr>
          <p:nvPr/>
        </p:nvSpPr>
        <p:spPr bwMode="auto">
          <a:xfrm>
            <a:off x="650875" y="2867025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1565275" y="2890838"/>
            <a:ext cx="3568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Splenius capitis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Neck and Vertebral Column: Trunk Extension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/>
              <a:t>Deep (intrinsic) back muscles</a:t>
            </a:r>
          </a:p>
          <a:p>
            <a:pPr lvl="1">
              <a:lnSpc>
                <a:spcPct val="90000"/>
              </a:lnSpc>
            </a:pPr>
            <a:r>
              <a:rPr lang="en-US"/>
              <a:t>Erector spinae (sacrospinalis) group—prime movers of back extension and lateral bending</a:t>
            </a:r>
          </a:p>
          <a:p>
            <a:pPr lvl="2">
              <a:lnSpc>
                <a:spcPct val="90000"/>
              </a:lnSpc>
            </a:pPr>
            <a:r>
              <a:rPr lang="en-US"/>
              <a:t>Iliocostalis</a:t>
            </a:r>
          </a:p>
          <a:p>
            <a:pPr lvl="2">
              <a:lnSpc>
                <a:spcPct val="90000"/>
              </a:lnSpc>
            </a:pPr>
            <a:r>
              <a:rPr lang="en-US"/>
              <a:t>Longissimus</a:t>
            </a:r>
          </a:p>
          <a:p>
            <a:pPr lvl="2">
              <a:lnSpc>
                <a:spcPct val="90000"/>
              </a:lnSpc>
            </a:pPr>
            <a:r>
              <a:rPr lang="en-US"/>
              <a:t>Spinalis </a:t>
            </a:r>
          </a:p>
          <a:p>
            <a:pPr lvl="1">
              <a:lnSpc>
                <a:spcPct val="90000"/>
              </a:lnSpc>
            </a:pPr>
            <a:r>
              <a:rPr lang="en-US"/>
              <a:t>Semispinalis and quadratus lumborum—synergists in extension and rotation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10.9d</a:t>
            </a:r>
          </a:p>
        </p:txBody>
      </p:sp>
      <p:pic>
        <p:nvPicPr>
          <p:cNvPr id="70665" name="Picture 9"/>
          <p:cNvPicPr>
            <a:picLocks noChangeAspect="1" noChangeArrowheads="1"/>
          </p:cNvPicPr>
          <p:nvPr/>
        </p:nvPicPr>
        <p:blipFill>
          <a:blip r:embed="rId2" cstate="print"/>
          <a:srcRect l="33385" t="294" r="22237" b="294"/>
          <a:stretch>
            <a:fillRect/>
          </a:stretch>
        </p:blipFill>
        <p:spPr bwMode="auto">
          <a:xfrm>
            <a:off x="3203575" y="593725"/>
            <a:ext cx="3652838" cy="5891213"/>
          </a:xfrm>
          <a:prstGeom prst="rect">
            <a:avLst/>
          </a:prstGeom>
          <a:noFill/>
        </p:spPr>
      </p:pic>
      <p:sp>
        <p:nvSpPr>
          <p:cNvPr id="70666" name="Freeform 10"/>
          <p:cNvSpPr>
            <a:spLocks/>
          </p:cNvSpPr>
          <p:nvPr/>
        </p:nvSpPr>
        <p:spPr bwMode="auto">
          <a:xfrm>
            <a:off x="3622675" y="909638"/>
            <a:ext cx="1116013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703" y="152"/>
              </a:cxn>
            </a:cxnLst>
            <a:rect l="0" t="0" r="r" b="b"/>
            <a:pathLst>
              <a:path w="703" h="152">
                <a:moveTo>
                  <a:pt x="0" y="0"/>
                </a:moveTo>
                <a:lnTo>
                  <a:pt x="148" y="0"/>
                </a:lnTo>
                <a:lnTo>
                  <a:pt x="703" y="152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7" name="Freeform 11"/>
          <p:cNvSpPr>
            <a:spLocks/>
          </p:cNvSpPr>
          <p:nvPr/>
        </p:nvSpPr>
        <p:spPr bwMode="auto">
          <a:xfrm>
            <a:off x="3225800" y="1855788"/>
            <a:ext cx="1411288" cy="266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0" y="0"/>
              </a:cxn>
              <a:cxn ang="0">
                <a:pos x="889" y="168"/>
              </a:cxn>
            </a:cxnLst>
            <a:rect l="0" t="0" r="r" b="b"/>
            <a:pathLst>
              <a:path w="889" h="168">
                <a:moveTo>
                  <a:pt x="0" y="0"/>
                </a:moveTo>
                <a:lnTo>
                  <a:pt x="170" y="0"/>
                </a:lnTo>
                <a:lnTo>
                  <a:pt x="889" y="16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>
            <a:off x="4384675" y="1506538"/>
            <a:ext cx="392113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>
            <a:off x="2232025" y="2255838"/>
            <a:ext cx="2500313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0" name="Freeform 14"/>
          <p:cNvSpPr>
            <a:spLocks/>
          </p:cNvSpPr>
          <p:nvPr/>
        </p:nvSpPr>
        <p:spPr bwMode="auto">
          <a:xfrm>
            <a:off x="2047875" y="2833688"/>
            <a:ext cx="2463800" cy="209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1552" y="132"/>
              </a:cxn>
            </a:cxnLst>
            <a:rect l="0" t="0" r="r" b="b"/>
            <a:pathLst>
              <a:path w="1552" h="132">
                <a:moveTo>
                  <a:pt x="0" y="0"/>
                </a:moveTo>
                <a:lnTo>
                  <a:pt x="192" y="0"/>
                </a:lnTo>
                <a:lnTo>
                  <a:pt x="1552" y="132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1" name="Freeform 15"/>
          <p:cNvSpPr>
            <a:spLocks/>
          </p:cNvSpPr>
          <p:nvPr/>
        </p:nvSpPr>
        <p:spPr bwMode="auto">
          <a:xfrm>
            <a:off x="3082925" y="3870325"/>
            <a:ext cx="1428750" cy="168275"/>
          </a:xfrm>
          <a:custGeom>
            <a:avLst/>
            <a:gdLst/>
            <a:ahLst/>
            <a:cxnLst>
              <a:cxn ang="0">
                <a:pos x="0" y="106"/>
              </a:cxn>
              <a:cxn ang="0">
                <a:pos x="88" y="104"/>
              </a:cxn>
              <a:cxn ang="0">
                <a:pos x="900" y="0"/>
              </a:cxn>
            </a:cxnLst>
            <a:rect l="0" t="0" r="r" b="b"/>
            <a:pathLst>
              <a:path w="900" h="106">
                <a:moveTo>
                  <a:pt x="0" y="106"/>
                </a:moveTo>
                <a:lnTo>
                  <a:pt x="88" y="104"/>
                </a:lnTo>
                <a:lnTo>
                  <a:pt x="9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2" name="Freeform 16"/>
          <p:cNvSpPr>
            <a:spLocks/>
          </p:cNvSpPr>
          <p:nvPr/>
        </p:nvSpPr>
        <p:spPr bwMode="auto">
          <a:xfrm>
            <a:off x="3308350" y="4044950"/>
            <a:ext cx="1398588" cy="241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106" y="152"/>
              </a:cxn>
              <a:cxn ang="0">
                <a:pos x="881" y="0"/>
              </a:cxn>
            </a:cxnLst>
            <a:rect l="0" t="0" r="r" b="b"/>
            <a:pathLst>
              <a:path w="881" h="152">
                <a:moveTo>
                  <a:pt x="0" y="152"/>
                </a:moveTo>
                <a:lnTo>
                  <a:pt x="106" y="152"/>
                </a:lnTo>
                <a:lnTo>
                  <a:pt x="881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3" name="Freeform 17"/>
          <p:cNvSpPr>
            <a:spLocks/>
          </p:cNvSpPr>
          <p:nvPr/>
        </p:nvSpPr>
        <p:spPr bwMode="auto">
          <a:xfrm>
            <a:off x="2736850" y="4219575"/>
            <a:ext cx="2265363" cy="323850"/>
          </a:xfrm>
          <a:custGeom>
            <a:avLst/>
            <a:gdLst/>
            <a:ahLst/>
            <a:cxnLst>
              <a:cxn ang="0">
                <a:pos x="0" y="204"/>
              </a:cxn>
              <a:cxn ang="0">
                <a:pos x="94" y="204"/>
              </a:cxn>
              <a:cxn ang="0">
                <a:pos x="1427" y="0"/>
              </a:cxn>
            </a:cxnLst>
            <a:rect l="0" t="0" r="r" b="b"/>
            <a:pathLst>
              <a:path w="1427" h="204">
                <a:moveTo>
                  <a:pt x="0" y="204"/>
                </a:moveTo>
                <a:lnTo>
                  <a:pt x="94" y="204"/>
                </a:lnTo>
                <a:lnTo>
                  <a:pt x="1427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4" name="Line 18"/>
          <p:cNvSpPr>
            <a:spLocks noChangeShapeType="1"/>
          </p:cNvSpPr>
          <p:nvPr/>
        </p:nvSpPr>
        <p:spPr bwMode="auto">
          <a:xfrm>
            <a:off x="3451225" y="3408363"/>
            <a:ext cx="1233488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5" name="Line 19"/>
          <p:cNvSpPr>
            <a:spLocks noChangeShapeType="1"/>
          </p:cNvSpPr>
          <p:nvPr/>
        </p:nvSpPr>
        <p:spPr bwMode="auto">
          <a:xfrm>
            <a:off x="2035175" y="4927600"/>
            <a:ext cx="2589213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6" name="Line 20"/>
          <p:cNvSpPr>
            <a:spLocks noChangeShapeType="1"/>
          </p:cNvSpPr>
          <p:nvPr/>
        </p:nvSpPr>
        <p:spPr bwMode="auto">
          <a:xfrm>
            <a:off x="2822575" y="3667125"/>
            <a:ext cx="2163763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7" name="Line 21"/>
          <p:cNvSpPr>
            <a:spLocks noChangeShapeType="1"/>
          </p:cNvSpPr>
          <p:nvPr/>
        </p:nvSpPr>
        <p:spPr bwMode="auto">
          <a:xfrm flipH="1">
            <a:off x="1495425" y="4276725"/>
            <a:ext cx="920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8" name="Line 22"/>
          <p:cNvSpPr>
            <a:spLocks noChangeShapeType="1"/>
          </p:cNvSpPr>
          <p:nvPr/>
        </p:nvSpPr>
        <p:spPr bwMode="auto">
          <a:xfrm flipH="1">
            <a:off x="5275263" y="1284288"/>
            <a:ext cx="1393825" cy="16192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79" name="Freeform 23"/>
          <p:cNvSpPr>
            <a:spLocks/>
          </p:cNvSpPr>
          <p:nvPr/>
        </p:nvSpPr>
        <p:spPr bwMode="auto">
          <a:xfrm>
            <a:off x="5173663" y="1760538"/>
            <a:ext cx="1724025" cy="107950"/>
          </a:xfrm>
          <a:custGeom>
            <a:avLst/>
            <a:gdLst/>
            <a:ahLst/>
            <a:cxnLst>
              <a:cxn ang="0">
                <a:pos x="1086" y="68"/>
              </a:cxn>
              <a:cxn ang="0">
                <a:pos x="942" y="68"/>
              </a:cxn>
              <a:cxn ang="0">
                <a:pos x="0" y="0"/>
              </a:cxn>
            </a:cxnLst>
            <a:rect l="0" t="0" r="r" b="b"/>
            <a:pathLst>
              <a:path w="1086" h="68">
                <a:moveTo>
                  <a:pt x="1086" y="68"/>
                </a:moveTo>
                <a:lnTo>
                  <a:pt x="942" y="6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0" name="Line 24"/>
          <p:cNvSpPr>
            <a:spLocks noChangeShapeType="1"/>
          </p:cNvSpPr>
          <p:nvPr/>
        </p:nvSpPr>
        <p:spPr bwMode="auto">
          <a:xfrm flipH="1">
            <a:off x="5180013" y="2741613"/>
            <a:ext cx="1724025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1" name="Line 25"/>
          <p:cNvSpPr>
            <a:spLocks noChangeShapeType="1"/>
          </p:cNvSpPr>
          <p:nvPr/>
        </p:nvSpPr>
        <p:spPr bwMode="auto">
          <a:xfrm flipH="1">
            <a:off x="5148263" y="4625975"/>
            <a:ext cx="121920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 flipH="1">
            <a:off x="5481638" y="5064125"/>
            <a:ext cx="885825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3" name="Freeform 27"/>
          <p:cNvSpPr>
            <a:spLocks/>
          </p:cNvSpPr>
          <p:nvPr/>
        </p:nvSpPr>
        <p:spPr bwMode="auto">
          <a:xfrm>
            <a:off x="3622675" y="909638"/>
            <a:ext cx="1116013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703" y="152"/>
              </a:cxn>
            </a:cxnLst>
            <a:rect l="0" t="0" r="r" b="b"/>
            <a:pathLst>
              <a:path w="703" h="152">
                <a:moveTo>
                  <a:pt x="0" y="0"/>
                </a:moveTo>
                <a:lnTo>
                  <a:pt x="148" y="0"/>
                </a:lnTo>
                <a:lnTo>
                  <a:pt x="703" y="1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4" name="Freeform 28"/>
          <p:cNvSpPr>
            <a:spLocks/>
          </p:cNvSpPr>
          <p:nvPr/>
        </p:nvSpPr>
        <p:spPr bwMode="auto">
          <a:xfrm>
            <a:off x="3225800" y="1855788"/>
            <a:ext cx="1411288" cy="266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4" y="0"/>
              </a:cxn>
              <a:cxn ang="0">
                <a:pos x="889" y="168"/>
              </a:cxn>
            </a:cxnLst>
            <a:rect l="0" t="0" r="r" b="b"/>
            <a:pathLst>
              <a:path w="889" h="168">
                <a:moveTo>
                  <a:pt x="0" y="0"/>
                </a:moveTo>
                <a:lnTo>
                  <a:pt x="154" y="0"/>
                </a:lnTo>
                <a:lnTo>
                  <a:pt x="889" y="16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5" name="Line 29"/>
          <p:cNvSpPr>
            <a:spLocks noChangeShapeType="1"/>
          </p:cNvSpPr>
          <p:nvPr/>
        </p:nvSpPr>
        <p:spPr bwMode="auto">
          <a:xfrm>
            <a:off x="4378325" y="1506538"/>
            <a:ext cx="398463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6" name="Line 30"/>
          <p:cNvSpPr>
            <a:spLocks noChangeShapeType="1"/>
          </p:cNvSpPr>
          <p:nvPr/>
        </p:nvSpPr>
        <p:spPr bwMode="auto">
          <a:xfrm>
            <a:off x="2232025" y="2255838"/>
            <a:ext cx="2500313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7" name="Freeform 31"/>
          <p:cNvSpPr>
            <a:spLocks/>
          </p:cNvSpPr>
          <p:nvPr/>
        </p:nvSpPr>
        <p:spPr bwMode="auto">
          <a:xfrm>
            <a:off x="2047875" y="2833688"/>
            <a:ext cx="2463800" cy="209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0"/>
              </a:cxn>
              <a:cxn ang="0">
                <a:pos x="1552" y="132"/>
              </a:cxn>
            </a:cxnLst>
            <a:rect l="0" t="0" r="r" b="b"/>
            <a:pathLst>
              <a:path w="1552" h="132">
                <a:moveTo>
                  <a:pt x="0" y="0"/>
                </a:moveTo>
                <a:lnTo>
                  <a:pt x="168" y="0"/>
                </a:lnTo>
                <a:lnTo>
                  <a:pt x="1552" y="13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8" name="Freeform 32"/>
          <p:cNvSpPr>
            <a:spLocks/>
          </p:cNvSpPr>
          <p:nvPr/>
        </p:nvSpPr>
        <p:spPr bwMode="auto">
          <a:xfrm>
            <a:off x="3070225" y="3870325"/>
            <a:ext cx="1441450" cy="1651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96" y="104"/>
              </a:cxn>
              <a:cxn ang="0">
                <a:pos x="908" y="0"/>
              </a:cxn>
            </a:cxnLst>
            <a:rect l="0" t="0" r="r" b="b"/>
            <a:pathLst>
              <a:path w="908" h="104">
                <a:moveTo>
                  <a:pt x="0" y="104"/>
                </a:moveTo>
                <a:lnTo>
                  <a:pt x="96" y="104"/>
                </a:lnTo>
                <a:lnTo>
                  <a:pt x="90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89" name="Freeform 33"/>
          <p:cNvSpPr>
            <a:spLocks/>
          </p:cNvSpPr>
          <p:nvPr/>
        </p:nvSpPr>
        <p:spPr bwMode="auto">
          <a:xfrm>
            <a:off x="3308350" y="4044950"/>
            <a:ext cx="1398588" cy="241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106" y="152"/>
              </a:cxn>
              <a:cxn ang="0">
                <a:pos x="881" y="0"/>
              </a:cxn>
            </a:cxnLst>
            <a:rect l="0" t="0" r="r" b="b"/>
            <a:pathLst>
              <a:path w="881" h="152">
                <a:moveTo>
                  <a:pt x="0" y="152"/>
                </a:moveTo>
                <a:lnTo>
                  <a:pt x="106" y="152"/>
                </a:lnTo>
                <a:lnTo>
                  <a:pt x="881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0" name="Freeform 34"/>
          <p:cNvSpPr>
            <a:spLocks/>
          </p:cNvSpPr>
          <p:nvPr/>
        </p:nvSpPr>
        <p:spPr bwMode="auto">
          <a:xfrm>
            <a:off x="2736850" y="4219575"/>
            <a:ext cx="2265363" cy="323850"/>
          </a:xfrm>
          <a:custGeom>
            <a:avLst/>
            <a:gdLst/>
            <a:ahLst/>
            <a:cxnLst>
              <a:cxn ang="0">
                <a:pos x="0" y="204"/>
              </a:cxn>
              <a:cxn ang="0">
                <a:pos x="94" y="204"/>
              </a:cxn>
              <a:cxn ang="0">
                <a:pos x="1427" y="0"/>
              </a:cxn>
            </a:cxnLst>
            <a:rect l="0" t="0" r="r" b="b"/>
            <a:pathLst>
              <a:path w="1427" h="204">
                <a:moveTo>
                  <a:pt x="0" y="204"/>
                </a:moveTo>
                <a:lnTo>
                  <a:pt x="94" y="204"/>
                </a:lnTo>
                <a:lnTo>
                  <a:pt x="1427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1" name="Line 35"/>
          <p:cNvSpPr>
            <a:spLocks noChangeShapeType="1"/>
          </p:cNvSpPr>
          <p:nvPr/>
        </p:nvSpPr>
        <p:spPr bwMode="auto">
          <a:xfrm>
            <a:off x="3451225" y="3408363"/>
            <a:ext cx="1233488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2" name="Line 36"/>
          <p:cNvSpPr>
            <a:spLocks noChangeShapeType="1"/>
          </p:cNvSpPr>
          <p:nvPr/>
        </p:nvSpPr>
        <p:spPr bwMode="auto">
          <a:xfrm>
            <a:off x="2035175" y="4927600"/>
            <a:ext cx="2589213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3" name="Freeform 37"/>
          <p:cNvSpPr>
            <a:spLocks/>
          </p:cNvSpPr>
          <p:nvPr/>
        </p:nvSpPr>
        <p:spPr bwMode="auto">
          <a:xfrm>
            <a:off x="2495550" y="5410200"/>
            <a:ext cx="1622425" cy="142875"/>
          </a:xfrm>
          <a:custGeom>
            <a:avLst/>
            <a:gdLst/>
            <a:ahLst/>
            <a:cxnLst>
              <a:cxn ang="0">
                <a:pos x="1022" y="0"/>
              </a:cxn>
              <a:cxn ang="0">
                <a:pos x="130" y="90"/>
              </a:cxn>
              <a:cxn ang="0">
                <a:pos x="0" y="90"/>
              </a:cxn>
            </a:cxnLst>
            <a:rect l="0" t="0" r="r" b="b"/>
            <a:pathLst>
              <a:path w="1022" h="90">
                <a:moveTo>
                  <a:pt x="1022" y="0"/>
                </a:moveTo>
                <a:lnTo>
                  <a:pt x="130" y="90"/>
                </a:lnTo>
                <a:lnTo>
                  <a:pt x="0" y="9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4" name="Freeform 38"/>
          <p:cNvSpPr>
            <a:spLocks/>
          </p:cNvSpPr>
          <p:nvPr/>
        </p:nvSpPr>
        <p:spPr bwMode="auto">
          <a:xfrm>
            <a:off x="2495550" y="5410200"/>
            <a:ext cx="1622425" cy="142875"/>
          </a:xfrm>
          <a:custGeom>
            <a:avLst/>
            <a:gdLst/>
            <a:ahLst/>
            <a:cxnLst>
              <a:cxn ang="0">
                <a:pos x="1022" y="0"/>
              </a:cxn>
              <a:cxn ang="0">
                <a:pos x="130" y="90"/>
              </a:cxn>
              <a:cxn ang="0">
                <a:pos x="0" y="90"/>
              </a:cxn>
            </a:cxnLst>
            <a:rect l="0" t="0" r="r" b="b"/>
            <a:pathLst>
              <a:path w="1022" h="90">
                <a:moveTo>
                  <a:pt x="1022" y="0"/>
                </a:moveTo>
                <a:lnTo>
                  <a:pt x="130" y="90"/>
                </a:lnTo>
                <a:lnTo>
                  <a:pt x="0" y="9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5" name="Freeform 39"/>
          <p:cNvSpPr>
            <a:spLocks/>
          </p:cNvSpPr>
          <p:nvPr/>
        </p:nvSpPr>
        <p:spPr bwMode="auto">
          <a:xfrm>
            <a:off x="5287963" y="1277938"/>
            <a:ext cx="1609725" cy="3175"/>
          </a:xfrm>
          <a:custGeom>
            <a:avLst/>
            <a:gdLst/>
            <a:ahLst/>
            <a:cxnLst>
              <a:cxn ang="0">
                <a:pos x="1014" y="2"/>
              </a:cxn>
              <a:cxn ang="0">
                <a:pos x="886" y="2"/>
              </a:cxn>
              <a:cxn ang="0">
                <a:pos x="0" y="0"/>
              </a:cxn>
            </a:cxnLst>
            <a:rect l="0" t="0" r="r" b="b"/>
            <a:pathLst>
              <a:path w="1014" h="2">
                <a:moveTo>
                  <a:pt x="1014" y="2"/>
                </a:moveTo>
                <a:lnTo>
                  <a:pt x="886" y="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6" name="Line 40"/>
          <p:cNvSpPr>
            <a:spLocks noChangeShapeType="1"/>
          </p:cNvSpPr>
          <p:nvPr/>
        </p:nvSpPr>
        <p:spPr bwMode="auto">
          <a:xfrm>
            <a:off x="2822575" y="3667125"/>
            <a:ext cx="2163763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7" name="Line 41"/>
          <p:cNvSpPr>
            <a:spLocks noChangeShapeType="1"/>
          </p:cNvSpPr>
          <p:nvPr/>
        </p:nvSpPr>
        <p:spPr bwMode="auto">
          <a:xfrm flipH="1" flipV="1">
            <a:off x="5287963" y="1277938"/>
            <a:ext cx="1406525" cy="31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8" name="Freeform 42"/>
          <p:cNvSpPr>
            <a:spLocks/>
          </p:cNvSpPr>
          <p:nvPr/>
        </p:nvSpPr>
        <p:spPr bwMode="auto">
          <a:xfrm>
            <a:off x="5094288" y="709613"/>
            <a:ext cx="1774825" cy="514350"/>
          </a:xfrm>
          <a:custGeom>
            <a:avLst/>
            <a:gdLst/>
            <a:ahLst/>
            <a:cxnLst>
              <a:cxn ang="0">
                <a:pos x="1118" y="0"/>
              </a:cxn>
              <a:cxn ang="0">
                <a:pos x="1006" y="0"/>
              </a:cxn>
              <a:cxn ang="0">
                <a:pos x="0" y="324"/>
              </a:cxn>
            </a:cxnLst>
            <a:rect l="0" t="0" r="r" b="b"/>
            <a:pathLst>
              <a:path w="1118" h="324">
                <a:moveTo>
                  <a:pt x="1118" y="0"/>
                </a:moveTo>
                <a:lnTo>
                  <a:pt x="1006" y="0"/>
                </a:lnTo>
                <a:lnTo>
                  <a:pt x="0" y="324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99" name="Freeform 43"/>
          <p:cNvSpPr>
            <a:spLocks/>
          </p:cNvSpPr>
          <p:nvPr/>
        </p:nvSpPr>
        <p:spPr bwMode="auto">
          <a:xfrm>
            <a:off x="5094288" y="709613"/>
            <a:ext cx="1774825" cy="514350"/>
          </a:xfrm>
          <a:custGeom>
            <a:avLst/>
            <a:gdLst/>
            <a:ahLst/>
            <a:cxnLst>
              <a:cxn ang="0">
                <a:pos x="1118" y="0"/>
              </a:cxn>
              <a:cxn ang="0">
                <a:pos x="1004" y="0"/>
              </a:cxn>
              <a:cxn ang="0">
                <a:pos x="0" y="324"/>
              </a:cxn>
            </a:cxnLst>
            <a:rect l="0" t="0" r="r" b="b"/>
            <a:pathLst>
              <a:path w="1118" h="324">
                <a:moveTo>
                  <a:pt x="1118" y="0"/>
                </a:moveTo>
                <a:lnTo>
                  <a:pt x="1004" y="0"/>
                </a:lnTo>
                <a:lnTo>
                  <a:pt x="0" y="32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0" name="Freeform 44"/>
          <p:cNvSpPr>
            <a:spLocks/>
          </p:cNvSpPr>
          <p:nvPr/>
        </p:nvSpPr>
        <p:spPr bwMode="auto">
          <a:xfrm>
            <a:off x="5173663" y="1760538"/>
            <a:ext cx="1724025" cy="107950"/>
          </a:xfrm>
          <a:custGeom>
            <a:avLst/>
            <a:gdLst/>
            <a:ahLst/>
            <a:cxnLst>
              <a:cxn ang="0">
                <a:pos x="1086" y="68"/>
              </a:cxn>
              <a:cxn ang="0">
                <a:pos x="942" y="68"/>
              </a:cxn>
              <a:cxn ang="0">
                <a:pos x="0" y="0"/>
              </a:cxn>
            </a:cxnLst>
            <a:rect l="0" t="0" r="r" b="b"/>
            <a:pathLst>
              <a:path w="1086" h="68">
                <a:moveTo>
                  <a:pt x="1086" y="68"/>
                </a:moveTo>
                <a:lnTo>
                  <a:pt x="942" y="6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1" name="Line 45"/>
          <p:cNvSpPr>
            <a:spLocks noChangeShapeType="1"/>
          </p:cNvSpPr>
          <p:nvPr/>
        </p:nvSpPr>
        <p:spPr bwMode="auto">
          <a:xfrm flipH="1">
            <a:off x="5180013" y="2741613"/>
            <a:ext cx="17240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2" name="Line 46"/>
          <p:cNvSpPr>
            <a:spLocks noChangeShapeType="1"/>
          </p:cNvSpPr>
          <p:nvPr/>
        </p:nvSpPr>
        <p:spPr bwMode="auto">
          <a:xfrm flipH="1">
            <a:off x="5148263" y="4625975"/>
            <a:ext cx="12192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3" name="Line 47"/>
          <p:cNvSpPr>
            <a:spLocks noChangeShapeType="1"/>
          </p:cNvSpPr>
          <p:nvPr/>
        </p:nvSpPr>
        <p:spPr bwMode="auto">
          <a:xfrm flipH="1">
            <a:off x="5481638" y="5064125"/>
            <a:ext cx="8858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4" name="Freeform 48"/>
          <p:cNvSpPr>
            <a:spLocks/>
          </p:cNvSpPr>
          <p:nvPr/>
        </p:nvSpPr>
        <p:spPr bwMode="auto">
          <a:xfrm>
            <a:off x="5275263" y="1281113"/>
            <a:ext cx="1622425" cy="165100"/>
          </a:xfrm>
          <a:custGeom>
            <a:avLst/>
            <a:gdLst/>
            <a:ahLst/>
            <a:cxnLst>
              <a:cxn ang="0">
                <a:pos x="1022" y="0"/>
              </a:cxn>
              <a:cxn ang="0">
                <a:pos x="894" y="0"/>
              </a:cxn>
              <a:cxn ang="0">
                <a:pos x="0" y="104"/>
              </a:cxn>
            </a:cxnLst>
            <a:rect l="0" t="0" r="r" b="b"/>
            <a:pathLst>
              <a:path w="1022" h="104">
                <a:moveTo>
                  <a:pt x="1022" y="0"/>
                </a:moveTo>
                <a:lnTo>
                  <a:pt x="894" y="0"/>
                </a:lnTo>
                <a:lnTo>
                  <a:pt x="0" y="10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05" name="Rectangle 49"/>
          <p:cNvSpPr>
            <a:spLocks noChangeArrowheads="1"/>
          </p:cNvSpPr>
          <p:nvPr/>
        </p:nvSpPr>
        <p:spPr bwMode="auto">
          <a:xfrm>
            <a:off x="1579563" y="752475"/>
            <a:ext cx="20589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Mastoid process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of temporal bone</a:t>
            </a:r>
            <a:endParaRPr lang="en-US" sz="1800" b="1">
              <a:latin typeface="Arial" charset="0"/>
            </a:endParaRPr>
          </a:p>
        </p:txBody>
      </p:sp>
      <p:sp>
        <p:nvSpPr>
          <p:cNvPr id="70706" name="Rectangle 50"/>
          <p:cNvSpPr>
            <a:spLocks noChangeArrowheads="1"/>
          </p:cNvSpPr>
          <p:nvPr/>
        </p:nvSpPr>
        <p:spPr bwMode="auto">
          <a:xfrm>
            <a:off x="6923088" y="1104900"/>
            <a:ext cx="17653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Semispinalis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capitis</a:t>
            </a:r>
            <a:endParaRPr lang="en-US" sz="1800">
              <a:latin typeface="Arial" charset="0"/>
            </a:endParaRPr>
          </a:p>
        </p:txBody>
      </p:sp>
      <p:sp>
        <p:nvSpPr>
          <p:cNvPr id="70707" name="Rectangle 51"/>
          <p:cNvSpPr>
            <a:spLocks noChangeArrowheads="1"/>
          </p:cNvSpPr>
          <p:nvPr/>
        </p:nvSpPr>
        <p:spPr bwMode="auto">
          <a:xfrm>
            <a:off x="6923088" y="1692275"/>
            <a:ext cx="17653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Semispinalis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cervicis</a:t>
            </a:r>
            <a:endParaRPr lang="en-US" sz="1800">
              <a:latin typeface="Arial" charset="0"/>
            </a:endParaRPr>
          </a:p>
        </p:txBody>
      </p:sp>
      <p:sp>
        <p:nvSpPr>
          <p:cNvPr id="70708" name="Rectangle 52"/>
          <p:cNvSpPr>
            <a:spLocks noChangeArrowheads="1"/>
          </p:cNvSpPr>
          <p:nvPr/>
        </p:nvSpPr>
        <p:spPr bwMode="auto">
          <a:xfrm>
            <a:off x="6399213" y="4486275"/>
            <a:ext cx="1196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Multifidus</a:t>
            </a:r>
            <a:endParaRPr lang="en-US" sz="1800" b="1">
              <a:latin typeface="Arial" charset="0"/>
            </a:endParaRPr>
          </a:p>
        </p:txBody>
      </p:sp>
      <p:sp>
        <p:nvSpPr>
          <p:cNvPr id="70709" name="Rectangle 53"/>
          <p:cNvSpPr>
            <a:spLocks noChangeArrowheads="1"/>
          </p:cNvSpPr>
          <p:nvPr/>
        </p:nvSpPr>
        <p:spPr bwMode="auto">
          <a:xfrm>
            <a:off x="6402388" y="4873625"/>
            <a:ext cx="1468437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Quadratus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lumborum </a:t>
            </a:r>
          </a:p>
        </p:txBody>
      </p:sp>
      <p:sp>
        <p:nvSpPr>
          <p:cNvPr id="70710" name="Rectangle 54"/>
          <p:cNvSpPr>
            <a:spLocks noChangeArrowheads="1"/>
          </p:cNvSpPr>
          <p:nvPr/>
        </p:nvSpPr>
        <p:spPr bwMode="auto">
          <a:xfrm>
            <a:off x="6926263" y="2552700"/>
            <a:ext cx="17653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Semispinalis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thoracis</a:t>
            </a:r>
            <a:endParaRPr lang="en-US" sz="1800">
              <a:latin typeface="Arial" charset="0"/>
            </a:endParaRPr>
          </a:p>
        </p:txBody>
      </p:sp>
      <p:sp>
        <p:nvSpPr>
          <p:cNvPr id="70711" name="Rectangle 55"/>
          <p:cNvSpPr>
            <a:spLocks noChangeArrowheads="1"/>
          </p:cNvSpPr>
          <p:nvPr/>
        </p:nvSpPr>
        <p:spPr bwMode="auto">
          <a:xfrm>
            <a:off x="1579563" y="1292225"/>
            <a:ext cx="2768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Longissimus capitis</a:t>
            </a:r>
            <a:endParaRPr lang="en-US" sz="1800">
              <a:latin typeface="Arial" charset="0"/>
            </a:endParaRPr>
          </a:p>
        </p:txBody>
      </p:sp>
      <p:sp>
        <p:nvSpPr>
          <p:cNvPr id="70712" name="Rectangle 56"/>
          <p:cNvSpPr>
            <a:spLocks noChangeArrowheads="1"/>
          </p:cNvSpPr>
          <p:nvPr/>
        </p:nvSpPr>
        <p:spPr bwMode="auto">
          <a:xfrm>
            <a:off x="449263" y="1654175"/>
            <a:ext cx="27241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Iliocostalis cervicis</a:t>
            </a:r>
            <a:endParaRPr lang="en-US" sz="1800">
              <a:latin typeface="Arial" charset="0"/>
            </a:endParaRPr>
          </a:p>
        </p:txBody>
      </p:sp>
      <p:sp>
        <p:nvSpPr>
          <p:cNvPr id="70713" name="Rectangle 57"/>
          <p:cNvSpPr>
            <a:spLocks noChangeArrowheads="1"/>
          </p:cNvSpPr>
          <p:nvPr/>
        </p:nvSpPr>
        <p:spPr bwMode="auto">
          <a:xfrm>
            <a:off x="446088" y="2044700"/>
            <a:ext cx="173831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Longissimus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cervicis </a:t>
            </a:r>
          </a:p>
        </p:txBody>
      </p:sp>
      <p:sp>
        <p:nvSpPr>
          <p:cNvPr id="70714" name="Rectangle 58"/>
          <p:cNvSpPr>
            <a:spLocks noChangeArrowheads="1"/>
          </p:cNvSpPr>
          <p:nvPr/>
        </p:nvSpPr>
        <p:spPr bwMode="auto">
          <a:xfrm>
            <a:off x="446088" y="2625725"/>
            <a:ext cx="1538287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Iliocostalis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thoracis </a:t>
            </a:r>
          </a:p>
        </p:txBody>
      </p:sp>
      <p:sp>
        <p:nvSpPr>
          <p:cNvPr id="70715" name="Rectangle 59"/>
          <p:cNvSpPr>
            <a:spLocks noChangeArrowheads="1"/>
          </p:cNvSpPr>
          <p:nvPr/>
        </p:nvSpPr>
        <p:spPr bwMode="auto">
          <a:xfrm>
            <a:off x="446088" y="3194050"/>
            <a:ext cx="29670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Longissimus thoracis</a:t>
            </a:r>
            <a:endParaRPr lang="en-US" sz="1800">
              <a:latin typeface="Arial" charset="0"/>
            </a:endParaRPr>
          </a:p>
        </p:txBody>
      </p:sp>
      <p:sp>
        <p:nvSpPr>
          <p:cNvPr id="70716" name="Rectangle 60"/>
          <p:cNvSpPr>
            <a:spLocks noChangeArrowheads="1"/>
          </p:cNvSpPr>
          <p:nvPr/>
        </p:nvSpPr>
        <p:spPr bwMode="auto">
          <a:xfrm>
            <a:off x="452438" y="3463925"/>
            <a:ext cx="2330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Spinalis thoracis</a:t>
            </a:r>
            <a:endParaRPr lang="en-US" sz="1800">
              <a:latin typeface="Arial" charset="0"/>
            </a:endParaRPr>
          </a:p>
        </p:txBody>
      </p:sp>
      <p:sp>
        <p:nvSpPr>
          <p:cNvPr id="70717" name="Rectangle 61"/>
          <p:cNvSpPr>
            <a:spLocks noChangeArrowheads="1"/>
          </p:cNvSpPr>
          <p:nvPr/>
        </p:nvSpPr>
        <p:spPr bwMode="auto">
          <a:xfrm>
            <a:off x="446088" y="4711700"/>
            <a:ext cx="1538287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Iliocostalis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lumborum</a:t>
            </a:r>
            <a:endParaRPr lang="en-US" sz="1800">
              <a:latin typeface="Arial" charset="0"/>
            </a:endParaRPr>
          </a:p>
        </p:txBody>
      </p:sp>
      <p:sp>
        <p:nvSpPr>
          <p:cNvPr id="70718" name="Rectangle 62"/>
          <p:cNvSpPr>
            <a:spLocks noChangeArrowheads="1"/>
          </p:cNvSpPr>
          <p:nvPr/>
        </p:nvSpPr>
        <p:spPr bwMode="auto">
          <a:xfrm>
            <a:off x="458788" y="5391150"/>
            <a:ext cx="1974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External oblique</a:t>
            </a:r>
            <a:endParaRPr lang="en-US" sz="1800" b="1">
              <a:latin typeface="Arial" charset="0"/>
            </a:endParaRPr>
          </a:p>
        </p:txBody>
      </p:sp>
      <p:sp>
        <p:nvSpPr>
          <p:cNvPr id="70719" name="Rectangle 63"/>
          <p:cNvSpPr>
            <a:spLocks noChangeArrowheads="1"/>
          </p:cNvSpPr>
          <p:nvPr/>
        </p:nvSpPr>
        <p:spPr bwMode="auto">
          <a:xfrm>
            <a:off x="1712913" y="3870325"/>
            <a:ext cx="1309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Iliocostalis</a:t>
            </a:r>
            <a:endParaRPr lang="en-US" sz="1800" b="1">
              <a:latin typeface="Arial" charset="0"/>
            </a:endParaRPr>
          </a:p>
        </p:txBody>
      </p:sp>
      <p:sp>
        <p:nvSpPr>
          <p:cNvPr id="70720" name="Rectangle 64"/>
          <p:cNvSpPr>
            <a:spLocks noChangeArrowheads="1"/>
          </p:cNvSpPr>
          <p:nvPr/>
        </p:nvSpPr>
        <p:spPr bwMode="auto">
          <a:xfrm>
            <a:off x="1712913" y="4121150"/>
            <a:ext cx="156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Longissimus</a:t>
            </a:r>
            <a:endParaRPr lang="en-US" sz="1800" b="1">
              <a:latin typeface="Arial" charset="0"/>
            </a:endParaRPr>
          </a:p>
        </p:txBody>
      </p:sp>
      <p:sp>
        <p:nvSpPr>
          <p:cNvPr id="70721" name="Rectangle 65"/>
          <p:cNvSpPr>
            <a:spLocks noChangeArrowheads="1"/>
          </p:cNvSpPr>
          <p:nvPr/>
        </p:nvSpPr>
        <p:spPr bwMode="auto">
          <a:xfrm>
            <a:off x="446088" y="4057650"/>
            <a:ext cx="103187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Erector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spinae</a:t>
            </a:r>
            <a:endParaRPr lang="en-US" sz="1800">
              <a:latin typeface="Arial" charset="0"/>
            </a:endParaRPr>
          </a:p>
        </p:txBody>
      </p:sp>
      <p:sp>
        <p:nvSpPr>
          <p:cNvPr id="70722" name="Rectangle 66"/>
          <p:cNvSpPr>
            <a:spLocks noChangeArrowheads="1"/>
          </p:cNvSpPr>
          <p:nvPr/>
        </p:nvSpPr>
        <p:spPr bwMode="auto">
          <a:xfrm>
            <a:off x="1712913" y="4371975"/>
            <a:ext cx="973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Spinalis</a:t>
            </a:r>
            <a:endParaRPr lang="en-US" sz="1800" b="1">
              <a:latin typeface="Arial" charset="0"/>
            </a:endParaRPr>
          </a:p>
        </p:txBody>
      </p:sp>
      <p:sp>
        <p:nvSpPr>
          <p:cNvPr id="70723" name="Rectangle 67"/>
          <p:cNvSpPr>
            <a:spLocks noChangeArrowheads="1"/>
          </p:cNvSpPr>
          <p:nvPr/>
        </p:nvSpPr>
        <p:spPr bwMode="auto">
          <a:xfrm>
            <a:off x="6891338" y="533400"/>
            <a:ext cx="17240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Ligamentum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nuchae </a:t>
            </a:r>
          </a:p>
        </p:txBody>
      </p:sp>
      <p:sp>
        <p:nvSpPr>
          <p:cNvPr id="70724" name="Rectangle 68"/>
          <p:cNvSpPr>
            <a:spLocks noChangeArrowheads="1"/>
          </p:cNvSpPr>
          <p:nvPr/>
        </p:nvSpPr>
        <p:spPr bwMode="auto">
          <a:xfrm>
            <a:off x="471488" y="6149975"/>
            <a:ext cx="3667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(d)</a:t>
            </a:r>
            <a:endParaRPr lang="en-US" sz="1800">
              <a:latin typeface="Arial" charset="0"/>
            </a:endParaRPr>
          </a:p>
        </p:txBody>
      </p:sp>
      <p:sp>
        <p:nvSpPr>
          <p:cNvPr id="70725" name="AutoShape 69"/>
          <p:cNvSpPr>
            <a:spLocks/>
          </p:cNvSpPr>
          <p:nvPr/>
        </p:nvSpPr>
        <p:spPr bwMode="auto">
          <a:xfrm>
            <a:off x="1589088" y="3849688"/>
            <a:ext cx="95250" cy="830262"/>
          </a:xfrm>
          <a:prstGeom prst="leftBracket">
            <a:avLst>
              <a:gd name="adj" fmla="val 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Muscles of the Neck and Vertebral Column: Trunk Extension</a:t>
            </a:r>
          </a:p>
        </p:txBody>
      </p:sp>
      <p:sp>
        <p:nvSpPr>
          <p:cNvPr id="71687" name="Oval 7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3205163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1565275" y="3228975"/>
            <a:ext cx="320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Longissimus</a:t>
            </a:r>
          </a:p>
        </p:txBody>
      </p:sp>
      <p:sp>
        <p:nvSpPr>
          <p:cNvPr id="71689" name="Oval 9">
            <a:hlinkClick r:id="rId3"/>
          </p:cNvPr>
          <p:cNvSpPr>
            <a:spLocks noChangeArrowheads="1"/>
          </p:cNvSpPr>
          <p:nvPr/>
        </p:nvSpPr>
        <p:spPr bwMode="auto">
          <a:xfrm>
            <a:off x="646113" y="2543175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1560513" y="2566988"/>
            <a:ext cx="294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Iliocostalis</a:t>
            </a:r>
          </a:p>
        </p:txBody>
      </p:sp>
      <p:sp>
        <p:nvSpPr>
          <p:cNvPr id="71691" name="Oval 11">
            <a:hlinkClick r:id="rId4"/>
          </p:cNvPr>
          <p:cNvSpPr>
            <a:spLocks noChangeArrowheads="1"/>
          </p:cNvSpPr>
          <p:nvPr/>
        </p:nvSpPr>
        <p:spPr bwMode="auto">
          <a:xfrm>
            <a:off x="657225" y="3838575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1571625" y="3862388"/>
            <a:ext cx="260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charset="0"/>
              </a:rPr>
              <a:t>A&amp;P Flix™</a:t>
            </a:r>
            <a:r>
              <a:rPr lang="en-US" sz="2000" b="1">
                <a:latin typeface="Arial" charset="0"/>
              </a:rPr>
              <a:t>: Spinalis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ServDisk_02:Marieb8_MM_TA_HAP8:Marieb8_IRDVD:Marieb8_PPT:Marieb8_Lects:Marieb_Lect_Des_App-blank.pot</Template>
  <TotalTime>348</TotalTime>
  <Words>1756</Words>
  <Application>Microsoft Office PowerPoint</Application>
  <PresentationFormat>On-screen Show (4:3)</PresentationFormat>
  <Paragraphs>537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Marieb_Lect_Design_Approved</vt:lpstr>
      <vt:lpstr>Marieb_Lect_Des_App-blank</vt:lpstr>
      <vt:lpstr>10     </vt:lpstr>
      <vt:lpstr>Skeletal Muscles: Functional Groups</vt:lpstr>
      <vt:lpstr>Skeletal Muscles: Functional Groups</vt:lpstr>
      <vt:lpstr>Naming Skeletal Muscles</vt:lpstr>
      <vt:lpstr>Naming Skeletal Muscles</vt:lpstr>
      <vt:lpstr>Muscle Mechanics: Arrangement of Fascicles</vt:lpstr>
      <vt:lpstr>Muscle Mechanics: Arrangement of Fascicles</vt:lpstr>
      <vt:lpstr>Muscle Mechanics: Arrangement of Fascicles</vt:lpstr>
      <vt:lpstr>PowerPoint Presentation</vt:lpstr>
      <vt:lpstr>Muscle Mechanics: Lever Systems</vt:lpstr>
      <vt:lpstr>Mechanical Advantage</vt:lpstr>
      <vt:lpstr>Speed Advantage</vt:lpstr>
      <vt:lpstr>Classes of Lever Systems</vt:lpstr>
      <vt:lpstr>PowerPoint Presentation</vt:lpstr>
      <vt:lpstr>PowerPoint Presentation</vt:lpstr>
      <vt:lpstr>PowerPoint Presentation</vt:lpstr>
      <vt:lpstr>Classes of Lever Systems</vt:lpstr>
      <vt:lpstr>PowerPoint Presentation</vt:lpstr>
      <vt:lpstr>PowerPoint Presentation</vt:lpstr>
      <vt:lpstr>Third Class Lever</vt:lpstr>
      <vt:lpstr>PowerPoint Presentation</vt:lpstr>
      <vt:lpstr>PowerPoint Presentation</vt:lpstr>
      <vt:lpstr>PowerPoint Presentation</vt:lpstr>
      <vt:lpstr>Major Skeletal Muscles of the Body</vt:lpstr>
      <vt:lpstr>PowerPoint Presentation</vt:lpstr>
      <vt:lpstr>PowerPoint Presentation</vt:lpstr>
      <vt:lpstr>Muscles of the Head</vt:lpstr>
      <vt:lpstr>Muscles of Facial Expression</vt:lpstr>
      <vt:lpstr>Muscles of Facial Expression</vt:lpstr>
      <vt:lpstr>PowerPoint Presentation</vt:lpstr>
      <vt:lpstr>Muscles of Mastication and Tongue Movement</vt:lpstr>
      <vt:lpstr>Muscles of Mastication and Tongue Movement</vt:lpstr>
      <vt:lpstr>PowerPoint Presentation</vt:lpstr>
      <vt:lpstr>Muscles of Mastication and Tongue Movement</vt:lpstr>
      <vt:lpstr>PowerPoint Presentation</vt:lpstr>
      <vt:lpstr>PowerPoint Presentation</vt:lpstr>
      <vt:lpstr>Muscles of the Anterior Neck and Throat</vt:lpstr>
      <vt:lpstr>Suprahyoid Muscles of the Anterior Neck and Throat </vt:lpstr>
      <vt:lpstr>Infrahyoid Muscles of the Anterior Neck and Throat </vt:lpstr>
      <vt:lpstr>PowerPoint Presentation</vt:lpstr>
      <vt:lpstr>PowerPoint Presentation</vt:lpstr>
      <vt:lpstr>Infrahyoid Muscles of the Anterior Neck and Throat</vt:lpstr>
      <vt:lpstr>Muscles of the Neck and Vertebral Column</vt:lpstr>
      <vt:lpstr>Muscles of the Neck and Vertebral Column: Head Movement </vt:lpstr>
      <vt:lpstr>PowerPoint Presentation</vt:lpstr>
      <vt:lpstr>PowerPoint Presentation</vt:lpstr>
      <vt:lpstr>Muscles of the Neck and Vertebral Column: Head Movement </vt:lpstr>
      <vt:lpstr>Muscles of the Neck and Vertebral Column: Trunk Extension</vt:lpstr>
      <vt:lpstr>PowerPoint Presentation</vt:lpstr>
      <vt:lpstr>Muscles of the Neck and Vertebral Column: Trunk Extension</vt:lpstr>
    </vt:vector>
  </TitlesOfParts>
  <Company>뿿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R U</dc:creator>
  <cp:lastModifiedBy>User</cp:lastModifiedBy>
  <cp:revision>34</cp:revision>
  <dcterms:created xsi:type="dcterms:W3CDTF">2009-03-02T19:35:04Z</dcterms:created>
  <dcterms:modified xsi:type="dcterms:W3CDTF">2015-04-25T23:10:15Z</dcterms:modified>
</cp:coreProperties>
</file>