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5"/>
  </p:handoutMasterIdLst>
  <p:sldIdLst>
    <p:sldId id="256" r:id="rId2"/>
    <p:sldId id="306" r:id="rId3"/>
    <p:sldId id="305" r:id="rId4"/>
    <p:sldId id="307" r:id="rId5"/>
    <p:sldId id="309" r:id="rId6"/>
    <p:sldId id="316" r:id="rId7"/>
    <p:sldId id="317" r:id="rId8"/>
    <p:sldId id="311" r:id="rId9"/>
    <p:sldId id="312" r:id="rId10"/>
    <p:sldId id="313" r:id="rId11"/>
    <p:sldId id="314" r:id="rId12"/>
    <p:sldId id="257" r:id="rId13"/>
    <p:sldId id="319" r:id="rId14"/>
    <p:sldId id="320" r:id="rId15"/>
    <p:sldId id="321" r:id="rId16"/>
    <p:sldId id="322" r:id="rId17"/>
    <p:sldId id="323" r:id="rId18"/>
    <p:sldId id="258" r:id="rId19"/>
    <p:sldId id="263" r:id="rId20"/>
    <p:sldId id="264" r:id="rId21"/>
    <p:sldId id="267" r:id="rId22"/>
    <p:sldId id="259" r:id="rId23"/>
    <p:sldId id="260" r:id="rId24"/>
    <p:sldId id="261" r:id="rId25"/>
    <p:sldId id="262" r:id="rId26"/>
    <p:sldId id="270" r:id="rId27"/>
    <p:sldId id="265" r:id="rId28"/>
    <p:sldId id="266" r:id="rId29"/>
    <p:sldId id="268" r:id="rId30"/>
    <p:sldId id="269" r:id="rId31"/>
    <p:sldId id="271" r:id="rId32"/>
    <p:sldId id="273" r:id="rId33"/>
    <p:sldId id="290" r:id="rId34"/>
    <p:sldId id="291" r:id="rId35"/>
    <p:sldId id="275" r:id="rId36"/>
    <p:sldId id="286" r:id="rId37"/>
    <p:sldId id="288" r:id="rId38"/>
    <p:sldId id="289" r:id="rId39"/>
    <p:sldId id="287" r:id="rId40"/>
    <p:sldId id="272" r:id="rId41"/>
    <p:sldId id="318" r:id="rId42"/>
    <p:sldId id="276" r:id="rId43"/>
    <p:sldId id="277" r:id="rId44"/>
    <p:sldId id="281" r:id="rId45"/>
    <p:sldId id="282" r:id="rId46"/>
    <p:sldId id="283" r:id="rId47"/>
    <p:sldId id="285" r:id="rId48"/>
    <p:sldId id="284" r:id="rId49"/>
    <p:sldId id="279" r:id="rId50"/>
    <p:sldId id="280" r:id="rId51"/>
    <p:sldId id="292" r:id="rId52"/>
    <p:sldId id="293" r:id="rId53"/>
    <p:sldId id="294" r:id="rId54"/>
    <p:sldId id="295" r:id="rId55"/>
    <p:sldId id="296" r:id="rId56"/>
    <p:sldId id="298" r:id="rId57"/>
    <p:sldId id="297" r:id="rId58"/>
    <p:sldId id="299" r:id="rId59"/>
    <p:sldId id="300" r:id="rId60"/>
    <p:sldId id="301" r:id="rId61"/>
    <p:sldId id="302" r:id="rId62"/>
    <p:sldId id="303" r:id="rId63"/>
    <p:sldId id="304"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130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B6171E-A2E7-4A89-A9AA-4DF3D3728F42}" type="datetimeFigureOut">
              <a:rPr lang="en-US" smtClean="0"/>
              <a:pPr/>
              <a:t>3/30/2015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EAA011-6377-413A-8085-58665343E526}" type="slidenum">
              <a:rPr lang="en-US" smtClean="0"/>
              <a:pPr/>
              <a:t>‹#›</a:t>
            </a:fld>
            <a:endParaRPr lang="en-US"/>
          </a:p>
        </p:txBody>
      </p:sp>
    </p:spTree>
    <p:extLst>
      <p:ext uri="{BB962C8B-B14F-4D97-AF65-F5344CB8AC3E}">
        <p14:creationId xmlns:p14="http://schemas.microsoft.com/office/powerpoint/2010/main" xmlns="" val="15104669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F0858-6FD7-4349-9103-579FE46F241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BA20A-884C-44FA-8552-077DEADF072D}" type="datetimeFigureOut">
              <a:rPr lang="en-US" smtClean="0"/>
              <a:pPr/>
              <a:t>3/30/2015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F0858-6FD7-4349-9103-579FE46F241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cite_note-2"/><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Blood Pressure Control</a:t>
            </a:r>
            <a:endParaRPr lang="en-US" dirty="0"/>
          </a:p>
        </p:txBody>
      </p:sp>
      <p:sp>
        <p:nvSpPr>
          <p:cNvPr id="3" name="Subtitle 2"/>
          <p:cNvSpPr>
            <a:spLocks noGrp="1"/>
          </p:cNvSpPr>
          <p:nvPr>
            <p:ph type="subTitle" idx="1"/>
          </p:nvPr>
        </p:nvSpPr>
        <p:spPr/>
        <p:txBody>
          <a:bodyPr/>
          <a:lstStyle/>
          <a:p>
            <a:pPr algn="r"/>
            <a:r>
              <a:rPr lang="en-US" dirty="0" smtClean="0">
                <a:solidFill>
                  <a:schemeClr val="tx1"/>
                </a:solidFill>
              </a:rPr>
              <a:t>Mike Clark, M.D.</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600200"/>
          </a:xfrm>
        </p:spPr>
        <p:txBody>
          <a:bodyPr>
            <a:normAutofit/>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457200"/>
            <a:ext cx="8229600" cy="6400800"/>
          </a:xfrm>
        </p:spPr>
        <p:txBody>
          <a:bodyPr>
            <a:normAutofit/>
          </a:bodyPr>
          <a:lstStyle/>
          <a:p>
            <a:pPr algn="ctr">
              <a:buNone/>
            </a:pPr>
            <a:r>
              <a:rPr lang="en-US" sz="3600" dirty="0" smtClean="0"/>
              <a:t>MAP = CO x SVR</a:t>
            </a:r>
          </a:p>
          <a:p>
            <a:r>
              <a:rPr lang="en-US" dirty="0" smtClean="0"/>
              <a:t>CO = HR x SV</a:t>
            </a:r>
          </a:p>
          <a:p>
            <a:r>
              <a:rPr lang="en-US" dirty="0" smtClean="0"/>
              <a:t>SV = EDV – ESV </a:t>
            </a:r>
          </a:p>
          <a:p>
            <a:r>
              <a:rPr lang="en-US" dirty="0" smtClean="0"/>
              <a:t>(EDV concerned with blood volume and ESV concerned more with inotropic effect)</a:t>
            </a:r>
          </a:p>
          <a:p>
            <a:r>
              <a:rPr lang="en-US" dirty="0" smtClean="0"/>
              <a:t>SVR = ∑R₁ + R₂ + 1/R₃ + 1/R₄ …..</a:t>
            </a:r>
          </a:p>
          <a:p>
            <a:r>
              <a:rPr lang="en-US" dirty="0" smtClean="0"/>
              <a:t>R = 8ŋL/∏r⁴</a:t>
            </a:r>
          </a:p>
          <a:p>
            <a:r>
              <a:rPr lang="en-US" dirty="0" smtClean="0"/>
              <a:t>In order to live – the body </a:t>
            </a:r>
            <a:r>
              <a:rPr lang="en-US" u="sng" dirty="0" smtClean="0"/>
              <a:t>compensates</a:t>
            </a:r>
            <a:r>
              <a:rPr lang="en-US" dirty="0" smtClean="0"/>
              <a:t> by increasing the actions of the organs not affected (homeostasis – negative feedback)</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Calculate Blood Pressure</a:t>
            </a:r>
            <a:endParaRPr lang="en-US" dirty="0"/>
          </a:p>
        </p:txBody>
      </p:sp>
      <p:sp>
        <p:nvSpPr>
          <p:cNvPr id="3" name="Content Placeholder 2"/>
          <p:cNvSpPr>
            <a:spLocks noGrp="1"/>
          </p:cNvSpPr>
          <p:nvPr>
            <p:ph idx="1"/>
          </p:nvPr>
        </p:nvSpPr>
        <p:spPr>
          <a:xfrm>
            <a:off x="457200" y="1219200"/>
            <a:ext cx="8229600" cy="4906963"/>
          </a:xfrm>
        </p:spPr>
        <p:txBody>
          <a:bodyPr/>
          <a:lstStyle/>
          <a:p>
            <a:pPr>
              <a:buNone/>
            </a:pPr>
            <a:r>
              <a:rPr lang="en-US" dirty="0" smtClean="0"/>
              <a:t>The formula MAP = CO x SVR cannot be actually calculated because SVR cannot accurately determined for almost 60,000 miles of blood vessels – thus another formula must be used</a:t>
            </a:r>
          </a:p>
          <a:p>
            <a:pPr>
              <a:buNone/>
            </a:pPr>
            <a:endParaRPr lang="en-US" dirty="0"/>
          </a:p>
          <a:p>
            <a:pPr>
              <a:buNone/>
            </a:pPr>
            <a:r>
              <a:rPr lang="en-US" dirty="0" smtClean="0"/>
              <a:t>MAP is an average blood pressure – thus an averaging method must be determined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19.6</a:t>
            </a:r>
          </a:p>
        </p:txBody>
      </p:sp>
      <p:pic>
        <p:nvPicPr>
          <p:cNvPr id="67601" name="Picture 17" descr="figure_19_06.jpg                                               002FEB42Macintosh HD                   BF7DC75D:"/>
          <p:cNvPicPr>
            <a:picLocks noChangeAspect="1" noChangeArrowheads="1"/>
          </p:cNvPicPr>
          <p:nvPr/>
        </p:nvPicPr>
        <p:blipFill>
          <a:blip r:embed="rId2" cstate="print"/>
          <a:srcRect t="7045" b="821"/>
          <a:stretch>
            <a:fillRect/>
          </a:stretch>
        </p:blipFill>
        <p:spPr bwMode="auto">
          <a:xfrm>
            <a:off x="454025" y="560388"/>
            <a:ext cx="8602663" cy="5875337"/>
          </a:xfrm>
          <a:prstGeom prst="rect">
            <a:avLst/>
          </a:prstGeom>
          <a:noFill/>
        </p:spPr>
      </p:pic>
      <p:sp>
        <p:nvSpPr>
          <p:cNvPr id="67602" name="Freeform 18"/>
          <p:cNvSpPr>
            <a:spLocks/>
          </p:cNvSpPr>
          <p:nvPr/>
        </p:nvSpPr>
        <p:spPr bwMode="auto">
          <a:xfrm>
            <a:off x="2830513" y="2551113"/>
            <a:ext cx="425450" cy="1058862"/>
          </a:xfrm>
          <a:custGeom>
            <a:avLst/>
            <a:gdLst/>
            <a:ahLst/>
            <a:cxnLst>
              <a:cxn ang="0">
                <a:pos x="0" y="667"/>
              </a:cxn>
              <a:cxn ang="0">
                <a:pos x="116" y="667"/>
              </a:cxn>
              <a:cxn ang="0">
                <a:pos x="268" y="0"/>
              </a:cxn>
            </a:cxnLst>
            <a:rect l="0" t="0" r="r" b="b"/>
            <a:pathLst>
              <a:path w="268" h="667">
                <a:moveTo>
                  <a:pt x="0" y="667"/>
                </a:moveTo>
                <a:lnTo>
                  <a:pt x="116" y="667"/>
                </a:lnTo>
                <a:lnTo>
                  <a:pt x="268" y="0"/>
                </a:lnTo>
              </a:path>
            </a:pathLst>
          </a:custGeom>
          <a:noFill/>
          <a:ln w="22225">
            <a:solidFill>
              <a:srgbClr val="231F20"/>
            </a:solidFill>
            <a:prstDash val="solid"/>
            <a:round/>
            <a:headEnd/>
            <a:tailEnd/>
          </a:ln>
        </p:spPr>
        <p:txBody>
          <a:bodyPr/>
          <a:lstStyle/>
          <a:p>
            <a:endParaRPr lang="en-US" dirty="0"/>
          </a:p>
        </p:txBody>
      </p:sp>
      <p:sp>
        <p:nvSpPr>
          <p:cNvPr id="67603" name="Freeform 19"/>
          <p:cNvSpPr>
            <a:spLocks/>
          </p:cNvSpPr>
          <p:nvPr/>
        </p:nvSpPr>
        <p:spPr bwMode="auto">
          <a:xfrm>
            <a:off x="3424238" y="2144713"/>
            <a:ext cx="1560512" cy="307975"/>
          </a:xfrm>
          <a:custGeom>
            <a:avLst/>
            <a:gdLst/>
            <a:ahLst/>
            <a:cxnLst>
              <a:cxn ang="0">
                <a:pos x="983" y="0"/>
              </a:cxn>
              <a:cxn ang="0">
                <a:pos x="865" y="0"/>
              </a:cxn>
              <a:cxn ang="0">
                <a:pos x="0" y="194"/>
              </a:cxn>
            </a:cxnLst>
            <a:rect l="0" t="0" r="r" b="b"/>
            <a:pathLst>
              <a:path w="983" h="194">
                <a:moveTo>
                  <a:pt x="983" y="0"/>
                </a:moveTo>
                <a:lnTo>
                  <a:pt x="865" y="0"/>
                </a:lnTo>
                <a:lnTo>
                  <a:pt x="0" y="194"/>
                </a:lnTo>
              </a:path>
            </a:pathLst>
          </a:custGeom>
          <a:noFill/>
          <a:ln w="22225">
            <a:solidFill>
              <a:srgbClr val="231F20"/>
            </a:solidFill>
            <a:prstDash val="solid"/>
            <a:round/>
            <a:headEnd/>
            <a:tailEnd/>
          </a:ln>
        </p:spPr>
        <p:txBody>
          <a:bodyPr/>
          <a:lstStyle/>
          <a:p>
            <a:endParaRPr lang="en-US" dirty="0"/>
          </a:p>
        </p:txBody>
      </p:sp>
      <p:sp>
        <p:nvSpPr>
          <p:cNvPr id="67604" name="Line 20"/>
          <p:cNvSpPr>
            <a:spLocks noChangeShapeType="1"/>
          </p:cNvSpPr>
          <p:nvPr/>
        </p:nvSpPr>
        <p:spPr bwMode="auto">
          <a:xfrm>
            <a:off x="3221038" y="1570038"/>
            <a:ext cx="1763712" cy="1587"/>
          </a:xfrm>
          <a:prstGeom prst="line">
            <a:avLst/>
          </a:prstGeom>
          <a:noFill/>
          <a:ln w="22225">
            <a:solidFill>
              <a:srgbClr val="231F20"/>
            </a:solidFill>
            <a:round/>
            <a:headEnd/>
            <a:tailEnd/>
          </a:ln>
        </p:spPr>
        <p:txBody>
          <a:bodyPr/>
          <a:lstStyle/>
          <a:p>
            <a:endParaRPr lang="en-US" dirty="0"/>
          </a:p>
        </p:txBody>
      </p:sp>
      <p:sp>
        <p:nvSpPr>
          <p:cNvPr id="67605" name="Rectangle 21"/>
          <p:cNvSpPr>
            <a:spLocks noChangeArrowheads="1"/>
          </p:cNvSpPr>
          <p:nvPr/>
        </p:nvSpPr>
        <p:spPr bwMode="auto">
          <a:xfrm>
            <a:off x="5041900" y="1435100"/>
            <a:ext cx="2116138"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Systolic pressure</a:t>
            </a:r>
            <a:endParaRPr lang="en-US" sz="2000" b="1" dirty="0">
              <a:latin typeface="Arial" charset="0"/>
            </a:endParaRPr>
          </a:p>
        </p:txBody>
      </p:sp>
      <p:sp>
        <p:nvSpPr>
          <p:cNvPr id="67606" name="Rectangle 22"/>
          <p:cNvSpPr>
            <a:spLocks noChangeArrowheads="1"/>
          </p:cNvSpPr>
          <p:nvPr/>
        </p:nvSpPr>
        <p:spPr bwMode="auto">
          <a:xfrm>
            <a:off x="5041900" y="1990725"/>
            <a:ext cx="1792288" cy="3048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Mean pressure</a:t>
            </a:r>
            <a:endParaRPr lang="en-US" sz="2000" b="1" dirty="0">
              <a:latin typeface="Arial" charset="0"/>
            </a:endParaRPr>
          </a:p>
        </p:txBody>
      </p:sp>
      <p:sp>
        <p:nvSpPr>
          <p:cNvPr id="67607" name="Rectangle 23"/>
          <p:cNvSpPr>
            <a:spLocks noChangeArrowheads="1"/>
          </p:cNvSpPr>
          <p:nvPr/>
        </p:nvSpPr>
        <p:spPr bwMode="auto">
          <a:xfrm>
            <a:off x="1774825" y="3457575"/>
            <a:ext cx="1127125" cy="609600"/>
          </a:xfrm>
          <a:prstGeom prst="rect">
            <a:avLst/>
          </a:prstGeom>
          <a:noFill/>
          <a:ln w="9525">
            <a:noFill/>
            <a:miter lim="800000"/>
            <a:headEnd/>
            <a:tailEnd/>
          </a:ln>
        </p:spPr>
        <p:txBody>
          <a:bodyPr wrap="none" lIns="0" tIns="0" rIns="0" bIns="0">
            <a:spAutoFit/>
          </a:bodyPr>
          <a:lstStyle/>
          <a:p>
            <a:r>
              <a:rPr lang="en-US" sz="2000" b="1" dirty="0">
                <a:solidFill>
                  <a:srgbClr val="231F20"/>
                </a:solidFill>
                <a:latin typeface="Arial" charset="0"/>
              </a:rPr>
              <a:t>Diastolic </a:t>
            </a:r>
          </a:p>
          <a:p>
            <a:r>
              <a:rPr lang="en-US" sz="2000" b="1" dirty="0">
                <a:solidFill>
                  <a:srgbClr val="231F20"/>
                </a:solidFill>
                <a:latin typeface="Arial" charset="0"/>
              </a:rPr>
              <a:t>pressure</a:t>
            </a:r>
            <a:endParaRPr lang="en-US" sz="2000" b="1" dirty="0">
              <a:latin typeface="Arial" charset="0"/>
            </a:endParaRPr>
          </a:p>
        </p:txBody>
      </p:sp>
      <p:cxnSp>
        <p:nvCxnSpPr>
          <p:cNvPr id="11" name="Straight Arrow Connector 10"/>
          <p:cNvCxnSpPr/>
          <p:nvPr/>
        </p:nvCxnSpPr>
        <p:spPr>
          <a:xfrm rot="5400000" flipH="1" flipV="1">
            <a:off x="-266700" y="3162300"/>
            <a:ext cx="3048000" cy="1447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152400" y="5638800"/>
            <a:ext cx="1950534" cy="1015663"/>
          </a:xfrm>
          <a:prstGeom prst="rect">
            <a:avLst/>
          </a:prstGeom>
          <a:noFill/>
        </p:spPr>
        <p:txBody>
          <a:bodyPr wrap="none" rtlCol="0">
            <a:spAutoFit/>
          </a:bodyPr>
          <a:lstStyle/>
          <a:p>
            <a:r>
              <a:rPr lang="en-US" sz="2000" b="1" dirty="0" smtClean="0"/>
              <a:t>Pressure in</a:t>
            </a:r>
          </a:p>
          <a:p>
            <a:r>
              <a:rPr lang="en-US" sz="2000" b="1" dirty="0" smtClean="0"/>
              <a:t>Arteries forms a </a:t>
            </a:r>
          </a:p>
          <a:p>
            <a:r>
              <a:rPr lang="en-US" sz="2000" b="1" dirty="0" smtClean="0"/>
              <a:t>Wave</a:t>
            </a:r>
            <a:endParaRPr lang="en-US" sz="2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18-20asumcardiac_l"/>
          <p:cNvPicPr>
            <a:picLocks noChangeAspect="1" noChangeArrowheads="1"/>
          </p:cNvPicPr>
          <p:nvPr/>
        </p:nvPicPr>
        <p:blipFill>
          <a:blip r:embed="rId3" cstate="print"/>
          <a:srcRect/>
          <a:stretch>
            <a:fillRect/>
          </a:stretch>
        </p:blipFill>
        <p:spPr bwMode="auto">
          <a:xfrm>
            <a:off x="1295400" y="228600"/>
            <a:ext cx="6613525" cy="6429375"/>
          </a:xfrm>
          <a:prstGeom prst="rect">
            <a:avLst/>
          </a:prstGeom>
          <a:noFill/>
          <a:ln w="9525">
            <a:noFill/>
            <a:miter lim="800000"/>
            <a:headEnd/>
            <a:tailEnd/>
          </a:ln>
          <a:effectLst/>
        </p:spPr>
      </p:pic>
      <p:sp>
        <p:nvSpPr>
          <p:cNvPr id="33796"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dirty="0">
                <a:solidFill>
                  <a:schemeClr val="accent2"/>
                </a:solidFill>
              </a:rPr>
              <a:t>Figure 18.20a</a:t>
            </a:r>
          </a:p>
        </p:txBody>
      </p:sp>
      <p:cxnSp>
        <p:nvCxnSpPr>
          <p:cNvPr id="15" name="Straight Arrow Connector 14"/>
          <p:cNvCxnSpPr/>
          <p:nvPr/>
        </p:nvCxnSpPr>
        <p:spPr>
          <a:xfrm>
            <a:off x="4495800" y="2209800"/>
            <a:ext cx="685800"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rot="5400000">
            <a:off x="4076700" y="2324100"/>
            <a:ext cx="1447800"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rot="5400000">
            <a:off x="4267200" y="2286000"/>
            <a:ext cx="1371600"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a:xfrm>
            <a:off x="1066800" y="1447800"/>
            <a:ext cx="3810000" cy="76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0" y="990600"/>
            <a:ext cx="2358849" cy="923330"/>
          </a:xfrm>
          <a:prstGeom prst="rect">
            <a:avLst/>
          </a:prstGeom>
          <a:noFill/>
        </p:spPr>
        <p:txBody>
          <a:bodyPr wrap="square" rtlCol="0">
            <a:spAutoFit/>
          </a:bodyPr>
          <a:lstStyle/>
          <a:p>
            <a:r>
              <a:rPr lang="en-US" b="1" dirty="0" smtClean="0"/>
              <a:t>Highest Pressure in</a:t>
            </a:r>
          </a:p>
          <a:p>
            <a:r>
              <a:rPr lang="en-US" b="1" dirty="0" smtClean="0"/>
              <a:t>Arteries during</a:t>
            </a:r>
          </a:p>
          <a:p>
            <a:r>
              <a:rPr lang="en-US" b="1" dirty="0" smtClean="0"/>
              <a:t>Ejection contraction</a:t>
            </a:r>
            <a:endParaRPr lang="en-US" b="1" dirty="0"/>
          </a:p>
        </p:txBody>
      </p:sp>
      <p:sp>
        <p:nvSpPr>
          <p:cNvPr id="23" name="TextBox 22"/>
          <p:cNvSpPr txBox="1"/>
          <p:nvPr/>
        </p:nvSpPr>
        <p:spPr>
          <a:xfrm>
            <a:off x="228600" y="2590800"/>
            <a:ext cx="2251514" cy="1477328"/>
          </a:xfrm>
          <a:prstGeom prst="rect">
            <a:avLst/>
          </a:prstGeom>
          <a:noFill/>
        </p:spPr>
        <p:txBody>
          <a:bodyPr wrap="none" rtlCol="0">
            <a:spAutoFit/>
          </a:bodyPr>
          <a:lstStyle/>
          <a:p>
            <a:r>
              <a:rPr lang="en-US" b="1" dirty="0" smtClean="0"/>
              <a:t>Lowest Pressure in</a:t>
            </a:r>
          </a:p>
          <a:p>
            <a:r>
              <a:rPr lang="en-US" b="1" dirty="0" smtClean="0"/>
              <a:t>Arteries immediately </a:t>
            </a:r>
          </a:p>
          <a:p>
            <a:r>
              <a:rPr lang="en-US" b="1" dirty="0" smtClean="0"/>
              <a:t>Prior to next Ejection </a:t>
            </a:r>
          </a:p>
          <a:p>
            <a:r>
              <a:rPr lang="en-US" b="1" dirty="0" smtClean="0"/>
              <a:t>contraction</a:t>
            </a:r>
          </a:p>
          <a:p>
            <a:endParaRPr lang="en-US" dirty="0"/>
          </a:p>
        </p:txBody>
      </p:sp>
      <p:cxnSp>
        <p:nvCxnSpPr>
          <p:cNvPr id="25" name="Straight Arrow Connector 24"/>
          <p:cNvCxnSpPr/>
          <p:nvPr/>
        </p:nvCxnSpPr>
        <p:spPr>
          <a:xfrm flipV="1">
            <a:off x="2209800" y="2286000"/>
            <a:ext cx="205740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MAP (SYSTEMIC) = CO X TPR (SVR) </a:t>
            </a:r>
            <a:r>
              <a:rPr lang="en-US" b="1" dirty="0" smtClean="0"/>
              <a:t/>
            </a:r>
            <a:br>
              <a:rPr lang="en-US" b="1" dirty="0" smtClean="0"/>
            </a:br>
            <a:endParaRPr lang="en-US" dirty="0"/>
          </a:p>
        </p:txBody>
      </p:sp>
      <p:sp>
        <p:nvSpPr>
          <p:cNvPr id="3" name="Content Placeholder 2"/>
          <p:cNvSpPr>
            <a:spLocks noGrp="1"/>
          </p:cNvSpPr>
          <p:nvPr>
            <p:ph idx="1"/>
          </p:nvPr>
        </p:nvSpPr>
        <p:spPr>
          <a:xfrm>
            <a:off x="152400" y="762000"/>
            <a:ext cx="8763000" cy="5943600"/>
          </a:xfrm>
        </p:spPr>
        <p:txBody>
          <a:bodyPr>
            <a:normAutofit/>
          </a:bodyPr>
          <a:lstStyle/>
          <a:p>
            <a:r>
              <a:rPr lang="en-US" sz="2400" dirty="0" smtClean="0"/>
              <a:t>This formula is an excellent one to use to understand pressures in the blood vessels.  It can explain hypertensive pressures, normotensive pressures and hypotensive pressures.  However, it cannot be actually calculated in that the TPR cannot be calculated.  TPR in involves calculating the radius of the blood vessels at each millimeter along the circulation – the human body has approximately 60,000 miles of blood vessels – thus this is impossible to calculate. </a:t>
            </a:r>
          </a:p>
          <a:p>
            <a:r>
              <a:rPr lang="en-US" sz="2400" dirty="0" smtClean="0"/>
              <a:t>The </a:t>
            </a:r>
            <a:r>
              <a:rPr lang="en-US" sz="2400" b="1" dirty="0" smtClean="0"/>
              <a:t>algebraic formula </a:t>
            </a:r>
            <a:r>
              <a:rPr lang="en-US" sz="2400" dirty="0" smtClean="0"/>
              <a:t>used to calculate MAP is </a:t>
            </a:r>
          </a:p>
          <a:p>
            <a:pPr algn="ctr">
              <a:buNone/>
            </a:pPr>
            <a:r>
              <a:rPr lang="en-US" sz="2400" b="1" dirty="0" smtClean="0"/>
              <a:t>MAP = DBP + 1/3 (SBP – DBP) </a:t>
            </a:r>
          </a:p>
          <a:p>
            <a:pPr algn="ctr">
              <a:buNone/>
            </a:pPr>
            <a:r>
              <a:rPr lang="en-US" sz="2400" dirty="0" smtClean="0"/>
              <a:t>DBP is the Diastolic Blood Pressure, and SBP is the Systolic Blood Pressure</a:t>
            </a:r>
          </a:p>
          <a:p>
            <a:pPr algn="ctr">
              <a:buNone/>
            </a:pPr>
            <a:endParaRPr lang="en-US" sz="2400" dirty="0" smtClean="0"/>
          </a:p>
          <a:p>
            <a:pPr algn="ctr">
              <a:buNone/>
            </a:pPr>
            <a:r>
              <a:rPr lang="en-US" sz="2400" b="1" dirty="0" smtClean="0"/>
              <a:t>SBP – DBP is the Pulse Pressure</a:t>
            </a:r>
            <a:endParaRPr lang="en-US"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600" b="1" dirty="0" smtClean="0"/>
              <a:t>MAP = DBP + 1/3 (SBP – DBP) </a:t>
            </a:r>
            <a:r>
              <a:rPr lang="en-US" b="1" dirty="0" smtClean="0"/>
              <a:t/>
            </a:r>
            <a:br>
              <a:rPr lang="en-US" b="1" dirty="0" smtClean="0"/>
            </a:br>
            <a:endParaRPr lang="en-US" dirty="0"/>
          </a:p>
        </p:txBody>
      </p:sp>
      <p:pic>
        <p:nvPicPr>
          <p:cNvPr id="4" name="Content Placeholder 3" descr="Pressure Curve.gif"/>
          <p:cNvPicPr>
            <a:picLocks noGrp="1" noChangeAspect="1"/>
          </p:cNvPicPr>
          <p:nvPr>
            <p:ph idx="1"/>
          </p:nvPr>
        </p:nvPicPr>
        <p:blipFill>
          <a:blip r:embed="rId2" cstate="print"/>
          <a:stretch>
            <a:fillRect/>
          </a:stretch>
        </p:blipFill>
        <p:spPr>
          <a:xfrm>
            <a:off x="822960" y="914401"/>
            <a:ext cx="7627620" cy="3733799"/>
          </a:xfrm>
        </p:spPr>
      </p:pic>
      <p:sp>
        <p:nvSpPr>
          <p:cNvPr id="5" name="TextBox 4"/>
          <p:cNvSpPr txBox="1"/>
          <p:nvPr/>
        </p:nvSpPr>
        <p:spPr>
          <a:xfrm>
            <a:off x="457200" y="533400"/>
            <a:ext cx="9009980" cy="400110"/>
          </a:xfrm>
          <a:prstGeom prst="rect">
            <a:avLst/>
          </a:prstGeom>
          <a:noFill/>
        </p:spPr>
        <p:txBody>
          <a:bodyPr wrap="square" rtlCol="0">
            <a:spAutoFit/>
          </a:bodyPr>
          <a:lstStyle/>
          <a:p>
            <a:r>
              <a:rPr lang="en-US" sz="2000" b="1" dirty="0" smtClean="0"/>
              <a:t>Systolic  Blood Pressure – occurs during Ejection Contraction Time</a:t>
            </a:r>
            <a:endParaRPr lang="en-US" sz="2000" b="1" dirty="0"/>
          </a:p>
        </p:txBody>
      </p:sp>
      <p:cxnSp>
        <p:nvCxnSpPr>
          <p:cNvPr id="7" name="Straight Arrow Connector 6"/>
          <p:cNvCxnSpPr/>
          <p:nvPr/>
        </p:nvCxnSpPr>
        <p:spPr>
          <a:xfrm rot="5400000">
            <a:off x="4000500" y="1333500"/>
            <a:ext cx="6096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rot="5400000">
            <a:off x="3390900" y="2552700"/>
            <a:ext cx="1752600"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rot="5400000">
            <a:off x="3200400" y="2590800"/>
            <a:ext cx="1828800"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Arrow Connector 12"/>
          <p:cNvCxnSpPr/>
          <p:nvPr/>
        </p:nvCxnSpPr>
        <p:spPr>
          <a:xfrm rot="5400000">
            <a:off x="3810794" y="1370806"/>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0" y="4572000"/>
            <a:ext cx="9296400" cy="2308324"/>
          </a:xfrm>
          <a:prstGeom prst="rect">
            <a:avLst/>
          </a:prstGeom>
          <a:noFill/>
        </p:spPr>
        <p:txBody>
          <a:bodyPr wrap="square" rtlCol="0">
            <a:spAutoFit/>
          </a:bodyPr>
          <a:lstStyle/>
          <a:p>
            <a:r>
              <a:rPr lang="en-US" sz="2400" dirty="0" smtClean="0"/>
              <a:t>The Diastolic Blood Pressure has more weight (significance) in this formula – because during one cardiac cycle there is more time spent in diastole in the blood vessels than is systole.  The actual way MAP is calculated by the computer (arterial line) is using differential Calculus.  Differential calculus exactly calculates the area under a curve.</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381000"/>
            <a:ext cx="2957092" cy="646331"/>
          </a:xfrm>
          <a:prstGeom prst="rect">
            <a:avLst/>
          </a:prstGeom>
          <a:noFill/>
        </p:spPr>
        <p:txBody>
          <a:bodyPr wrap="none" rtlCol="0">
            <a:spAutoFit/>
          </a:bodyPr>
          <a:lstStyle/>
          <a:p>
            <a:r>
              <a:rPr lang="en-US" sz="3600" b="1" dirty="0" smtClean="0"/>
              <a:t>Pulse Pressure</a:t>
            </a:r>
            <a:endParaRPr lang="en-US" sz="3600" b="1" dirty="0"/>
          </a:p>
        </p:txBody>
      </p:sp>
      <p:sp>
        <p:nvSpPr>
          <p:cNvPr id="3" name="TextBox 2"/>
          <p:cNvSpPr txBox="1"/>
          <p:nvPr/>
        </p:nvSpPr>
        <p:spPr>
          <a:xfrm>
            <a:off x="228600" y="1219200"/>
            <a:ext cx="8229600" cy="3323987"/>
          </a:xfrm>
          <a:prstGeom prst="rect">
            <a:avLst/>
          </a:prstGeom>
          <a:noFill/>
        </p:spPr>
        <p:txBody>
          <a:bodyPr wrap="square" rtlCol="0">
            <a:spAutoFit/>
          </a:bodyPr>
          <a:lstStyle/>
          <a:p>
            <a:r>
              <a:rPr lang="en-US" sz="2400" dirty="0" smtClean="0"/>
              <a:t>Formally it is the </a:t>
            </a:r>
            <a:r>
              <a:rPr lang="en-US" sz="2400" b="1" dirty="0" smtClean="0"/>
              <a:t>systolic pressure minus the diastolic pressure.</a:t>
            </a:r>
            <a:endParaRPr lang="en-US" sz="2400" dirty="0" smtClean="0"/>
          </a:p>
          <a:p>
            <a:r>
              <a:rPr lang="en-US" sz="2400" dirty="0" smtClean="0"/>
              <a:t>Theoretically, the systemic pulse pressure can be conceptualized as being proportional to stroke volume and inversely proportional to the compliance of the aorta.</a:t>
            </a:r>
          </a:p>
          <a:p>
            <a:r>
              <a:rPr lang="en-US" sz="2400" dirty="0" smtClean="0"/>
              <a:t>Systemic pulse pressure = </a:t>
            </a:r>
            <a:r>
              <a:rPr lang="en-US" sz="2400" dirty="0" err="1" smtClean="0"/>
              <a:t>P</a:t>
            </a:r>
            <a:r>
              <a:rPr lang="en-US" sz="2400" baseline="-25000" dirty="0" err="1" smtClean="0"/>
              <a:t>systolic</a:t>
            </a:r>
            <a:r>
              <a:rPr lang="en-US" sz="2400" dirty="0" smtClean="0"/>
              <a:t> - </a:t>
            </a:r>
            <a:r>
              <a:rPr lang="en-US" sz="2400" dirty="0" err="1" smtClean="0"/>
              <a:t>P</a:t>
            </a:r>
            <a:r>
              <a:rPr lang="en-US" sz="2400" baseline="-25000" dirty="0" err="1" smtClean="0"/>
              <a:t>diastolic</a:t>
            </a:r>
            <a:r>
              <a:rPr lang="en-US" sz="2400" dirty="0" smtClean="0"/>
              <a:t> = 120mmHg - 80mmHg = 40mmHg </a:t>
            </a:r>
          </a:p>
          <a:p>
            <a:r>
              <a:rPr lang="en-US" sz="2400" dirty="0" smtClean="0"/>
              <a:t>Pulmonary pulse pressure = </a:t>
            </a:r>
            <a:r>
              <a:rPr lang="en-US" sz="2400" dirty="0" err="1" smtClean="0"/>
              <a:t>P</a:t>
            </a:r>
            <a:r>
              <a:rPr lang="en-US" sz="2400" baseline="-25000" dirty="0" err="1" smtClean="0"/>
              <a:t>systolic</a:t>
            </a:r>
            <a:r>
              <a:rPr lang="en-US" sz="2400" dirty="0" smtClean="0"/>
              <a:t> - </a:t>
            </a:r>
            <a:r>
              <a:rPr lang="en-US" sz="2400" dirty="0" err="1" smtClean="0"/>
              <a:t>P</a:t>
            </a:r>
            <a:r>
              <a:rPr lang="en-US" sz="2400" baseline="-25000" dirty="0" err="1" smtClean="0"/>
              <a:t>diastolic</a:t>
            </a:r>
            <a:r>
              <a:rPr lang="en-US" sz="2400" dirty="0" smtClean="0"/>
              <a:t> = 25mmHg - 10mmHg = 15mmHg </a:t>
            </a:r>
          </a:p>
          <a:p>
            <a:endParaRPr lang="en-US" dirty="0"/>
          </a:p>
        </p:txBody>
      </p:sp>
      <p:sp>
        <p:nvSpPr>
          <p:cNvPr id="4" name="TextBox 3"/>
          <p:cNvSpPr txBox="1"/>
          <p:nvPr/>
        </p:nvSpPr>
        <p:spPr>
          <a:xfrm>
            <a:off x="152400" y="4343400"/>
            <a:ext cx="8763000" cy="2185214"/>
          </a:xfrm>
          <a:prstGeom prst="rect">
            <a:avLst/>
          </a:prstGeom>
          <a:noFill/>
        </p:spPr>
        <p:txBody>
          <a:bodyPr wrap="square" rtlCol="0">
            <a:spAutoFit/>
          </a:bodyPr>
          <a:lstStyle/>
          <a:p>
            <a:r>
              <a:rPr lang="en-US" b="1" dirty="0" smtClean="0"/>
              <a:t>Low values</a:t>
            </a:r>
          </a:p>
          <a:p>
            <a:r>
              <a:rPr lang="en-US" sz="2000" dirty="0" smtClean="0"/>
              <a:t>In trauma a low or narrow pulse pressure suggests significant blood loss. In an otherwise healthy person a difference of less than 40 mmHg is usually an error of measurement. If the pulse pressure is genuinely low, e.g. 25 mmHg or less, the cause may be low stroke volume, as in Congestive Heart Failure and/or shock, a serious issue.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1" y="152400"/>
            <a:ext cx="8381999" cy="7571303"/>
          </a:xfrm>
          <a:prstGeom prst="rect">
            <a:avLst/>
          </a:prstGeom>
          <a:noFill/>
        </p:spPr>
        <p:txBody>
          <a:bodyPr wrap="square" rtlCol="0">
            <a:spAutoFit/>
          </a:bodyPr>
          <a:lstStyle/>
          <a:p>
            <a:r>
              <a:rPr lang="en-US" b="1" dirty="0" smtClean="0"/>
              <a:t>Low values of Pulse Pressure</a:t>
            </a:r>
          </a:p>
          <a:p>
            <a:r>
              <a:rPr lang="en-US" dirty="0" smtClean="0"/>
              <a:t>In trauma a low or narrow pulse pressure suggests significant blood loss. In an otherwise healthy person a difference of less than 40 mmHg is usually an error of measurement. If the pulse pressure is genuinely low, e.g. 25 mmHg or less, the cause may be low stroke volume, as in Congestive Heart Failure and/or shock, a serious issue.</a:t>
            </a:r>
          </a:p>
          <a:p>
            <a:endParaRPr lang="en-US" dirty="0"/>
          </a:p>
          <a:p>
            <a:endParaRPr lang="en-US" dirty="0"/>
          </a:p>
          <a:p>
            <a:r>
              <a:rPr lang="en-US" b="1" dirty="0" smtClean="0"/>
              <a:t>High values during or shortly after exercise</a:t>
            </a:r>
          </a:p>
          <a:p>
            <a:r>
              <a:rPr lang="en-US" dirty="0" smtClean="0"/>
              <a:t>Usually, the resting pulse pressure in healthy adults, sitting position, is about 40 mmHg. The pulse pressure increases with exercise due to increased stroke volume</a:t>
            </a:r>
            <a:r>
              <a:rPr lang="en-US" baseline="30000" dirty="0" smtClean="0">
                <a:hlinkClick r:id="rId2" action="ppaction://hlinkfile"/>
              </a:rPr>
              <a:t>]</a:t>
            </a:r>
            <a:r>
              <a:rPr lang="en-US" dirty="0" smtClean="0"/>
              <a:t>, healthy values being up to pulse pressures of about 100 mmHg, simultaneously as total peripheral resistance drops during exercise. In healthy individuals the pulse pressure will typically return to normal within about 10 minutes.</a:t>
            </a:r>
          </a:p>
          <a:p>
            <a:endParaRPr lang="en-US" dirty="0"/>
          </a:p>
          <a:p>
            <a:r>
              <a:rPr lang="en-US" b="1" dirty="0" smtClean="0"/>
              <a:t>Consistently high values</a:t>
            </a:r>
          </a:p>
          <a:p>
            <a:r>
              <a:rPr lang="en-US" dirty="0" smtClean="0"/>
              <a:t>If the usual resting pulse pressure is consistently greater than 40 mmHg, e.g. 60 or 80 mmHg, the most likely basis is stiffness of the major arteries, aortic regurgitation (a leak in the aortic valve), arteriovenous malformation (an extra path for blood to travel from a high pressure artery to a low pressure vein without the gradient of a capillary bed), hyperthyroidism or some combination. (A chronically increased stroke volume is also a technical possibility,</a:t>
            </a:r>
          </a:p>
          <a:p>
            <a:endParaRPr lang="en-US" dirty="0" smtClean="0"/>
          </a:p>
          <a:p>
            <a:endParaRPr lang="en-US" dirty="0"/>
          </a:p>
          <a:p>
            <a:endParaRPr lang="en-US" dirty="0" smtClean="0"/>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a:latin typeface="Arial" charset="0"/>
              </a:rPr>
              <a:t>Figure 19.12</a:t>
            </a:r>
          </a:p>
        </p:txBody>
      </p:sp>
      <p:pic>
        <p:nvPicPr>
          <p:cNvPr id="6153" name="Picture 9" descr="figure_19_12-jLE"/>
          <p:cNvPicPr>
            <a:picLocks noChangeAspect="1" noChangeArrowheads="1"/>
          </p:cNvPicPr>
          <p:nvPr/>
        </p:nvPicPr>
        <p:blipFill>
          <a:blip r:embed="rId2" cstate="print"/>
          <a:srcRect/>
          <a:stretch>
            <a:fillRect/>
          </a:stretch>
        </p:blipFill>
        <p:spPr bwMode="auto">
          <a:xfrm>
            <a:off x="473075" y="490538"/>
            <a:ext cx="8229600" cy="5924550"/>
          </a:xfrm>
          <a:prstGeom prst="rect">
            <a:avLst/>
          </a:prstGeom>
          <a:noFill/>
        </p:spPr>
      </p:pic>
      <p:sp>
        <p:nvSpPr>
          <p:cNvPr id="6154" name="Freeform 10"/>
          <p:cNvSpPr>
            <a:spLocks/>
          </p:cNvSpPr>
          <p:nvPr/>
        </p:nvSpPr>
        <p:spPr bwMode="auto">
          <a:xfrm>
            <a:off x="4298950" y="1443038"/>
            <a:ext cx="1403350" cy="542925"/>
          </a:xfrm>
          <a:custGeom>
            <a:avLst/>
            <a:gdLst/>
            <a:ahLst/>
            <a:cxnLst>
              <a:cxn ang="0">
                <a:pos x="884" y="0"/>
              </a:cxn>
              <a:cxn ang="0">
                <a:pos x="132" y="342"/>
              </a:cxn>
              <a:cxn ang="0">
                <a:pos x="0" y="342"/>
              </a:cxn>
            </a:cxnLst>
            <a:rect l="0" t="0" r="r" b="b"/>
            <a:pathLst>
              <a:path w="884" h="342">
                <a:moveTo>
                  <a:pt x="884" y="0"/>
                </a:moveTo>
                <a:lnTo>
                  <a:pt x="132" y="342"/>
                </a:lnTo>
                <a:lnTo>
                  <a:pt x="0" y="342"/>
                </a:lnTo>
              </a:path>
            </a:pathLst>
          </a:custGeom>
          <a:noFill/>
          <a:ln w="15875">
            <a:solidFill>
              <a:srgbClr val="231F20"/>
            </a:solidFill>
            <a:prstDash val="solid"/>
            <a:round/>
            <a:headEnd/>
            <a:tailEnd/>
          </a:ln>
        </p:spPr>
        <p:txBody>
          <a:bodyPr/>
          <a:lstStyle/>
          <a:p>
            <a:endParaRPr lang="en-US"/>
          </a:p>
        </p:txBody>
      </p:sp>
      <p:sp>
        <p:nvSpPr>
          <p:cNvPr id="6155" name="Line 11"/>
          <p:cNvSpPr>
            <a:spLocks noChangeShapeType="1"/>
          </p:cNvSpPr>
          <p:nvPr/>
        </p:nvSpPr>
        <p:spPr bwMode="auto">
          <a:xfrm flipH="1">
            <a:off x="3851275" y="3468688"/>
            <a:ext cx="958850" cy="1587"/>
          </a:xfrm>
          <a:prstGeom prst="line">
            <a:avLst/>
          </a:prstGeom>
          <a:noFill/>
          <a:ln w="15875">
            <a:solidFill>
              <a:srgbClr val="231F20"/>
            </a:solidFill>
            <a:round/>
            <a:headEnd/>
            <a:tailEnd/>
          </a:ln>
        </p:spPr>
        <p:txBody>
          <a:bodyPr/>
          <a:lstStyle/>
          <a:p>
            <a:endParaRPr lang="en-US"/>
          </a:p>
        </p:txBody>
      </p:sp>
      <p:sp>
        <p:nvSpPr>
          <p:cNvPr id="6156" name="Freeform 12"/>
          <p:cNvSpPr>
            <a:spLocks/>
          </p:cNvSpPr>
          <p:nvPr/>
        </p:nvSpPr>
        <p:spPr bwMode="auto">
          <a:xfrm>
            <a:off x="4070350" y="3529013"/>
            <a:ext cx="1422400" cy="508000"/>
          </a:xfrm>
          <a:custGeom>
            <a:avLst/>
            <a:gdLst/>
            <a:ahLst/>
            <a:cxnLst>
              <a:cxn ang="0">
                <a:pos x="896" y="0"/>
              </a:cxn>
              <a:cxn ang="0">
                <a:pos x="200" y="320"/>
              </a:cxn>
              <a:cxn ang="0">
                <a:pos x="0" y="320"/>
              </a:cxn>
            </a:cxnLst>
            <a:rect l="0" t="0" r="r" b="b"/>
            <a:pathLst>
              <a:path w="896" h="320">
                <a:moveTo>
                  <a:pt x="896" y="0"/>
                </a:moveTo>
                <a:lnTo>
                  <a:pt x="200" y="320"/>
                </a:lnTo>
                <a:lnTo>
                  <a:pt x="0" y="320"/>
                </a:lnTo>
              </a:path>
            </a:pathLst>
          </a:custGeom>
          <a:noFill/>
          <a:ln w="15875">
            <a:solidFill>
              <a:srgbClr val="231F20"/>
            </a:solidFill>
            <a:prstDash val="solid"/>
            <a:round/>
            <a:headEnd/>
            <a:tailEnd/>
          </a:ln>
        </p:spPr>
        <p:txBody>
          <a:bodyPr/>
          <a:lstStyle/>
          <a:p>
            <a:endParaRPr lang="en-US"/>
          </a:p>
        </p:txBody>
      </p:sp>
      <p:sp>
        <p:nvSpPr>
          <p:cNvPr id="6157" name="Line 13"/>
          <p:cNvSpPr>
            <a:spLocks noChangeShapeType="1"/>
          </p:cNvSpPr>
          <p:nvPr/>
        </p:nvSpPr>
        <p:spPr bwMode="auto">
          <a:xfrm flipH="1" flipV="1">
            <a:off x="4130675" y="4560888"/>
            <a:ext cx="1098550" cy="3175"/>
          </a:xfrm>
          <a:prstGeom prst="line">
            <a:avLst/>
          </a:prstGeom>
          <a:noFill/>
          <a:ln w="15875">
            <a:solidFill>
              <a:srgbClr val="231F20"/>
            </a:solidFill>
            <a:round/>
            <a:headEnd/>
            <a:tailEnd/>
          </a:ln>
        </p:spPr>
        <p:txBody>
          <a:bodyPr/>
          <a:lstStyle/>
          <a:p>
            <a:endParaRPr lang="en-US"/>
          </a:p>
        </p:txBody>
      </p:sp>
      <p:sp>
        <p:nvSpPr>
          <p:cNvPr id="6158" name="Freeform 14"/>
          <p:cNvSpPr>
            <a:spLocks/>
          </p:cNvSpPr>
          <p:nvPr/>
        </p:nvSpPr>
        <p:spPr bwMode="auto">
          <a:xfrm>
            <a:off x="4070350" y="5332413"/>
            <a:ext cx="1095375" cy="504825"/>
          </a:xfrm>
          <a:custGeom>
            <a:avLst/>
            <a:gdLst/>
            <a:ahLst/>
            <a:cxnLst>
              <a:cxn ang="0">
                <a:pos x="690" y="318"/>
              </a:cxn>
              <a:cxn ang="0">
                <a:pos x="230" y="0"/>
              </a:cxn>
              <a:cxn ang="0">
                <a:pos x="0" y="0"/>
              </a:cxn>
            </a:cxnLst>
            <a:rect l="0" t="0" r="r" b="b"/>
            <a:pathLst>
              <a:path w="690" h="318">
                <a:moveTo>
                  <a:pt x="690" y="318"/>
                </a:moveTo>
                <a:lnTo>
                  <a:pt x="230" y="0"/>
                </a:lnTo>
                <a:lnTo>
                  <a:pt x="0" y="0"/>
                </a:lnTo>
              </a:path>
            </a:pathLst>
          </a:custGeom>
          <a:noFill/>
          <a:ln w="15875">
            <a:solidFill>
              <a:srgbClr val="231F20"/>
            </a:solidFill>
            <a:prstDash val="solid"/>
            <a:round/>
            <a:headEnd/>
            <a:tailEnd/>
          </a:ln>
        </p:spPr>
        <p:txBody>
          <a:bodyPr/>
          <a:lstStyle/>
          <a:p>
            <a:endParaRPr lang="en-US"/>
          </a:p>
        </p:txBody>
      </p:sp>
      <p:sp>
        <p:nvSpPr>
          <p:cNvPr id="6159" name="Freeform 15"/>
          <p:cNvSpPr>
            <a:spLocks/>
          </p:cNvSpPr>
          <p:nvPr/>
        </p:nvSpPr>
        <p:spPr bwMode="auto">
          <a:xfrm>
            <a:off x="4044950" y="6018213"/>
            <a:ext cx="1851025" cy="101600"/>
          </a:xfrm>
          <a:custGeom>
            <a:avLst/>
            <a:gdLst/>
            <a:ahLst/>
            <a:cxnLst>
              <a:cxn ang="0">
                <a:pos x="1166" y="64"/>
              </a:cxn>
              <a:cxn ang="0">
                <a:pos x="202" y="0"/>
              </a:cxn>
              <a:cxn ang="0">
                <a:pos x="0" y="0"/>
              </a:cxn>
            </a:cxnLst>
            <a:rect l="0" t="0" r="r" b="b"/>
            <a:pathLst>
              <a:path w="1166" h="64">
                <a:moveTo>
                  <a:pt x="1166" y="64"/>
                </a:moveTo>
                <a:lnTo>
                  <a:pt x="202" y="0"/>
                </a:lnTo>
                <a:lnTo>
                  <a:pt x="0" y="0"/>
                </a:lnTo>
              </a:path>
            </a:pathLst>
          </a:custGeom>
          <a:noFill/>
          <a:ln w="15875">
            <a:solidFill>
              <a:srgbClr val="231F20"/>
            </a:solidFill>
            <a:prstDash val="solid"/>
            <a:round/>
            <a:headEnd/>
            <a:tailEnd/>
          </a:ln>
        </p:spPr>
        <p:txBody>
          <a:bodyPr/>
          <a:lstStyle/>
          <a:p>
            <a:endParaRPr lang="en-US"/>
          </a:p>
        </p:txBody>
      </p:sp>
      <p:sp>
        <p:nvSpPr>
          <p:cNvPr id="6160" name="Line 16"/>
          <p:cNvSpPr>
            <a:spLocks noChangeShapeType="1"/>
          </p:cNvSpPr>
          <p:nvPr/>
        </p:nvSpPr>
        <p:spPr bwMode="auto">
          <a:xfrm flipH="1">
            <a:off x="4086225" y="2735263"/>
            <a:ext cx="866775" cy="1587"/>
          </a:xfrm>
          <a:prstGeom prst="line">
            <a:avLst/>
          </a:prstGeom>
          <a:noFill/>
          <a:ln w="15875">
            <a:solidFill>
              <a:srgbClr val="231F20"/>
            </a:solidFill>
            <a:round/>
            <a:headEnd/>
            <a:tailEnd/>
          </a:ln>
        </p:spPr>
        <p:txBody>
          <a:bodyPr/>
          <a:lstStyle/>
          <a:p>
            <a:endParaRPr lang="en-US"/>
          </a:p>
        </p:txBody>
      </p:sp>
      <p:sp>
        <p:nvSpPr>
          <p:cNvPr id="6161" name="Line 17"/>
          <p:cNvSpPr>
            <a:spLocks noChangeShapeType="1"/>
          </p:cNvSpPr>
          <p:nvPr/>
        </p:nvSpPr>
        <p:spPr bwMode="auto">
          <a:xfrm flipH="1">
            <a:off x="4667250" y="830263"/>
            <a:ext cx="930275" cy="1587"/>
          </a:xfrm>
          <a:prstGeom prst="line">
            <a:avLst/>
          </a:prstGeom>
          <a:noFill/>
          <a:ln w="15875">
            <a:solidFill>
              <a:srgbClr val="231F20"/>
            </a:solidFill>
            <a:round/>
            <a:headEnd/>
            <a:tailEnd/>
          </a:ln>
        </p:spPr>
        <p:txBody>
          <a:bodyPr/>
          <a:lstStyle/>
          <a:p>
            <a:endParaRPr lang="en-US"/>
          </a:p>
        </p:txBody>
      </p:sp>
      <p:sp>
        <p:nvSpPr>
          <p:cNvPr id="6162" name="Freeform 18"/>
          <p:cNvSpPr>
            <a:spLocks/>
          </p:cNvSpPr>
          <p:nvPr/>
        </p:nvSpPr>
        <p:spPr bwMode="auto">
          <a:xfrm>
            <a:off x="3816350" y="1208088"/>
            <a:ext cx="1895475" cy="323850"/>
          </a:xfrm>
          <a:custGeom>
            <a:avLst/>
            <a:gdLst/>
            <a:ahLst/>
            <a:cxnLst>
              <a:cxn ang="0">
                <a:pos x="1194" y="0"/>
              </a:cxn>
              <a:cxn ang="0">
                <a:pos x="868" y="204"/>
              </a:cxn>
              <a:cxn ang="0">
                <a:pos x="0" y="204"/>
              </a:cxn>
            </a:cxnLst>
            <a:rect l="0" t="0" r="r" b="b"/>
            <a:pathLst>
              <a:path w="1194" h="204">
                <a:moveTo>
                  <a:pt x="1194" y="0"/>
                </a:moveTo>
                <a:lnTo>
                  <a:pt x="868" y="204"/>
                </a:lnTo>
                <a:lnTo>
                  <a:pt x="0" y="204"/>
                </a:lnTo>
              </a:path>
            </a:pathLst>
          </a:custGeom>
          <a:noFill/>
          <a:ln w="15875">
            <a:solidFill>
              <a:srgbClr val="231F20"/>
            </a:solidFill>
            <a:prstDash val="solid"/>
            <a:round/>
            <a:headEnd/>
            <a:tailEnd/>
          </a:ln>
        </p:spPr>
        <p:txBody>
          <a:bodyPr/>
          <a:lstStyle/>
          <a:p>
            <a:endParaRPr lang="en-US"/>
          </a:p>
        </p:txBody>
      </p:sp>
      <p:sp>
        <p:nvSpPr>
          <p:cNvPr id="6163" name="Rectangle 19"/>
          <p:cNvSpPr>
            <a:spLocks noChangeArrowheads="1"/>
          </p:cNvSpPr>
          <p:nvPr/>
        </p:nvSpPr>
        <p:spPr bwMode="auto">
          <a:xfrm>
            <a:off x="2435225" y="1843088"/>
            <a:ext cx="1816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Common carotid</a:t>
            </a:r>
          </a:p>
          <a:p>
            <a:r>
              <a:rPr lang="en-US" sz="1800" b="1">
                <a:solidFill>
                  <a:srgbClr val="231F20"/>
                </a:solidFill>
                <a:latin typeface="Arial" charset="0"/>
              </a:rPr>
              <a:t>artery</a:t>
            </a:r>
            <a:endParaRPr lang="en-US" sz="1400" b="1">
              <a:latin typeface="Arial" charset="0"/>
            </a:endParaRPr>
          </a:p>
        </p:txBody>
      </p:sp>
      <p:sp>
        <p:nvSpPr>
          <p:cNvPr id="6164" name="Rectangle 20"/>
          <p:cNvSpPr>
            <a:spLocks noChangeArrowheads="1"/>
          </p:cNvSpPr>
          <p:nvPr/>
        </p:nvSpPr>
        <p:spPr bwMode="auto">
          <a:xfrm>
            <a:off x="2435225" y="2582863"/>
            <a:ext cx="1600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Brachial artery</a:t>
            </a:r>
            <a:endParaRPr lang="en-US" sz="1400" b="1">
              <a:latin typeface="Arial" charset="0"/>
            </a:endParaRPr>
          </a:p>
        </p:txBody>
      </p:sp>
      <p:sp>
        <p:nvSpPr>
          <p:cNvPr id="6165" name="Rectangle 21"/>
          <p:cNvSpPr>
            <a:spLocks noChangeArrowheads="1"/>
          </p:cNvSpPr>
          <p:nvPr/>
        </p:nvSpPr>
        <p:spPr bwMode="auto">
          <a:xfrm>
            <a:off x="2435225" y="3325813"/>
            <a:ext cx="13843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Radial artery</a:t>
            </a:r>
            <a:endParaRPr lang="en-US" sz="1400" b="1">
              <a:latin typeface="Arial" charset="0"/>
            </a:endParaRPr>
          </a:p>
        </p:txBody>
      </p:sp>
      <p:sp>
        <p:nvSpPr>
          <p:cNvPr id="6166" name="Rectangle 22"/>
          <p:cNvSpPr>
            <a:spLocks noChangeArrowheads="1"/>
          </p:cNvSpPr>
          <p:nvPr/>
        </p:nvSpPr>
        <p:spPr bwMode="auto">
          <a:xfrm>
            <a:off x="2435225" y="3881438"/>
            <a:ext cx="15875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Femoral artery</a:t>
            </a:r>
            <a:endParaRPr lang="en-US" sz="1400" b="1">
              <a:latin typeface="Arial" charset="0"/>
            </a:endParaRPr>
          </a:p>
        </p:txBody>
      </p:sp>
      <p:sp>
        <p:nvSpPr>
          <p:cNvPr id="6167" name="Rectangle 23"/>
          <p:cNvSpPr>
            <a:spLocks noChangeArrowheads="1"/>
          </p:cNvSpPr>
          <p:nvPr/>
        </p:nvSpPr>
        <p:spPr bwMode="auto">
          <a:xfrm>
            <a:off x="2435225" y="4427538"/>
            <a:ext cx="16510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Popliteal artery</a:t>
            </a:r>
            <a:endParaRPr lang="en-US" sz="1400" b="1">
              <a:latin typeface="Arial" charset="0"/>
            </a:endParaRPr>
          </a:p>
        </p:txBody>
      </p:sp>
      <p:sp>
        <p:nvSpPr>
          <p:cNvPr id="6168" name="Rectangle 24"/>
          <p:cNvSpPr>
            <a:spLocks noChangeArrowheads="1"/>
          </p:cNvSpPr>
          <p:nvPr/>
        </p:nvSpPr>
        <p:spPr bwMode="auto">
          <a:xfrm>
            <a:off x="2435225" y="5180013"/>
            <a:ext cx="16002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Posterior tibial</a:t>
            </a:r>
          </a:p>
          <a:p>
            <a:r>
              <a:rPr lang="en-US" sz="1800" b="1">
                <a:solidFill>
                  <a:srgbClr val="231F20"/>
                </a:solidFill>
                <a:latin typeface="Arial" charset="0"/>
              </a:rPr>
              <a:t>artery</a:t>
            </a:r>
            <a:endParaRPr lang="en-US" sz="1400" b="1">
              <a:latin typeface="Arial" charset="0"/>
            </a:endParaRPr>
          </a:p>
        </p:txBody>
      </p:sp>
      <p:sp>
        <p:nvSpPr>
          <p:cNvPr id="6169" name="Rectangle 25"/>
          <p:cNvSpPr>
            <a:spLocks noChangeArrowheads="1"/>
          </p:cNvSpPr>
          <p:nvPr/>
        </p:nvSpPr>
        <p:spPr bwMode="auto">
          <a:xfrm>
            <a:off x="2435225" y="5868988"/>
            <a:ext cx="1562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Dorsalis pedis</a:t>
            </a:r>
          </a:p>
          <a:p>
            <a:r>
              <a:rPr lang="en-US" sz="1800" b="1">
                <a:solidFill>
                  <a:srgbClr val="231F20"/>
                </a:solidFill>
                <a:latin typeface="Arial" charset="0"/>
              </a:rPr>
              <a:t>artery</a:t>
            </a:r>
            <a:endParaRPr lang="en-US" sz="1400" b="1">
              <a:latin typeface="Arial" charset="0"/>
            </a:endParaRPr>
          </a:p>
        </p:txBody>
      </p:sp>
      <p:sp>
        <p:nvSpPr>
          <p:cNvPr id="6170" name="Rectangle 26"/>
          <p:cNvSpPr>
            <a:spLocks noChangeArrowheads="1"/>
          </p:cNvSpPr>
          <p:nvPr/>
        </p:nvSpPr>
        <p:spPr bwMode="auto">
          <a:xfrm>
            <a:off x="2435225" y="696913"/>
            <a:ext cx="2197100" cy="549275"/>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Superficial temporal</a:t>
            </a:r>
          </a:p>
          <a:p>
            <a:r>
              <a:rPr lang="en-US" sz="1800" b="1">
                <a:solidFill>
                  <a:srgbClr val="231F20"/>
                </a:solidFill>
                <a:latin typeface="Arial" charset="0"/>
              </a:rPr>
              <a:t>artery</a:t>
            </a:r>
            <a:endParaRPr lang="en-US" sz="1400" b="1">
              <a:latin typeface="Arial" charset="0"/>
            </a:endParaRPr>
          </a:p>
        </p:txBody>
      </p:sp>
      <p:sp>
        <p:nvSpPr>
          <p:cNvPr id="6171" name="Rectangle 27"/>
          <p:cNvSpPr>
            <a:spLocks noChangeArrowheads="1"/>
          </p:cNvSpPr>
          <p:nvPr/>
        </p:nvSpPr>
        <p:spPr bwMode="auto">
          <a:xfrm>
            <a:off x="2435225" y="1398588"/>
            <a:ext cx="1346200" cy="274637"/>
          </a:xfrm>
          <a:prstGeom prst="rect">
            <a:avLst/>
          </a:prstGeom>
          <a:noFill/>
          <a:ln w="9525">
            <a:noFill/>
            <a:miter lim="800000"/>
            <a:headEnd/>
            <a:tailEnd/>
          </a:ln>
        </p:spPr>
        <p:txBody>
          <a:bodyPr wrap="none" lIns="0" tIns="0" rIns="0" bIns="0">
            <a:spAutoFit/>
          </a:bodyPr>
          <a:lstStyle/>
          <a:p>
            <a:r>
              <a:rPr lang="en-US" sz="1800" b="1">
                <a:solidFill>
                  <a:srgbClr val="231F20"/>
                </a:solidFill>
                <a:latin typeface="Arial" charset="0"/>
              </a:rPr>
              <a:t>Facial artery</a:t>
            </a:r>
            <a:endParaRPr lang="en-US" sz="1400" b="1">
              <a:latin typeface="Arial" charset="0"/>
            </a:endParaRPr>
          </a:p>
        </p:txBody>
      </p:sp>
      <p:sp>
        <p:nvSpPr>
          <p:cNvPr id="22" name="TextBox 21"/>
          <p:cNvSpPr txBox="1"/>
          <p:nvPr/>
        </p:nvSpPr>
        <p:spPr>
          <a:xfrm>
            <a:off x="1066800" y="0"/>
            <a:ext cx="6099234" cy="584775"/>
          </a:xfrm>
          <a:prstGeom prst="rect">
            <a:avLst/>
          </a:prstGeom>
          <a:noFill/>
        </p:spPr>
        <p:txBody>
          <a:bodyPr wrap="square" rtlCol="0">
            <a:spAutoFit/>
          </a:bodyPr>
          <a:lstStyle/>
          <a:p>
            <a:r>
              <a:rPr lang="en-US" sz="3200" dirty="0" smtClean="0"/>
              <a:t>Location where pulses can be taken</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600200"/>
          </a:xfrm>
        </p:spPr>
        <p:txBody>
          <a:bodyPr>
            <a:normAutofit/>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457200"/>
            <a:ext cx="8229600" cy="6400800"/>
          </a:xfrm>
        </p:spPr>
        <p:txBody>
          <a:bodyPr>
            <a:normAutofit/>
          </a:bodyPr>
          <a:lstStyle/>
          <a:p>
            <a:pPr algn="ctr">
              <a:buNone/>
            </a:pPr>
            <a:r>
              <a:rPr lang="en-US" sz="3600" dirty="0" smtClean="0"/>
              <a:t>MAP = CO x SVR</a:t>
            </a:r>
          </a:p>
          <a:p>
            <a:r>
              <a:rPr lang="en-US" dirty="0" smtClean="0"/>
              <a:t>CO = HR x SV</a:t>
            </a:r>
          </a:p>
          <a:p>
            <a:r>
              <a:rPr lang="en-US" dirty="0" smtClean="0"/>
              <a:t>SV = EDV – ESV </a:t>
            </a:r>
          </a:p>
          <a:p>
            <a:r>
              <a:rPr lang="en-US" dirty="0" smtClean="0"/>
              <a:t>(EDV concerned with blood volume and ESV concerned more with inotropic effect)</a:t>
            </a:r>
          </a:p>
          <a:p>
            <a:r>
              <a:rPr lang="en-US" dirty="0" smtClean="0"/>
              <a:t>SVR = ∑R₁ + R₂ + 1/R₃ + 1/R₄ …..</a:t>
            </a:r>
          </a:p>
          <a:p>
            <a:r>
              <a:rPr lang="en-US" dirty="0" smtClean="0"/>
              <a:t>R = 8ŋL/∏r⁴</a:t>
            </a:r>
          </a:p>
          <a:p>
            <a:r>
              <a:rPr lang="en-US" dirty="0" smtClean="0"/>
              <a:t>In order to live – the body </a:t>
            </a:r>
            <a:r>
              <a:rPr lang="en-US" u="sng" dirty="0" smtClean="0"/>
              <a:t>compensates</a:t>
            </a:r>
            <a:r>
              <a:rPr lang="en-US" dirty="0" smtClean="0"/>
              <a:t> by increasing the actions of the organs not affected (homeostasis – negative feedback)</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Widespread versus Local Control</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endParaRPr lang="en-US" dirty="0" smtClean="0"/>
          </a:p>
          <a:p>
            <a:r>
              <a:rPr lang="en-US" dirty="0" smtClean="0"/>
              <a:t>Widespread control affects Mean Arterial Pressure (MAP) in the entire Systemic Circulation- this control is mediated through the Nervous and Hormonal Systems</a:t>
            </a:r>
          </a:p>
          <a:p>
            <a:endParaRPr lang="en-US" dirty="0"/>
          </a:p>
          <a:p>
            <a:r>
              <a:rPr lang="en-US" dirty="0" smtClean="0"/>
              <a:t>Local Control affects MAP in localized tissues and organs – it generally does not affect overall blood pressure – organs possessing good local control mechanisms are the brain, heart, skin, lungs, skeletal muscles </a:t>
            </a:r>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Reticular System in CNS</a:t>
            </a:r>
            <a:endParaRPr lang="en-US" dirty="0"/>
          </a:p>
        </p:txBody>
      </p:sp>
      <p:sp>
        <p:nvSpPr>
          <p:cNvPr id="3" name="Content Placeholder 2"/>
          <p:cNvSpPr>
            <a:spLocks noGrp="1"/>
          </p:cNvSpPr>
          <p:nvPr>
            <p:ph idx="1"/>
          </p:nvPr>
        </p:nvSpPr>
        <p:spPr>
          <a:xfrm>
            <a:off x="168166" y="990600"/>
            <a:ext cx="8401159" cy="5867400"/>
          </a:xfrm>
        </p:spPr>
        <p:txBody>
          <a:bodyPr>
            <a:normAutofit lnSpcReduction="10000"/>
          </a:bodyPr>
          <a:lstStyle/>
          <a:p>
            <a:r>
              <a:rPr lang="en-US" sz="2400" dirty="0" smtClean="0"/>
              <a:t>The </a:t>
            </a:r>
            <a:r>
              <a:rPr lang="en-US" sz="2400" b="1" dirty="0" smtClean="0"/>
              <a:t>reticular formation</a:t>
            </a:r>
            <a:r>
              <a:rPr lang="en-US" sz="2400" dirty="0" smtClean="0"/>
              <a:t> is a part of the brain that is involved in actions such as awaking/sleeping cycle, and filtering incoming stimuli to discriminate irrelevant background stimuli. It is essential for governing some of the basic functions of higher organisms, and is one of the phylogenetically oldest portions of the brain.</a:t>
            </a:r>
          </a:p>
          <a:p>
            <a:r>
              <a:rPr lang="en-US" sz="2400" dirty="0" smtClean="0"/>
              <a:t>The reticular formation is a poorly-differentiated area of the brain stem, centered roughly in the pons. The reticular formation is the core of the brainstem running through the mid-brain, pons and medulla. The ascending </a:t>
            </a:r>
            <a:r>
              <a:rPr lang="en-US" sz="2400" b="1" dirty="0" smtClean="0"/>
              <a:t>reticular activating system</a:t>
            </a:r>
            <a:r>
              <a:rPr lang="en-US" sz="2400" dirty="0" smtClean="0"/>
              <a:t> connects to areas in the thalamus, hypothalamus, and cortex, while the descending </a:t>
            </a:r>
            <a:r>
              <a:rPr lang="en-US" sz="2400" b="1" dirty="0" smtClean="0"/>
              <a:t>reticular activating system </a:t>
            </a:r>
            <a:r>
              <a:rPr lang="en-US" sz="2400" dirty="0" smtClean="0"/>
              <a:t>connects to the cerebellum and sensory nerves. The reticular activating system is a portion of the reticular formation – concerned with sleep/wake, arousal and alertness.</a:t>
            </a:r>
          </a:p>
          <a:p>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lstStyle/>
          <a:p>
            <a:r>
              <a:rPr lang="en-US" dirty="0" smtClean="0"/>
              <a:t>Reticular System (Functions) </a:t>
            </a:r>
            <a:endParaRPr lang="en-US"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pPr>
              <a:buNone/>
            </a:pPr>
            <a:r>
              <a:rPr lang="en-US" dirty="0" smtClean="0"/>
              <a:t>1. Somatic motor control - Some motor neurons send their axons to the reticular formation nuclei, giving rise to the reticulospinal tracts of the spinal cord. These tracts function in maintaining tone, balance, and posture--especially during body movements. </a:t>
            </a:r>
          </a:p>
          <a:p>
            <a:pPr>
              <a:buNone/>
            </a:pPr>
            <a:r>
              <a:rPr lang="en-US" dirty="0" smtClean="0"/>
              <a:t>    Other motor nuclei include gaze centers, which enable the eyes to track and fixate objects, and central pattern generators, which produce rhythmic signals to the </a:t>
            </a:r>
            <a:r>
              <a:rPr lang="en-US" b="1" dirty="0" smtClean="0"/>
              <a:t>muscles of breathing and swallowing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Reticular System (Functions) </a:t>
            </a:r>
            <a:endParaRPr lang="en-US" dirty="0"/>
          </a:p>
        </p:txBody>
      </p:sp>
      <p:sp>
        <p:nvSpPr>
          <p:cNvPr id="3" name="Content Placeholder 2"/>
          <p:cNvSpPr>
            <a:spLocks noGrp="1"/>
          </p:cNvSpPr>
          <p:nvPr>
            <p:ph idx="1"/>
          </p:nvPr>
        </p:nvSpPr>
        <p:spPr>
          <a:xfrm>
            <a:off x="0" y="914400"/>
            <a:ext cx="9144000" cy="5638800"/>
          </a:xfrm>
        </p:spPr>
        <p:txBody>
          <a:bodyPr>
            <a:normAutofit lnSpcReduction="10000"/>
          </a:bodyPr>
          <a:lstStyle/>
          <a:p>
            <a:pPr>
              <a:buNone/>
            </a:pPr>
            <a:r>
              <a:rPr lang="en-US" sz="2400" dirty="0" smtClean="0"/>
              <a:t>2. </a:t>
            </a:r>
            <a:r>
              <a:rPr lang="en-US" sz="2400" b="1" dirty="0" smtClean="0"/>
              <a:t>Cardiovascular control </a:t>
            </a:r>
            <a:r>
              <a:rPr lang="en-US" sz="2400" dirty="0" smtClean="0"/>
              <a:t>- The reticular formation includes the cardiac and </a:t>
            </a:r>
            <a:r>
              <a:rPr lang="en-US" sz="2400" b="1" dirty="0" smtClean="0"/>
              <a:t>vasomotor centers </a:t>
            </a:r>
            <a:r>
              <a:rPr lang="en-US" sz="2400" dirty="0" smtClean="0"/>
              <a:t>of the medulla oblongata.</a:t>
            </a:r>
          </a:p>
          <a:p>
            <a:pPr>
              <a:buNone/>
            </a:pPr>
            <a:endParaRPr lang="en-US" sz="2400" dirty="0" smtClean="0"/>
          </a:p>
          <a:p>
            <a:pPr>
              <a:buNone/>
            </a:pPr>
            <a:r>
              <a:rPr lang="en-US" sz="2400" dirty="0" smtClean="0"/>
              <a:t>3. </a:t>
            </a:r>
            <a:r>
              <a:rPr lang="en-US" sz="2400" b="1" dirty="0" smtClean="0"/>
              <a:t>Pain modulation </a:t>
            </a:r>
            <a:r>
              <a:rPr lang="en-US" sz="2400" dirty="0" smtClean="0"/>
              <a:t>- The reticular formation is one means by which pain signals from the lower body reach the cerebral cortex. It is also the origin of the descending analgesic pathways. The nerve fibers in these pathways act in the spinal cord to block the transmission of some pain signals to the brain.</a:t>
            </a:r>
          </a:p>
          <a:p>
            <a:endParaRPr lang="en-US" sz="2400" dirty="0" smtClean="0"/>
          </a:p>
          <a:p>
            <a:pPr>
              <a:buNone/>
            </a:pPr>
            <a:r>
              <a:rPr lang="en-US" sz="2400" dirty="0" smtClean="0"/>
              <a:t>4. </a:t>
            </a:r>
            <a:r>
              <a:rPr lang="en-US" sz="2400" b="1" dirty="0" smtClean="0"/>
              <a:t>Sleep and consciousness </a:t>
            </a:r>
            <a:r>
              <a:rPr lang="en-US" sz="2400" dirty="0" smtClean="0"/>
              <a:t>- The reticular formation has projections to the thalamus and cerebral cortex that allow it to exert some control over which sensory signals reach the cerebrum and come to our conscious attention. It plays a central role in states of consciousness like alertness and sleep. Injury to the reticular formation can result in irreversible coma.</a:t>
            </a:r>
          </a:p>
          <a:p>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Reticular System (Functions)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5. Habituation - This is a process in which the brain learns to ignore repetitive, meaningless stimuli while remaining sensitive to others. A good example of this is when a person can sleep through loud traffic in a large city, but is awakened promptly due to the sound of an alarm or crying baby. Reticular formation nuclei that modulate activity of the cerebral cortex are called the reticular activating system or </a:t>
            </a:r>
            <a:r>
              <a:rPr lang="en-US" dirty="0" err="1" smtClean="0"/>
              <a:t>extrathalamic</a:t>
            </a:r>
            <a:r>
              <a:rPr lang="en-US" dirty="0" smtClean="0"/>
              <a:t> control modulatory system.</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ticular System.gif"/>
          <p:cNvPicPr>
            <a:picLocks noGrp="1"/>
          </p:cNvPicPr>
          <p:nvPr>
            <p:ph idx="1"/>
          </p:nvPr>
        </p:nvPicPr>
        <p:blipFill>
          <a:blip r:embed="rId2" cstate="print"/>
          <a:stretch>
            <a:fillRect/>
          </a:stretch>
        </p:blipFill>
        <p:spPr>
          <a:xfrm>
            <a:off x="0" y="-13"/>
            <a:ext cx="4679252" cy="3762470"/>
          </a:xfrm>
        </p:spPr>
      </p:pic>
      <p:pic>
        <p:nvPicPr>
          <p:cNvPr id="5" name="Picture 4" descr="Reticular System 2.gif"/>
          <p:cNvPicPr>
            <a:picLocks/>
          </p:cNvPicPr>
          <p:nvPr/>
        </p:nvPicPr>
        <p:blipFill>
          <a:blip r:embed="rId3" cstate="print"/>
          <a:stretch>
            <a:fillRect/>
          </a:stretch>
        </p:blipFill>
        <p:spPr>
          <a:xfrm>
            <a:off x="-2" y="3724441"/>
            <a:ext cx="4702778" cy="3725609"/>
          </a:xfrm>
          <a:prstGeom prst="rect">
            <a:avLst/>
          </a:prstGeom>
        </p:spPr>
      </p:pic>
      <p:pic>
        <p:nvPicPr>
          <p:cNvPr id="6" name="Picture 5" descr="Reticular system 3.gif"/>
          <p:cNvPicPr>
            <a:picLocks noChangeAspect="1"/>
          </p:cNvPicPr>
          <p:nvPr/>
        </p:nvPicPr>
        <p:blipFill>
          <a:blip r:embed="rId4" cstate="print"/>
          <a:stretch>
            <a:fillRect/>
          </a:stretch>
        </p:blipFill>
        <p:spPr>
          <a:xfrm>
            <a:off x="4759708" y="0"/>
            <a:ext cx="4543425" cy="59721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Neural Control</a:t>
            </a:r>
            <a:br>
              <a:rPr lang="en-US" dirty="0" smtClean="0"/>
            </a:br>
            <a:r>
              <a:rPr lang="en-US" sz="3100" dirty="0" smtClean="0"/>
              <a:t>Homeostasis (Feedback Loop)</a:t>
            </a:r>
            <a:endParaRPr lang="en-US" sz="3100" dirty="0"/>
          </a:p>
        </p:txBody>
      </p:sp>
      <p:sp>
        <p:nvSpPr>
          <p:cNvPr id="3" name="Content Placeholder 2"/>
          <p:cNvSpPr>
            <a:spLocks noGrp="1"/>
          </p:cNvSpPr>
          <p:nvPr>
            <p:ph idx="1"/>
          </p:nvPr>
        </p:nvSpPr>
        <p:spPr/>
        <p:txBody>
          <a:bodyPr>
            <a:normAutofit fontScale="92500"/>
          </a:bodyPr>
          <a:lstStyle/>
          <a:p>
            <a:r>
              <a:rPr lang="en-US" dirty="0" smtClean="0"/>
              <a:t>Control Center – Vasomotor Center in Medulla</a:t>
            </a:r>
          </a:p>
          <a:p>
            <a:r>
              <a:rPr lang="en-US" dirty="0" smtClean="0"/>
              <a:t>Sensory Receptors – mainly by the baroreceptors the Carotid Sinus and Aortic Sinus – with some inputs from the chemoreceptors which are the Carotid bodies and Aortic Body</a:t>
            </a:r>
          </a:p>
          <a:p>
            <a:r>
              <a:rPr lang="en-US" dirty="0" smtClean="0"/>
              <a:t>Sensory nerves – Cranial nerves IX (Glossopharyngeal assoc. with Herrings) from Carotid sinus  and X (Vagus) from Aortic Sinus</a:t>
            </a:r>
          </a:p>
          <a:p>
            <a:r>
              <a:rPr lang="en-US" dirty="0" smtClean="0"/>
              <a:t>Motor – via the sympathetic nervous system</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p:txBody>
          <a:bodyPr/>
          <a:lstStyle/>
          <a:p>
            <a:r>
              <a:rPr lang="en-US" dirty="0"/>
              <a:t>The Vasomotor Center</a:t>
            </a:r>
          </a:p>
        </p:txBody>
      </p:sp>
      <p:sp>
        <p:nvSpPr>
          <p:cNvPr id="91141" name="Rectangle 5"/>
          <p:cNvSpPr>
            <a:spLocks noGrp="1" noChangeArrowheads="1"/>
          </p:cNvSpPr>
          <p:nvPr>
            <p:ph type="body" idx="1"/>
          </p:nvPr>
        </p:nvSpPr>
        <p:spPr/>
        <p:txBody>
          <a:bodyPr/>
          <a:lstStyle/>
          <a:p>
            <a:pPr>
              <a:lnSpc>
                <a:spcPct val="90000"/>
              </a:lnSpc>
            </a:pPr>
            <a:r>
              <a:rPr lang="en-US" dirty="0"/>
              <a:t>A cluster of sympathetic neurons in the medulla that oversee changes in blood vessel diameter</a:t>
            </a:r>
          </a:p>
          <a:p>
            <a:pPr>
              <a:lnSpc>
                <a:spcPct val="90000"/>
              </a:lnSpc>
            </a:pPr>
            <a:r>
              <a:rPr lang="en-US" dirty="0"/>
              <a:t>Part of the cardiovascular center, along with the cardiac centers</a:t>
            </a:r>
          </a:p>
          <a:p>
            <a:pPr>
              <a:lnSpc>
                <a:spcPct val="90000"/>
              </a:lnSpc>
            </a:pPr>
            <a:r>
              <a:rPr lang="en-US" dirty="0"/>
              <a:t>Maintains vasomotor tone (moderate constriction of arterioles)</a:t>
            </a:r>
          </a:p>
          <a:p>
            <a:pPr>
              <a:lnSpc>
                <a:spcPct val="90000"/>
              </a:lnSpc>
            </a:pPr>
            <a:r>
              <a:rPr lang="en-US" dirty="0"/>
              <a:t>Receives inputs from baroreceptors, chemoreceptors, and higher brain centers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p:txBody>
          <a:bodyPr>
            <a:normAutofit fontScale="90000"/>
          </a:bodyPr>
          <a:lstStyle/>
          <a:p>
            <a:r>
              <a:rPr lang="en-US" dirty="0"/>
              <a:t>Short-Term Mechanisms: Baroreceptor-Initiated Reflexes</a:t>
            </a:r>
          </a:p>
        </p:txBody>
      </p:sp>
      <p:sp>
        <p:nvSpPr>
          <p:cNvPr id="93189" name="Rectangle 5"/>
          <p:cNvSpPr>
            <a:spLocks noGrp="1" noChangeArrowheads="1"/>
          </p:cNvSpPr>
          <p:nvPr>
            <p:ph type="body" idx="1"/>
          </p:nvPr>
        </p:nvSpPr>
        <p:spPr/>
        <p:txBody>
          <a:bodyPr/>
          <a:lstStyle/>
          <a:p>
            <a:r>
              <a:rPr lang="en-US" dirty="0"/>
              <a:t>Baroreceptors are located in</a:t>
            </a:r>
          </a:p>
          <a:p>
            <a:pPr lvl="1"/>
            <a:r>
              <a:rPr lang="en-US" dirty="0"/>
              <a:t>Carotid sinuses</a:t>
            </a:r>
          </a:p>
          <a:p>
            <a:pPr lvl="1"/>
            <a:r>
              <a:rPr lang="en-US" dirty="0"/>
              <a:t>Aortic arch</a:t>
            </a:r>
          </a:p>
          <a:p>
            <a:pPr lvl="1"/>
            <a:r>
              <a:rPr lang="en-US" dirty="0"/>
              <a:t>Walls of large arteries of the neck and thorax</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title"/>
          </p:nvPr>
        </p:nvSpPr>
        <p:spPr/>
        <p:txBody>
          <a:bodyPr>
            <a:normAutofit fontScale="90000"/>
          </a:bodyPr>
          <a:lstStyle/>
          <a:p>
            <a:r>
              <a:rPr lang="en-US" dirty="0"/>
              <a:t>Short-Term Mechanisms: </a:t>
            </a:r>
            <a:br>
              <a:rPr lang="en-US" dirty="0"/>
            </a:br>
            <a:r>
              <a:rPr lang="en-US" dirty="0"/>
              <a:t>Baroreceptor-Initiated Reflexes</a:t>
            </a:r>
          </a:p>
        </p:txBody>
      </p:sp>
      <p:sp>
        <p:nvSpPr>
          <p:cNvPr id="96261" name="Rectangle 5"/>
          <p:cNvSpPr>
            <a:spLocks noGrp="1" noChangeArrowheads="1"/>
          </p:cNvSpPr>
          <p:nvPr>
            <p:ph type="body" idx="1"/>
          </p:nvPr>
        </p:nvSpPr>
        <p:spPr/>
        <p:txBody>
          <a:bodyPr/>
          <a:lstStyle/>
          <a:p>
            <a:r>
              <a:rPr lang="en-US" dirty="0"/>
              <a:t>Baroreceptors taking part in the carotid sinus reflex protect the blood supply to the brain</a:t>
            </a:r>
          </a:p>
          <a:p>
            <a:r>
              <a:rPr lang="en-US" dirty="0"/>
              <a:t>Baroreceptors taking part in the aortic reflex help maintain adequate blood pressure in the systemic circuit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P5.JPG"/>
          <p:cNvPicPr>
            <a:picLocks noGrp="1" noChangeAspect="1"/>
          </p:cNvPicPr>
          <p:nvPr>
            <p:ph idx="1"/>
          </p:nvPr>
        </p:nvPicPr>
        <p:blipFill>
          <a:blip r:embed="rId2" cstate="print">
            <a:lum bright="-11000" contrast="17000"/>
          </a:blip>
          <a:stretch>
            <a:fillRect/>
          </a:stretch>
        </p:blipFill>
        <p:spPr>
          <a:xfrm>
            <a:off x="-609600" y="0"/>
            <a:ext cx="6451092" cy="10625328"/>
          </a:xfrm>
        </p:spPr>
      </p:pic>
      <p:pic>
        <p:nvPicPr>
          <p:cNvPr id="7" name="Picture 6" descr="BP2.JPG"/>
          <p:cNvPicPr>
            <a:picLocks noChangeAspect="1"/>
          </p:cNvPicPr>
          <p:nvPr/>
        </p:nvPicPr>
        <p:blipFill>
          <a:blip r:embed="rId3" cstate="print"/>
          <a:stretch>
            <a:fillRect/>
          </a:stretch>
        </p:blipFill>
        <p:spPr>
          <a:xfrm>
            <a:off x="2286000" y="152400"/>
            <a:ext cx="5673852" cy="9345168"/>
          </a:xfrm>
          <a:prstGeom prst="rect">
            <a:avLst/>
          </a:prstGeom>
        </p:spPr>
      </p:pic>
      <p:pic>
        <p:nvPicPr>
          <p:cNvPr id="8" name="Picture 7" descr="BP3.JPG"/>
          <p:cNvPicPr>
            <a:picLocks noChangeAspect="1"/>
          </p:cNvPicPr>
          <p:nvPr/>
        </p:nvPicPr>
        <p:blipFill>
          <a:blip r:embed="rId4" cstate="print"/>
          <a:stretch>
            <a:fillRect/>
          </a:stretch>
        </p:blipFill>
        <p:spPr>
          <a:xfrm>
            <a:off x="3962400" y="3429000"/>
            <a:ext cx="6684264" cy="1100937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P3.JPG"/>
          <p:cNvPicPr>
            <a:picLocks noGrp="1" noChangeAspect="1"/>
          </p:cNvPicPr>
          <p:nvPr>
            <p:ph idx="1"/>
          </p:nvPr>
        </p:nvPicPr>
        <p:blipFill>
          <a:blip r:embed="rId2" cstate="print"/>
          <a:stretch>
            <a:fillRect/>
          </a:stretch>
        </p:blipFill>
        <p:spPr>
          <a:xfrm>
            <a:off x="228600" y="685800"/>
            <a:ext cx="5984748" cy="9857232"/>
          </a:xfrm>
        </p:spPr>
      </p:pic>
      <p:pic>
        <p:nvPicPr>
          <p:cNvPr id="5" name="Picture 4" descr="BP4.JPG"/>
          <p:cNvPicPr>
            <a:picLocks noChangeAspect="1"/>
          </p:cNvPicPr>
          <p:nvPr/>
        </p:nvPicPr>
        <p:blipFill>
          <a:blip r:embed="rId3" cstate="print"/>
          <a:stretch>
            <a:fillRect/>
          </a:stretch>
        </p:blipFill>
        <p:spPr>
          <a:xfrm>
            <a:off x="4267200" y="1752600"/>
            <a:ext cx="7228332" cy="1190548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Rectangle 7"/>
          <p:cNvSpPr>
            <a:spLocks noChangeArrowheads="1"/>
          </p:cNvSpPr>
          <p:nvPr/>
        </p:nvSpPr>
        <p:spPr bwMode="auto">
          <a:xfrm>
            <a:off x="7677150" y="6581775"/>
            <a:ext cx="1463675" cy="274638"/>
          </a:xfrm>
          <a:prstGeom prst="rect">
            <a:avLst/>
          </a:prstGeom>
          <a:noFill/>
          <a:ln w="9525">
            <a:noFill/>
            <a:miter lim="800000"/>
            <a:headEnd/>
            <a:tailEnd/>
          </a:ln>
          <a:effectLst/>
        </p:spPr>
        <p:txBody>
          <a:bodyPr wrap="none">
            <a:spAutoFit/>
          </a:bodyPr>
          <a:lstStyle/>
          <a:p>
            <a:pPr algn="r"/>
            <a:r>
              <a:rPr lang="en-US" sz="1200" b="1" dirty="0">
                <a:latin typeface="Arial" charset="0"/>
              </a:rPr>
              <a:t>Table 19.1 (1 of 2)</a:t>
            </a:r>
          </a:p>
        </p:txBody>
      </p:sp>
      <p:pic>
        <p:nvPicPr>
          <p:cNvPr id="14344" name="Picture 8"/>
          <p:cNvPicPr>
            <a:picLocks noChangeAspect="1" noChangeArrowheads="1"/>
          </p:cNvPicPr>
          <p:nvPr/>
        </p:nvPicPr>
        <p:blipFill>
          <a:blip r:embed="rId2" cstate="print"/>
          <a:srcRect b="4761"/>
          <a:stretch>
            <a:fillRect/>
          </a:stretch>
        </p:blipFill>
        <p:spPr bwMode="auto">
          <a:xfrm>
            <a:off x="2273300" y="227013"/>
            <a:ext cx="4597400" cy="6097587"/>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7677150" y="6581775"/>
            <a:ext cx="1463675" cy="274638"/>
          </a:xfrm>
          <a:prstGeom prst="rect">
            <a:avLst/>
          </a:prstGeom>
          <a:noFill/>
          <a:ln w="9525">
            <a:noFill/>
            <a:miter lim="800000"/>
            <a:headEnd/>
            <a:tailEnd/>
          </a:ln>
          <a:effectLst/>
        </p:spPr>
        <p:txBody>
          <a:bodyPr wrap="none">
            <a:spAutoFit/>
          </a:bodyPr>
          <a:lstStyle/>
          <a:p>
            <a:pPr algn="r"/>
            <a:r>
              <a:rPr lang="en-US" sz="1200" b="1" dirty="0">
                <a:latin typeface="Arial" charset="0"/>
              </a:rPr>
              <a:t>Table 19.1 (2 of 2)</a:t>
            </a:r>
          </a:p>
        </p:txBody>
      </p:sp>
      <p:pic>
        <p:nvPicPr>
          <p:cNvPr id="119812" name="Picture 4"/>
          <p:cNvPicPr>
            <a:picLocks noChangeAspect="1" noChangeArrowheads="1"/>
          </p:cNvPicPr>
          <p:nvPr/>
        </p:nvPicPr>
        <p:blipFill>
          <a:blip r:embed="rId2" cstate="print"/>
          <a:srcRect b="4761"/>
          <a:stretch>
            <a:fillRect/>
          </a:stretch>
        </p:blipFill>
        <p:spPr bwMode="auto">
          <a:xfrm>
            <a:off x="1909763" y="227013"/>
            <a:ext cx="5322887" cy="6097587"/>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Adrenergic Receptor Actions</a:t>
            </a:r>
            <a:endParaRPr lang="en-US" dirty="0"/>
          </a:p>
        </p:txBody>
      </p:sp>
      <p:sp>
        <p:nvSpPr>
          <p:cNvPr id="4" name="Text Placeholder 3"/>
          <p:cNvSpPr>
            <a:spLocks noGrp="1"/>
          </p:cNvSpPr>
          <p:nvPr>
            <p:ph type="body" idx="1"/>
          </p:nvPr>
        </p:nvSpPr>
        <p:spPr/>
        <p:txBody>
          <a:bodyPr/>
          <a:lstStyle/>
          <a:p>
            <a:r>
              <a:rPr lang="en-US" dirty="0" smtClean="0"/>
              <a:t>Alpha Receptor</a:t>
            </a:r>
            <a:endParaRPr lang="en-US" dirty="0"/>
          </a:p>
        </p:txBody>
      </p:sp>
      <p:sp>
        <p:nvSpPr>
          <p:cNvPr id="3" name="Content Placeholder 2"/>
          <p:cNvSpPr>
            <a:spLocks noGrp="1"/>
          </p:cNvSpPr>
          <p:nvPr>
            <p:ph sz="half" idx="2"/>
          </p:nvPr>
        </p:nvSpPr>
        <p:spPr/>
        <p:txBody>
          <a:bodyPr/>
          <a:lstStyle/>
          <a:p>
            <a:r>
              <a:rPr lang="en-US" dirty="0" smtClean="0">
                <a:solidFill>
                  <a:srgbClr val="FF0000"/>
                </a:solidFill>
              </a:rPr>
              <a:t>Vasoconstriction</a:t>
            </a:r>
          </a:p>
          <a:p>
            <a:r>
              <a:rPr lang="en-US" dirty="0" smtClean="0"/>
              <a:t>Iris Dilation</a:t>
            </a:r>
          </a:p>
          <a:p>
            <a:r>
              <a:rPr lang="en-US" dirty="0" smtClean="0"/>
              <a:t>Intestinal Relaxation</a:t>
            </a:r>
          </a:p>
          <a:p>
            <a:r>
              <a:rPr lang="en-US" dirty="0" smtClean="0"/>
              <a:t>Intestinal Sphincter Contraction</a:t>
            </a:r>
          </a:p>
          <a:p>
            <a:r>
              <a:rPr lang="en-US" dirty="0" smtClean="0"/>
              <a:t>Pilomotor contraction</a:t>
            </a:r>
          </a:p>
          <a:p>
            <a:r>
              <a:rPr lang="en-US" dirty="0" smtClean="0"/>
              <a:t>Bladder Sphincter Contraction</a:t>
            </a:r>
            <a:endParaRPr lang="en-US" dirty="0"/>
          </a:p>
        </p:txBody>
      </p:sp>
      <p:sp>
        <p:nvSpPr>
          <p:cNvPr id="5" name="Text Placeholder 4"/>
          <p:cNvSpPr>
            <a:spLocks noGrp="1"/>
          </p:cNvSpPr>
          <p:nvPr>
            <p:ph type="body" sz="quarter" idx="3"/>
          </p:nvPr>
        </p:nvSpPr>
        <p:spPr/>
        <p:txBody>
          <a:bodyPr/>
          <a:lstStyle/>
          <a:p>
            <a:r>
              <a:rPr lang="en-US" dirty="0" smtClean="0"/>
              <a:t>Beta Receptor</a:t>
            </a:r>
            <a:endParaRPr lang="en-US" dirty="0"/>
          </a:p>
        </p:txBody>
      </p:sp>
      <p:sp>
        <p:nvSpPr>
          <p:cNvPr id="6" name="Content Placeholder 5"/>
          <p:cNvSpPr>
            <a:spLocks noGrp="1"/>
          </p:cNvSpPr>
          <p:nvPr>
            <p:ph sz="quarter" idx="4"/>
          </p:nvPr>
        </p:nvSpPr>
        <p:spPr>
          <a:xfrm>
            <a:off x="4572000" y="2174875"/>
            <a:ext cx="4267199" cy="3951288"/>
          </a:xfrm>
        </p:spPr>
        <p:txBody>
          <a:bodyPr>
            <a:normAutofit fontScale="92500" lnSpcReduction="10000"/>
          </a:bodyPr>
          <a:lstStyle/>
          <a:p>
            <a:r>
              <a:rPr lang="en-US" dirty="0" smtClean="0">
                <a:solidFill>
                  <a:srgbClr val="FF0000"/>
                </a:solidFill>
              </a:rPr>
              <a:t>Vasodilation (Beta 2</a:t>
            </a:r>
            <a:r>
              <a:rPr lang="en-US" dirty="0" smtClean="0"/>
              <a:t>)</a:t>
            </a:r>
          </a:p>
          <a:p>
            <a:r>
              <a:rPr lang="en-US" dirty="0" smtClean="0"/>
              <a:t>Cardioacceleration (Beta 1)</a:t>
            </a:r>
          </a:p>
          <a:p>
            <a:r>
              <a:rPr lang="en-US" dirty="0" smtClean="0"/>
              <a:t>+ Inotropic (Beta 1)</a:t>
            </a:r>
          </a:p>
          <a:p>
            <a:r>
              <a:rPr lang="en-US" dirty="0" smtClean="0"/>
              <a:t>Intestinal Relaxation (Beta 2)</a:t>
            </a:r>
          </a:p>
          <a:p>
            <a:r>
              <a:rPr lang="en-US" dirty="0" smtClean="0"/>
              <a:t>Uterus Relaxation (Beta 2)</a:t>
            </a:r>
          </a:p>
          <a:p>
            <a:r>
              <a:rPr lang="en-US" dirty="0" smtClean="0"/>
              <a:t>Bronchodilation (Beta 2)</a:t>
            </a:r>
          </a:p>
          <a:p>
            <a:r>
              <a:rPr lang="en-US" dirty="0" smtClean="0"/>
              <a:t>Calorigenesis ( Beta 2)</a:t>
            </a:r>
          </a:p>
          <a:p>
            <a:r>
              <a:rPr lang="en-US" dirty="0" smtClean="0"/>
              <a:t>Glycogenolysis (Beta 2)</a:t>
            </a:r>
          </a:p>
          <a:p>
            <a:r>
              <a:rPr lang="en-US" dirty="0" smtClean="0"/>
              <a:t>Lipolysis (Beta 1)</a:t>
            </a:r>
          </a:p>
          <a:p>
            <a:r>
              <a:rPr lang="en-US" dirty="0" smtClean="0"/>
              <a:t>Bladder Wall Relaxation (Beta 2)</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6"/>
          <p:cNvSpPr>
            <a:spLocks noChangeArrowheads="1"/>
          </p:cNvSpPr>
          <p:nvPr/>
        </p:nvSpPr>
        <p:spPr bwMode="auto">
          <a:xfrm>
            <a:off x="8151813" y="6581775"/>
            <a:ext cx="989012"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19.9</a:t>
            </a:r>
          </a:p>
        </p:txBody>
      </p:sp>
      <p:pic>
        <p:nvPicPr>
          <p:cNvPr id="95325" name="Picture 93" descr="figure_19_09-jLE"/>
          <p:cNvPicPr>
            <a:picLocks noChangeAspect="1" noChangeArrowheads="1"/>
          </p:cNvPicPr>
          <p:nvPr/>
        </p:nvPicPr>
        <p:blipFill>
          <a:blip r:embed="rId2" cstate="print"/>
          <a:srcRect l="27122" r="27122"/>
          <a:stretch>
            <a:fillRect/>
          </a:stretch>
        </p:blipFill>
        <p:spPr bwMode="auto">
          <a:xfrm>
            <a:off x="2689225" y="552450"/>
            <a:ext cx="3765550" cy="5867400"/>
          </a:xfrm>
          <a:prstGeom prst="rect">
            <a:avLst/>
          </a:prstGeom>
          <a:noFill/>
        </p:spPr>
      </p:pic>
      <p:sp>
        <p:nvSpPr>
          <p:cNvPr id="95326" name="Line 94"/>
          <p:cNvSpPr>
            <a:spLocks noChangeShapeType="1"/>
          </p:cNvSpPr>
          <p:nvPr/>
        </p:nvSpPr>
        <p:spPr bwMode="auto">
          <a:xfrm flipV="1">
            <a:off x="6181725" y="5011738"/>
            <a:ext cx="1588" cy="450850"/>
          </a:xfrm>
          <a:prstGeom prst="line">
            <a:avLst/>
          </a:prstGeom>
          <a:noFill/>
          <a:ln w="9525">
            <a:solidFill>
              <a:srgbClr val="0092C8"/>
            </a:solidFill>
            <a:round/>
            <a:headEnd/>
            <a:tailEnd/>
          </a:ln>
        </p:spPr>
        <p:txBody>
          <a:bodyPr/>
          <a:lstStyle/>
          <a:p>
            <a:endParaRPr lang="en-US" dirty="0"/>
          </a:p>
        </p:txBody>
      </p:sp>
      <p:sp>
        <p:nvSpPr>
          <p:cNvPr id="95327" name="Line 95"/>
          <p:cNvSpPr>
            <a:spLocks noChangeShapeType="1"/>
          </p:cNvSpPr>
          <p:nvPr/>
        </p:nvSpPr>
        <p:spPr bwMode="auto">
          <a:xfrm flipH="1" flipV="1">
            <a:off x="5905500" y="4716463"/>
            <a:ext cx="276225" cy="527050"/>
          </a:xfrm>
          <a:prstGeom prst="line">
            <a:avLst/>
          </a:prstGeom>
          <a:noFill/>
          <a:ln w="12700">
            <a:solidFill>
              <a:srgbClr val="0092C8"/>
            </a:solidFill>
            <a:round/>
            <a:headEnd/>
            <a:tailEnd/>
          </a:ln>
        </p:spPr>
        <p:txBody>
          <a:bodyPr/>
          <a:lstStyle/>
          <a:p>
            <a:endParaRPr lang="en-US" dirty="0"/>
          </a:p>
        </p:txBody>
      </p:sp>
      <p:sp>
        <p:nvSpPr>
          <p:cNvPr id="95328" name="Freeform 96"/>
          <p:cNvSpPr>
            <a:spLocks/>
          </p:cNvSpPr>
          <p:nvPr/>
        </p:nvSpPr>
        <p:spPr bwMode="auto">
          <a:xfrm>
            <a:off x="5883275" y="4691063"/>
            <a:ext cx="41275" cy="41275"/>
          </a:xfrm>
          <a:custGeom>
            <a:avLst/>
            <a:gdLst/>
            <a:ahLst/>
            <a:cxnLst>
              <a:cxn ang="0">
                <a:pos x="0" y="14"/>
              </a:cxn>
              <a:cxn ang="0">
                <a:pos x="0" y="18"/>
              </a:cxn>
              <a:cxn ang="0">
                <a:pos x="4" y="22"/>
              </a:cxn>
              <a:cxn ang="0">
                <a:pos x="8" y="24"/>
              </a:cxn>
              <a:cxn ang="0">
                <a:pos x="12" y="26"/>
              </a:cxn>
              <a:cxn ang="0">
                <a:pos x="18" y="24"/>
              </a:cxn>
              <a:cxn ang="0">
                <a:pos x="22" y="22"/>
              </a:cxn>
              <a:cxn ang="0">
                <a:pos x="24" y="18"/>
              </a:cxn>
              <a:cxn ang="0">
                <a:pos x="26" y="14"/>
              </a:cxn>
              <a:cxn ang="0">
                <a:pos x="24" y="8"/>
              </a:cxn>
              <a:cxn ang="0">
                <a:pos x="22" y="4"/>
              </a:cxn>
              <a:cxn ang="0">
                <a:pos x="18" y="2"/>
              </a:cxn>
              <a:cxn ang="0">
                <a:pos x="12" y="0"/>
              </a:cxn>
              <a:cxn ang="0">
                <a:pos x="8" y="2"/>
              </a:cxn>
              <a:cxn ang="0">
                <a:pos x="4" y="4"/>
              </a:cxn>
              <a:cxn ang="0">
                <a:pos x="0" y="8"/>
              </a:cxn>
              <a:cxn ang="0">
                <a:pos x="0" y="12"/>
              </a:cxn>
              <a:cxn ang="0">
                <a:pos x="0" y="14"/>
              </a:cxn>
            </a:cxnLst>
            <a:rect l="0" t="0" r="r" b="b"/>
            <a:pathLst>
              <a:path w="26" h="26">
                <a:moveTo>
                  <a:pt x="0" y="14"/>
                </a:moveTo>
                <a:lnTo>
                  <a:pt x="0" y="18"/>
                </a:lnTo>
                <a:lnTo>
                  <a:pt x="4" y="22"/>
                </a:lnTo>
                <a:lnTo>
                  <a:pt x="8" y="24"/>
                </a:lnTo>
                <a:lnTo>
                  <a:pt x="12" y="26"/>
                </a:lnTo>
                <a:lnTo>
                  <a:pt x="18" y="24"/>
                </a:lnTo>
                <a:lnTo>
                  <a:pt x="22" y="22"/>
                </a:lnTo>
                <a:lnTo>
                  <a:pt x="24" y="18"/>
                </a:lnTo>
                <a:lnTo>
                  <a:pt x="26" y="14"/>
                </a:lnTo>
                <a:lnTo>
                  <a:pt x="24" y="8"/>
                </a:lnTo>
                <a:lnTo>
                  <a:pt x="22" y="4"/>
                </a:lnTo>
                <a:lnTo>
                  <a:pt x="18" y="2"/>
                </a:lnTo>
                <a:lnTo>
                  <a:pt x="12" y="0"/>
                </a:lnTo>
                <a:lnTo>
                  <a:pt x="8" y="2"/>
                </a:lnTo>
                <a:lnTo>
                  <a:pt x="4" y="4"/>
                </a:lnTo>
                <a:lnTo>
                  <a:pt x="0" y="8"/>
                </a:lnTo>
                <a:lnTo>
                  <a:pt x="0" y="12"/>
                </a:lnTo>
                <a:lnTo>
                  <a:pt x="0" y="14"/>
                </a:lnTo>
                <a:close/>
              </a:path>
            </a:pathLst>
          </a:custGeom>
          <a:solidFill>
            <a:srgbClr val="0092C8"/>
          </a:solidFill>
          <a:ln w="9525">
            <a:noFill/>
            <a:round/>
            <a:headEnd/>
            <a:tailEnd/>
          </a:ln>
        </p:spPr>
        <p:txBody>
          <a:bodyPr/>
          <a:lstStyle/>
          <a:p>
            <a:endParaRPr lang="en-US" dirty="0"/>
          </a:p>
        </p:txBody>
      </p:sp>
      <p:sp>
        <p:nvSpPr>
          <p:cNvPr id="95329" name="Line 97"/>
          <p:cNvSpPr>
            <a:spLocks noChangeShapeType="1"/>
          </p:cNvSpPr>
          <p:nvPr/>
        </p:nvSpPr>
        <p:spPr bwMode="auto">
          <a:xfrm flipV="1">
            <a:off x="2813050" y="1550988"/>
            <a:ext cx="1588" cy="450850"/>
          </a:xfrm>
          <a:prstGeom prst="line">
            <a:avLst/>
          </a:prstGeom>
          <a:noFill/>
          <a:ln w="9525">
            <a:solidFill>
              <a:srgbClr val="0092C8"/>
            </a:solidFill>
            <a:round/>
            <a:headEnd/>
            <a:tailEnd/>
          </a:ln>
        </p:spPr>
        <p:txBody>
          <a:bodyPr/>
          <a:lstStyle/>
          <a:p>
            <a:endParaRPr lang="en-US" dirty="0"/>
          </a:p>
        </p:txBody>
      </p:sp>
      <p:sp>
        <p:nvSpPr>
          <p:cNvPr id="95330" name="Line 98"/>
          <p:cNvSpPr>
            <a:spLocks noChangeShapeType="1"/>
          </p:cNvSpPr>
          <p:nvPr/>
        </p:nvSpPr>
        <p:spPr bwMode="auto">
          <a:xfrm flipV="1">
            <a:off x="2813050" y="1528763"/>
            <a:ext cx="352425" cy="254000"/>
          </a:xfrm>
          <a:prstGeom prst="line">
            <a:avLst/>
          </a:prstGeom>
          <a:noFill/>
          <a:ln w="12700">
            <a:solidFill>
              <a:srgbClr val="0092C8"/>
            </a:solidFill>
            <a:round/>
            <a:headEnd/>
            <a:tailEnd/>
          </a:ln>
        </p:spPr>
        <p:txBody>
          <a:bodyPr/>
          <a:lstStyle/>
          <a:p>
            <a:endParaRPr lang="en-US" dirty="0"/>
          </a:p>
        </p:txBody>
      </p:sp>
      <p:sp>
        <p:nvSpPr>
          <p:cNvPr id="95331" name="Freeform 99"/>
          <p:cNvSpPr>
            <a:spLocks/>
          </p:cNvSpPr>
          <p:nvPr/>
        </p:nvSpPr>
        <p:spPr bwMode="auto">
          <a:xfrm>
            <a:off x="3140075" y="1506538"/>
            <a:ext cx="41275" cy="38100"/>
          </a:xfrm>
          <a:custGeom>
            <a:avLst/>
            <a:gdLst/>
            <a:ahLst/>
            <a:cxnLst>
              <a:cxn ang="0">
                <a:pos x="26" y="12"/>
              </a:cxn>
              <a:cxn ang="0">
                <a:pos x="26" y="18"/>
              </a:cxn>
              <a:cxn ang="0">
                <a:pos x="22" y="22"/>
              </a:cxn>
              <a:cxn ang="0">
                <a:pos x="18" y="24"/>
              </a:cxn>
              <a:cxn ang="0">
                <a:pos x="14" y="24"/>
              </a:cxn>
              <a:cxn ang="0">
                <a:pos x="8" y="24"/>
              </a:cxn>
              <a:cxn ang="0">
                <a:pos x="4" y="22"/>
              </a:cxn>
              <a:cxn ang="0">
                <a:pos x="2" y="18"/>
              </a:cxn>
              <a:cxn ang="0">
                <a:pos x="0" y="12"/>
              </a:cxn>
              <a:cxn ang="0">
                <a:pos x="2" y="8"/>
              </a:cxn>
              <a:cxn ang="0">
                <a:pos x="4" y="4"/>
              </a:cxn>
              <a:cxn ang="0">
                <a:pos x="8" y="0"/>
              </a:cxn>
              <a:cxn ang="0">
                <a:pos x="14" y="0"/>
              </a:cxn>
              <a:cxn ang="0">
                <a:pos x="18" y="0"/>
              </a:cxn>
              <a:cxn ang="0">
                <a:pos x="22" y="4"/>
              </a:cxn>
              <a:cxn ang="0">
                <a:pos x="26" y="8"/>
              </a:cxn>
              <a:cxn ang="0">
                <a:pos x="26" y="10"/>
              </a:cxn>
              <a:cxn ang="0">
                <a:pos x="26" y="12"/>
              </a:cxn>
            </a:cxnLst>
            <a:rect l="0" t="0" r="r" b="b"/>
            <a:pathLst>
              <a:path w="26" h="24">
                <a:moveTo>
                  <a:pt x="26" y="12"/>
                </a:moveTo>
                <a:lnTo>
                  <a:pt x="26" y="18"/>
                </a:lnTo>
                <a:lnTo>
                  <a:pt x="22" y="22"/>
                </a:lnTo>
                <a:lnTo>
                  <a:pt x="18" y="24"/>
                </a:lnTo>
                <a:lnTo>
                  <a:pt x="14" y="24"/>
                </a:lnTo>
                <a:lnTo>
                  <a:pt x="8" y="24"/>
                </a:lnTo>
                <a:lnTo>
                  <a:pt x="4" y="22"/>
                </a:lnTo>
                <a:lnTo>
                  <a:pt x="2" y="18"/>
                </a:lnTo>
                <a:lnTo>
                  <a:pt x="0" y="12"/>
                </a:lnTo>
                <a:lnTo>
                  <a:pt x="2" y="8"/>
                </a:lnTo>
                <a:lnTo>
                  <a:pt x="4" y="4"/>
                </a:lnTo>
                <a:lnTo>
                  <a:pt x="8" y="0"/>
                </a:lnTo>
                <a:lnTo>
                  <a:pt x="14" y="0"/>
                </a:lnTo>
                <a:lnTo>
                  <a:pt x="18" y="0"/>
                </a:lnTo>
                <a:lnTo>
                  <a:pt x="22" y="4"/>
                </a:lnTo>
                <a:lnTo>
                  <a:pt x="26" y="8"/>
                </a:lnTo>
                <a:lnTo>
                  <a:pt x="26" y="10"/>
                </a:lnTo>
                <a:lnTo>
                  <a:pt x="26" y="12"/>
                </a:lnTo>
                <a:close/>
              </a:path>
            </a:pathLst>
          </a:custGeom>
          <a:solidFill>
            <a:srgbClr val="0092C8"/>
          </a:solidFill>
          <a:ln w="9525">
            <a:noFill/>
            <a:round/>
            <a:headEnd/>
            <a:tailEnd/>
          </a:ln>
        </p:spPr>
        <p:txBody>
          <a:bodyPr/>
          <a:lstStyle/>
          <a:p>
            <a:endParaRPr lang="en-US" dirty="0"/>
          </a:p>
        </p:txBody>
      </p:sp>
      <p:sp>
        <p:nvSpPr>
          <p:cNvPr id="95332" name="Line 100"/>
          <p:cNvSpPr>
            <a:spLocks noChangeShapeType="1"/>
          </p:cNvSpPr>
          <p:nvPr/>
        </p:nvSpPr>
        <p:spPr bwMode="auto">
          <a:xfrm>
            <a:off x="4889500" y="2192338"/>
            <a:ext cx="1588" cy="73025"/>
          </a:xfrm>
          <a:prstGeom prst="line">
            <a:avLst/>
          </a:prstGeom>
          <a:noFill/>
          <a:ln w="9525">
            <a:solidFill>
              <a:srgbClr val="0092C8"/>
            </a:solidFill>
            <a:round/>
            <a:headEnd/>
            <a:tailEnd/>
          </a:ln>
        </p:spPr>
        <p:txBody>
          <a:bodyPr/>
          <a:lstStyle/>
          <a:p>
            <a:endParaRPr lang="en-US" dirty="0"/>
          </a:p>
        </p:txBody>
      </p:sp>
      <p:sp>
        <p:nvSpPr>
          <p:cNvPr id="95333" name="Freeform 101"/>
          <p:cNvSpPr>
            <a:spLocks/>
          </p:cNvSpPr>
          <p:nvPr/>
        </p:nvSpPr>
        <p:spPr bwMode="auto">
          <a:xfrm>
            <a:off x="4867275" y="2249488"/>
            <a:ext cx="41275" cy="47625"/>
          </a:xfrm>
          <a:custGeom>
            <a:avLst/>
            <a:gdLst/>
            <a:ahLst/>
            <a:cxnLst>
              <a:cxn ang="0">
                <a:pos x="26" y="0"/>
              </a:cxn>
              <a:cxn ang="0">
                <a:pos x="0" y="0"/>
              </a:cxn>
              <a:cxn ang="0">
                <a:pos x="14" y="30"/>
              </a:cxn>
              <a:cxn ang="0">
                <a:pos x="26" y="0"/>
              </a:cxn>
            </a:cxnLst>
            <a:rect l="0" t="0" r="r" b="b"/>
            <a:pathLst>
              <a:path w="26" h="30">
                <a:moveTo>
                  <a:pt x="26" y="0"/>
                </a:moveTo>
                <a:lnTo>
                  <a:pt x="0" y="0"/>
                </a:lnTo>
                <a:lnTo>
                  <a:pt x="14" y="30"/>
                </a:lnTo>
                <a:lnTo>
                  <a:pt x="26" y="0"/>
                </a:lnTo>
                <a:close/>
              </a:path>
            </a:pathLst>
          </a:custGeom>
          <a:solidFill>
            <a:srgbClr val="0092C8"/>
          </a:solidFill>
          <a:ln w="9525">
            <a:noFill/>
            <a:round/>
            <a:headEnd/>
            <a:tailEnd/>
          </a:ln>
        </p:spPr>
        <p:txBody>
          <a:bodyPr/>
          <a:lstStyle/>
          <a:p>
            <a:endParaRPr lang="en-US" dirty="0"/>
          </a:p>
        </p:txBody>
      </p:sp>
      <p:sp>
        <p:nvSpPr>
          <p:cNvPr id="95334" name="Line 102"/>
          <p:cNvSpPr>
            <a:spLocks noChangeShapeType="1"/>
          </p:cNvSpPr>
          <p:nvPr/>
        </p:nvSpPr>
        <p:spPr bwMode="auto">
          <a:xfrm>
            <a:off x="6451600" y="2601913"/>
            <a:ext cx="1588" cy="73025"/>
          </a:xfrm>
          <a:prstGeom prst="line">
            <a:avLst/>
          </a:prstGeom>
          <a:noFill/>
          <a:ln w="9525">
            <a:solidFill>
              <a:srgbClr val="0092C8"/>
            </a:solidFill>
            <a:round/>
            <a:headEnd/>
            <a:tailEnd/>
          </a:ln>
        </p:spPr>
        <p:txBody>
          <a:bodyPr/>
          <a:lstStyle/>
          <a:p>
            <a:endParaRPr lang="en-US" dirty="0"/>
          </a:p>
        </p:txBody>
      </p:sp>
      <p:sp>
        <p:nvSpPr>
          <p:cNvPr id="95335" name="Freeform 103"/>
          <p:cNvSpPr>
            <a:spLocks/>
          </p:cNvSpPr>
          <p:nvPr/>
        </p:nvSpPr>
        <p:spPr bwMode="auto">
          <a:xfrm>
            <a:off x="6429375" y="2659063"/>
            <a:ext cx="41275" cy="44450"/>
          </a:xfrm>
          <a:custGeom>
            <a:avLst/>
            <a:gdLst/>
            <a:ahLst/>
            <a:cxnLst>
              <a:cxn ang="0">
                <a:pos x="26" y="0"/>
              </a:cxn>
              <a:cxn ang="0">
                <a:pos x="0" y="0"/>
              </a:cxn>
              <a:cxn ang="0">
                <a:pos x="12" y="28"/>
              </a:cxn>
              <a:cxn ang="0">
                <a:pos x="26" y="0"/>
              </a:cxn>
            </a:cxnLst>
            <a:rect l="0" t="0" r="r" b="b"/>
            <a:pathLst>
              <a:path w="26" h="28">
                <a:moveTo>
                  <a:pt x="26" y="0"/>
                </a:moveTo>
                <a:lnTo>
                  <a:pt x="0" y="0"/>
                </a:lnTo>
                <a:lnTo>
                  <a:pt x="12" y="28"/>
                </a:lnTo>
                <a:lnTo>
                  <a:pt x="26" y="0"/>
                </a:lnTo>
                <a:close/>
              </a:path>
            </a:pathLst>
          </a:custGeom>
          <a:solidFill>
            <a:srgbClr val="0092C8"/>
          </a:solidFill>
          <a:ln w="9525">
            <a:noFill/>
            <a:round/>
            <a:headEnd/>
            <a:tailEnd/>
          </a:ln>
        </p:spPr>
        <p:txBody>
          <a:bodyPr/>
          <a:lstStyle/>
          <a:p>
            <a:endParaRPr lang="en-US" dirty="0"/>
          </a:p>
        </p:txBody>
      </p:sp>
      <p:sp>
        <p:nvSpPr>
          <p:cNvPr id="95336" name="Line 104"/>
          <p:cNvSpPr>
            <a:spLocks noChangeShapeType="1"/>
          </p:cNvSpPr>
          <p:nvPr/>
        </p:nvSpPr>
        <p:spPr bwMode="auto">
          <a:xfrm>
            <a:off x="6896100" y="2595563"/>
            <a:ext cx="1588" cy="73025"/>
          </a:xfrm>
          <a:prstGeom prst="line">
            <a:avLst/>
          </a:prstGeom>
          <a:noFill/>
          <a:ln w="9525">
            <a:solidFill>
              <a:srgbClr val="0092C8"/>
            </a:solidFill>
            <a:round/>
            <a:headEnd/>
            <a:tailEnd/>
          </a:ln>
        </p:spPr>
        <p:txBody>
          <a:bodyPr/>
          <a:lstStyle/>
          <a:p>
            <a:endParaRPr lang="en-US" dirty="0"/>
          </a:p>
        </p:txBody>
      </p:sp>
      <p:sp>
        <p:nvSpPr>
          <p:cNvPr id="95337" name="Freeform 105"/>
          <p:cNvSpPr>
            <a:spLocks/>
          </p:cNvSpPr>
          <p:nvPr/>
        </p:nvSpPr>
        <p:spPr bwMode="auto">
          <a:xfrm>
            <a:off x="6873875" y="2652713"/>
            <a:ext cx="38100" cy="44450"/>
          </a:xfrm>
          <a:custGeom>
            <a:avLst/>
            <a:gdLst/>
            <a:ahLst/>
            <a:cxnLst>
              <a:cxn ang="0">
                <a:pos x="24" y="0"/>
              </a:cxn>
              <a:cxn ang="0">
                <a:pos x="0" y="0"/>
              </a:cxn>
              <a:cxn ang="0">
                <a:pos x="12" y="28"/>
              </a:cxn>
              <a:cxn ang="0">
                <a:pos x="24" y="0"/>
              </a:cxn>
            </a:cxnLst>
            <a:rect l="0" t="0" r="r" b="b"/>
            <a:pathLst>
              <a:path w="24" h="28">
                <a:moveTo>
                  <a:pt x="24" y="0"/>
                </a:moveTo>
                <a:lnTo>
                  <a:pt x="0" y="0"/>
                </a:lnTo>
                <a:lnTo>
                  <a:pt x="12" y="28"/>
                </a:lnTo>
                <a:lnTo>
                  <a:pt x="24" y="0"/>
                </a:lnTo>
                <a:close/>
              </a:path>
            </a:pathLst>
          </a:custGeom>
          <a:solidFill>
            <a:srgbClr val="0092C8"/>
          </a:solidFill>
          <a:ln w="9525">
            <a:noFill/>
            <a:round/>
            <a:headEnd/>
            <a:tailEnd/>
          </a:ln>
        </p:spPr>
        <p:txBody>
          <a:bodyPr/>
          <a:lstStyle/>
          <a:p>
            <a:endParaRPr lang="en-US" dirty="0"/>
          </a:p>
        </p:txBody>
      </p:sp>
      <p:sp>
        <p:nvSpPr>
          <p:cNvPr id="95339" name="Line 107"/>
          <p:cNvSpPr>
            <a:spLocks noChangeShapeType="1"/>
          </p:cNvSpPr>
          <p:nvPr/>
        </p:nvSpPr>
        <p:spPr bwMode="auto">
          <a:xfrm flipV="1">
            <a:off x="2063750" y="3992563"/>
            <a:ext cx="1588" cy="73025"/>
          </a:xfrm>
          <a:prstGeom prst="line">
            <a:avLst/>
          </a:prstGeom>
          <a:noFill/>
          <a:ln w="9525">
            <a:solidFill>
              <a:srgbClr val="0092C8"/>
            </a:solidFill>
            <a:round/>
            <a:headEnd/>
            <a:tailEnd/>
          </a:ln>
        </p:spPr>
        <p:txBody>
          <a:bodyPr/>
          <a:lstStyle/>
          <a:p>
            <a:endParaRPr lang="en-US" dirty="0"/>
          </a:p>
        </p:txBody>
      </p:sp>
      <p:sp>
        <p:nvSpPr>
          <p:cNvPr id="95340" name="Freeform 108"/>
          <p:cNvSpPr>
            <a:spLocks/>
          </p:cNvSpPr>
          <p:nvPr/>
        </p:nvSpPr>
        <p:spPr bwMode="auto">
          <a:xfrm>
            <a:off x="2041525" y="3954463"/>
            <a:ext cx="38100" cy="47625"/>
          </a:xfrm>
          <a:custGeom>
            <a:avLst/>
            <a:gdLst/>
            <a:ahLst/>
            <a:cxnLst>
              <a:cxn ang="0">
                <a:pos x="24" y="30"/>
              </a:cxn>
              <a:cxn ang="0">
                <a:pos x="0" y="30"/>
              </a:cxn>
              <a:cxn ang="0">
                <a:pos x="12" y="0"/>
              </a:cxn>
              <a:cxn ang="0">
                <a:pos x="24" y="30"/>
              </a:cxn>
            </a:cxnLst>
            <a:rect l="0" t="0" r="r" b="b"/>
            <a:pathLst>
              <a:path w="24" h="30">
                <a:moveTo>
                  <a:pt x="24" y="30"/>
                </a:moveTo>
                <a:lnTo>
                  <a:pt x="0" y="30"/>
                </a:lnTo>
                <a:lnTo>
                  <a:pt x="12" y="0"/>
                </a:lnTo>
                <a:lnTo>
                  <a:pt x="24" y="30"/>
                </a:lnTo>
                <a:close/>
              </a:path>
            </a:pathLst>
          </a:custGeom>
          <a:solidFill>
            <a:srgbClr val="0092C8"/>
          </a:solidFill>
          <a:ln w="9525">
            <a:noFill/>
            <a:round/>
            <a:headEnd/>
            <a:tailEnd/>
          </a:ln>
        </p:spPr>
        <p:txBody>
          <a:bodyPr/>
          <a:lstStyle/>
          <a:p>
            <a:endParaRPr lang="en-US" dirty="0"/>
          </a:p>
        </p:txBody>
      </p:sp>
      <p:sp>
        <p:nvSpPr>
          <p:cNvPr id="95342" name="Line 110"/>
          <p:cNvSpPr>
            <a:spLocks noChangeShapeType="1"/>
          </p:cNvSpPr>
          <p:nvPr/>
        </p:nvSpPr>
        <p:spPr bwMode="auto">
          <a:xfrm flipV="1">
            <a:off x="2517775" y="3992563"/>
            <a:ext cx="1588" cy="73025"/>
          </a:xfrm>
          <a:prstGeom prst="line">
            <a:avLst/>
          </a:prstGeom>
          <a:noFill/>
          <a:ln w="9525">
            <a:solidFill>
              <a:srgbClr val="0092C8"/>
            </a:solidFill>
            <a:round/>
            <a:headEnd/>
            <a:tailEnd/>
          </a:ln>
        </p:spPr>
        <p:txBody>
          <a:bodyPr/>
          <a:lstStyle/>
          <a:p>
            <a:endParaRPr lang="en-US" dirty="0"/>
          </a:p>
        </p:txBody>
      </p:sp>
      <p:sp>
        <p:nvSpPr>
          <p:cNvPr id="95343" name="Freeform 111"/>
          <p:cNvSpPr>
            <a:spLocks/>
          </p:cNvSpPr>
          <p:nvPr/>
        </p:nvSpPr>
        <p:spPr bwMode="auto">
          <a:xfrm>
            <a:off x="2495550" y="3954463"/>
            <a:ext cx="41275" cy="47625"/>
          </a:xfrm>
          <a:custGeom>
            <a:avLst/>
            <a:gdLst/>
            <a:ahLst/>
            <a:cxnLst>
              <a:cxn ang="0">
                <a:pos x="26" y="30"/>
              </a:cxn>
              <a:cxn ang="0">
                <a:pos x="0" y="30"/>
              </a:cxn>
              <a:cxn ang="0">
                <a:pos x="12" y="0"/>
              </a:cxn>
              <a:cxn ang="0">
                <a:pos x="26" y="30"/>
              </a:cxn>
            </a:cxnLst>
            <a:rect l="0" t="0" r="r" b="b"/>
            <a:pathLst>
              <a:path w="26" h="30">
                <a:moveTo>
                  <a:pt x="26" y="30"/>
                </a:moveTo>
                <a:lnTo>
                  <a:pt x="0" y="30"/>
                </a:lnTo>
                <a:lnTo>
                  <a:pt x="12" y="0"/>
                </a:lnTo>
                <a:lnTo>
                  <a:pt x="26" y="30"/>
                </a:lnTo>
                <a:close/>
              </a:path>
            </a:pathLst>
          </a:custGeom>
          <a:solidFill>
            <a:srgbClr val="0092C8"/>
          </a:solidFill>
          <a:ln w="9525">
            <a:noFill/>
            <a:round/>
            <a:headEnd/>
            <a:tailEnd/>
          </a:ln>
        </p:spPr>
        <p:txBody>
          <a:bodyPr/>
          <a:lstStyle/>
          <a:p>
            <a:endParaRPr lang="en-US" dirty="0"/>
          </a:p>
        </p:txBody>
      </p:sp>
      <p:sp>
        <p:nvSpPr>
          <p:cNvPr id="95344" name="Line 112"/>
          <p:cNvSpPr>
            <a:spLocks noChangeShapeType="1"/>
          </p:cNvSpPr>
          <p:nvPr/>
        </p:nvSpPr>
        <p:spPr bwMode="auto">
          <a:xfrm>
            <a:off x="6451600" y="801688"/>
            <a:ext cx="1588" cy="73025"/>
          </a:xfrm>
          <a:prstGeom prst="line">
            <a:avLst/>
          </a:prstGeom>
          <a:noFill/>
          <a:ln w="9525">
            <a:solidFill>
              <a:srgbClr val="0092C8"/>
            </a:solidFill>
            <a:round/>
            <a:headEnd/>
            <a:tailEnd/>
          </a:ln>
        </p:spPr>
        <p:txBody>
          <a:bodyPr/>
          <a:lstStyle/>
          <a:p>
            <a:endParaRPr lang="en-US" dirty="0"/>
          </a:p>
        </p:txBody>
      </p:sp>
      <p:sp>
        <p:nvSpPr>
          <p:cNvPr id="95345" name="Freeform 113"/>
          <p:cNvSpPr>
            <a:spLocks/>
          </p:cNvSpPr>
          <p:nvPr/>
        </p:nvSpPr>
        <p:spPr bwMode="auto">
          <a:xfrm>
            <a:off x="6429375" y="858838"/>
            <a:ext cx="38100" cy="47625"/>
          </a:xfrm>
          <a:custGeom>
            <a:avLst/>
            <a:gdLst/>
            <a:ahLst/>
            <a:cxnLst>
              <a:cxn ang="0">
                <a:pos x="24" y="0"/>
              </a:cxn>
              <a:cxn ang="0">
                <a:pos x="0" y="0"/>
              </a:cxn>
              <a:cxn ang="0">
                <a:pos x="12" y="30"/>
              </a:cxn>
              <a:cxn ang="0">
                <a:pos x="24" y="0"/>
              </a:cxn>
            </a:cxnLst>
            <a:rect l="0" t="0" r="r" b="b"/>
            <a:pathLst>
              <a:path w="24" h="30">
                <a:moveTo>
                  <a:pt x="24" y="0"/>
                </a:moveTo>
                <a:lnTo>
                  <a:pt x="0" y="0"/>
                </a:lnTo>
                <a:lnTo>
                  <a:pt x="12" y="30"/>
                </a:lnTo>
                <a:lnTo>
                  <a:pt x="24" y="0"/>
                </a:lnTo>
                <a:close/>
              </a:path>
            </a:pathLst>
          </a:custGeom>
          <a:solidFill>
            <a:srgbClr val="0092C8"/>
          </a:solidFill>
          <a:ln w="9525">
            <a:noFill/>
            <a:round/>
            <a:headEnd/>
            <a:tailEnd/>
          </a:ln>
        </p:spPr>
        <p:txBody>
          <a:bodyPr/>
          <a:lstStyle/>
          <a:p>
            <a:endParaRPr lang="en-US" dirty="0"/>
          </a:p>
        </p:txBody>
      </p:sp>
      <p:sp>
        <p:nvSpPr>
          <p:cNvPr id="95346" name="Line 114"/>
          <p:cNvSpPr>
            <a:spLocks noChangeShapeType="1"/>
          </p:cNvSpPr>
          <p:nvPr/>
        </p:nvSpPr>
        <p:spPr bwMode="auto">
          <a:xfrm>
            <a:off x="6648450" y="1058863"/>
            <a:ext cx="1588" cy="73025"/>
          </a:xfrm>
          <a:prstGeom prst="line">
            <a:avLst/>
          </a:prstGeom>
          <a:noFill/>
          <a:ln w="9525">
            <a:solidFill>
              <a:srgbClr val="0092C8"/>
            </a:solidFill>
            <a:round/>
            <a:headEnd/>
            <a:tailEnd/>
          </a:ln>
        </p:spPr>
        <p:txBody>
          <a:bodyPr/>
          <a:lstStyle/>
          <a:p>
            <a:endParaRPr lang="en-US" dirty="0"/>
          </a:p>
        </p:txBody>
      </p:sp>
      <p:sp>
        <p:nvSpPr>
          <p:cNvPr id="95347" name="Freeform 115"/>
          <p:cNvSpPr>
            <a:spLocks/>
          </p:cNvSpPr>
          <p:nvPr/>
        </p:nvSpPr>
        <p:spPr bwMode="auto">
          <a:xfrm>
            <a:off x="6623050" y="1116013"/>
            <a:ext cx="41275" cy="47625"/>
          </a:xfrm>
          <a:custGeom>
            <a:avLst/>
            <a:gdLst/>
            <a:ahLst/>
            <a:cxnLst>
              <a:cxn ang="0">
                <a:pos x="26" y="0"/>
              </a:cxn>
              <a:cxn ang="0">
                <a:pos x="0" y="0"/>
              </a:cxn>
              <a:cxn ang="0">
                <a:pos x="14" y="30"/>
              </a:cxn>
              <a:cxn ang="0">
                <a:pos x="26" y="0"/>
              </a:cxn>
            </a:cxnLst>
            <a:rect l="0" t="0" r="r" b="b"/>
            <a:pathLst>
              <a:path w="26" h="30">
                <a:moveTo>
                  <a:pt x="26" y="0"/>
                </a:moveTo>
                <a:lnTo>
                  <a:pt x="0" y="0"/>
                </a:lnTo>
                <a:lnTo>
                  <a:pt x="14" y="30"/>
                </a:lnTo>
                <a:lnTo>
                  <a:pt x="26" y="0"/>
                </a:lnTo>
                <a:close/>
              </a:path>
            </a:pathLst>
          </a:custGeom>
          <a:solidFill>
            <a:srgbClr val="0092C8"/>
          </a:solidFill>
          <a:ln w="9525">
            <a:noFill/>
            <a:round/>
            <a:headEnd/>
            <a:tailEnd/>
          </a:ln>
        </p:spPr>
        <p:txBody>
          <a:bodyPr/>
          <a:lstStyle/>
          <a:p>
            <a:endParaRPr lang="en-US" dirty="0"/>
          </a:p>
        </p:txBody>
      </p:sp>
      <p:sp>
        <p:nvSpPr>
          <p:cNvPr id="95348" name="Line 116"/>
          <p:cNvSpPr>
            <a:spLocks noChangeShapeType="1"/>
          </p:cNvSpPr>
          <p:nvPr/>
        </p:nvSpPr>
        <p:spPr bwMode="auto">
          <a:xfrm>
            <a:off x="6334125" y="1306513"/>
            <a:ext cx="1588" cy="73025"/>
          </a:xfrm>
          <a:prstGeom prst="line">
            <a:avLst/>
          </a:prstGeom>
          <a:noFill/>
          <a:ln w="9525">
            <a:solidFill>
              <a:srgbClr val="0092C8"/>
            </a:solidFill>
            <a:round/>
            <a:headEnd/>
            <a:tailEnd/>
          </a:ln>
        </p:spPr>
        <p:txBody>
          <a:bodyPr/>
          <a:lstStyle/>
          <a:p>
            <a:endParaRPr lang="en-US" dirty="0"/>
          </a:p>
        </p:txBody>
      </p:sp>
      <p:sp>
        <p:nvSpPr>
          <p:cNvPr id="95349" name="Freeform 117"/>
          <p:cNvSpPr>
            <a:spLocks/>
          </p:cNvSpPr>
          <p:nvPr/>
        </p:nvSpPr>
        <p:spPr bwMode="auto">
          <a:xfrm>
            <a:off x="6308725" y="1363663"/>
            <a:ext cx="41275" cy="47625"/>
          </a:xfrm>
          <a:custGeom>
            <a:avLst/>
            <a:gdLst/>
            <a:ahLst/>
            <a:cxnLst>
              <a:cxn ang="0">
                <a:pos x="26" y="0"/>
              </a:cxn>
              <a:cxn ang="0">
                <a:pos x="0" y="0"/>
              </a:cxn>
              <a:cxn ang="0">
                <a:pos x="14" y="30"/>
              </a:cxn>
              <a:cxn ang="0">
                <a:pos x="26" y="0"/>
              </a:cxn>
            </a:cxnLst>
            <a:rect l="0" t="0" r="r" b="b"/>
            <a:pathLst>
              <a:path w="26" h="30">
                <a:moveTo>
                  <a:pt x="26" y="0"/>
                </a:moveTo>
                <a:lnTo>
                  <a:pt x="0" y="0"/>
                </a:lnTo>
                <a:lnTo>
                  <a:pt x="14" y="30"/>
                </a:lnTo>
                <a:lnTo>
                  <a:pt x="26" y="0"/>
                </a:lnTo>
                <a:close/>
              </a:path>
            </a:pathLst>
          </a:custGeom>
          <a:solidFill>
            <a:srgbClr val="0092C8"/>
          </a:solidFill>
          <a:ln w="9525">
            <a:noFill/>
            <a:round/>
            <a:headEnd/>
            <a:tailEnd/>
          </a:ln>
        </p:spPr>
        <p:txBody>
          <a:bodyPr/>
          <a:lstStyle/>
          <a:p>
            <a:endParaRPr lang="en-US" dirty="0"/>
          </a:p>
        </p:txBody>
      </p:sp>
      <p:sp>
        <p:nvSpPr>
          <p:cNvPr id="95351" name="Line 119"/>
          <p:cNvSpPr>
            <a:spLocks noChangeShapeType="1"/>
          </p:cNvSpPr>
          <p:nvPr/>
        </p:nvSpPr>
        <p:spPr bwMode="auto">
          <a:xfrm flipV="1">
            <a:off x="2470150" y="5748338"/>
            <a:ext cx="1588" cy="73025"/>
          </a:xfrm>
          <a:prstGeom prst="line">
            <a:avLst/>
          </a:prstGeom>
          <a:noFill/>
          <a:ln w="9525">
            <a:solidFill>
              <a:srgbClr val="0092C8"/>
            </a:solidFill>
            <a:round/>
            <a:headEnd/>
            <a:tailEnd/>
          </a:ln>
        </p:spPr>
        <p:txBody>
          <a:bodyPr/>
          <a:lstStyle/>
          <a:p>
            <a:endParaRPr lang="en-US" dirty="0"/>
          </a:p>
        </p:txBody>
      </p:sp>
      <p:sp>
        <p:nvSpPr>
          <p:cNvPr id="95352" name="Freeform 120"/>
          <p:cNvSpPr>
            <a:spLocks/>
          </p:cNvSpPr>
          <p:nvPr/>
        </p:nvSpPr>
        <p:spPr bwMode="auto">
          <a:xfrm>
            <a:off x="2444750" y="5710238"/>
            <a:ext cx="41275" cy="47625"/>
          </a:xfrm>
          <a:custGeom>
            <a:avLst/>
            <a:gdLst/>
            <a:ahLst/>
            <a:cxnLst>
              <a:cxn ang="0">
                <a:pos x="26" y="30"/>
              </a:cxn>
              <a:cxn ang="0">
                <a:pos x="0" y="30"/>
              </a:cxn>
              <a:cxn ang="0">
                <a:pos x="14" y="0"/>
              </a:cxn>
              <a:cxn ang="0">
                <a:pos x="26" y="30"/>
              </a:cxn>
            </a:cxnLst>
            <a:rect l="0" t="0" r="r" b="b"/>
            <a:pathLst>
              <a:path w="26" h="30">
                <a:moveTo>
                  <a:pt x="26" y="30"/>
                </a:moveTo>
                <a:lnTo>
                  <a:pt x="0" y="30"/>
                </a:lnTo>
                <a:lnTo>
                  <a:pt x="14" y="0"/>
                </a:lnTo>
                <a:lnTo>
                  <a:pt x="26" y="30"/>
                </a:lnTo>
                <a:close/>
              </a:path>
            </a:pathLst>
          </a:custGeom>
          <a:solidFill>
            <a:srgbClr val="0092C8"/>
          </a:solidFill>
          <a:ln w="9525">
            <a:noFill/>
            <a:round/>
            <a:headEnd/>
            <a:tailEnd/>
          </a:ln>
        </p:spPr>
        <p:txBody>
          <a:bodyPr/>
          <a:lstStyle/>
          <a:p>
            <a:endParaRPr lang="en-US" dirty="0"/>
          </a:p>
        </p:txBody>
      </p:sp>
      <p:sp>
        <p:nvSpPr>
          <p:cNvPr id="95353" name="Line 121"/>
          <p:cNvSpPr>
            <a:spLocks noChangeShapeType="1"/>
          </p:cNvSpPr>
          <p:nvPr/>
        </p:nvSpPr>
        <p:spPr bwMode="auto">
          <a:xfrm>
            <a:off x="6327775" y="3576638"/>
            <a:ext cx="1588" cy="73025"/>
          </a:xfrm>
          <a:prstGeom prst="line">
            <a:avLst/>
          </a:prstGeom>
          <a:noFill/>
          <a:ln w="9525">
            <a:solidFill>
              <a:srgbClr val="0092C8"/>
            </a:solidFill>
            <a:round/>
            <a:headEnd/>
            <a:tailEnd/>
          </a:ln>
        </p:spPr>
        <p:txBody>
          <a:bodyPr/>
          <a:lstStyle/>
          <a:p>
            <a:endParaRPr lang="en-US" dirty="0"/>
          </a:p>
        </p:txBody>
      </p:sp>
      <p:sp>
        <p:nvSpPr>
          <p:cNvPr id="95354" name="Freeform 122"/>
          <p:cNvSpPr>
            <a:spLocks/>
          </p:cNvSpPr>
          <p:nvPr/>
        </p:nvSpPr>
        <p:spPr bwMode="auto">
          <a:xfrm>
            <a:off x="6305550" y="3633788"/>
            <a:ext cx="38100" cy="47625"/>
          </a:xfrm>
          <a:custGeom>
            <a:avLst/>
            <a:gdLst/>
            <a:ahLst/>
            <a:cxnLst>
              <a:cxn ang="0">
                <a:pos x="24" y="0"/>
              </a:cxn>
              <a:cxn ang="0">
                <a:pos x="0" y="0"/>
              </a:cxn>
              <a:cxn ang="0">
                <a:pos x="12" y="30"/>
              </a:cxn>
              <a:cxn ang="0">
                <a:pos x="24" y="0"/>
              </a:cxn>
            </a:cxnLst>
            <a:rect l="0" t="0" r="r" b="b"/>
            <a:pathLst>
              <a:path w="24" h="30">
                <a:moveTo>
                  <a:pt x="24" y="0"/>
                </a:moveTo>
                <a:lnTo>
                  <a:pt x="0" y="0"/>
                </a:lnTo>
                <a:lnTo>
                  <a:pt x="12" y="30"/>
                </a:lnTo>
                <a:lnTo>
                  <a:pt x="24" y="0"/>
                </a:lnTo>
                <a:close/>
              </a:path>
            </a:pathLst>
          </a:custGeom>
          <a:solidFill>
            <a:srgbClr val="0092C8"/>
          </a:solidFill>
          <a:ln w="9525">
            <a:noFill/>
            <a:round/>
            <a:headEnd/>
            <a:tailEnd/>
          </a:ln>
        </p:spPr>
        <p:txBody>
          <a:bodyPr/>
          <a:lstStyle/>
          <a:p>
            <a:endParaRPr lang="en-US" dirty="0"/>
          </a:p>
        </p:txBody>
      </p:sp>
      <p:sp>
        <p:nvSpPr>
          <p:cNvPr id="95355" name="Line 123"/>
          <p:cNvSpPr>
            <a:spLocks noChangeShapeType="1"/>
          </p:cNvSpPr>
          <p:nvPr/>
        </p:nvSpPr>
        <p:spPr bwMode="auto">
          <a:xfrm flipV="1">
            <a:off x="1924050" y="2881313"/>
            <a:ext cx="1588" cy="73025"/>
          </a:xfrm>
          <a:prstGeom prst="line">
            <a:avLst/>
          </a:prstGeom>
          <a:noFill/>
          <a:ln w="9525">
            <a:solidFill>
              <a:srgbClr val="0092C8"/>
            </a:solidFill>
            <a:round/>
            <a:headEnd/>
            <a:tailEnd/>
          </a:ln>
        </p:spPr>
        <p:txBody>
          <a:bodyPr/>
          <a:lstStyle/>
          <a:p>
            <a:endParaRPr lang="en-US" dirty="0"/>
          </a:p>
        </p:txBody>
      </p:sp>
      <p:sp>
        <p:nvSpPr>
          <p:cNvPr id="95356" name="Freeform 124"/>
          <p:cNvSpPr>
            <a:spLocks/>
          </p:cNvSpPr>
          <p:nvPr/>
        </p:nvSpPr>
        <p:spPr bwMode="auto">
          <a:xfrm>
            <a:off x="1901825" y="2843213"/>
            <a:ext cx="41275" cy="47625"/>
          </a:xfrm>
          <a:custGeom>
            <a:avLst/>
            <a:gdLst/>
            <a:ahLst/>
            <a:cxnLst>
              <a:cxn ang="0">
                <a:pos x="26" y="30"/>
              </a:cxn>
              <a:cxn ang="0">
                <a:pos x="0" y="30"/>
              </a:cxn>
              <a:cxn ang="0">
                <a:pos x="14" y="0"/>
              </a:cxn>
              <a:cxn ang="0">
                <a:pos x="26" y="30"/>
              </a:cxn>
            </a:cxnLst>
            <a:rect l="0" t="0" r="r" b="b"/>
            <a:pathLst>
              <a:path w="26" h="30">
                <a:moveTo>
                  <a:pt x="26" y="30"/>
                </a:moveTo>
                <a:lnTo>
                  <a:pt x="0" y="30"/>
                </a:lnTo>
                <a:lnTo>
                  <a:pt x="14" y="0"/>
                </a:lnTo>
                <a:lnTo>
                  <a:pt x="26" y="30"/>
                </a:lnTo>
                <a:close/>
              </a:path>
            </a:pathLst>
          </a:custGeom>
          <a:solidFill>
            <a:srgbClr val="0092C8"/>
          </a:solidFill>
          <a:ln w="9525">
            <a:noFill/>
            <a:round/>
            <a:headEnd/>
            <a:tailEnd/>
          </a:ln>
        </p:spPr>
        <p:txBody>
          <a:bodyPr/>
          <a:lstStyle/>
          <a:p>
            <a:endParaRPr lang="en-US" dirty="0"/>
          </a:p>
        </p:txBody>
      </p:sp>
      <p:sp>
        <p:nvSpPr>
          <p:cNvPr id="95357" name="Line 125"/>
          <p:cNvSpPr>
            <a:spLocks noChangeShapeType="1"/>
          </p:cNvSpPr>
          <p:nvPr/>
        </p:nvSpPr>
        <p:spPr bwMode="auto">
          <a:xfrm>
            <a:off x="6334125" y="1182688"/>
            <a:ext cx="1588" cy="73025"/>
          </a:xfrm>
          <a:prstGeom prst="line">
            <a:avLst/>
          </a:prstGeom>
          <a:noFill/>
          <a:ln w="9525">
            <a:solidFill>
              <a:srgbClr val="0092C8"/>
            </a:solidFill>
            <a:round/>
            <a:headEnd/>
            <a:tailEnd/>
          </a:ln>
        </p:spPr>
        <p:txBody>
          <a:bodyPr/>
          <a:lstStyle/>
          <a:p>
            <a:endParaRPr lang="en-US" dirty="0"/>
          </a:p>
        </p:txBody>
      </p:sp>
      <p:sp>
        <p:nvSpPr>
          <p:cNvPr id="95358" name="Freeform 126"/>
          <p:cNvSpPr>
            <a:spLocks/>
          </p:cNvSpPr>
          <p:nvPr/>
        </p:nvSpPr>
        <p:spPr bwMode="auto">
          <a:xfrm>
            <a:off x="6311900" y="1239838"/>
            <a:ext cx="38100" cy="47625"/>
          </a:xfrm>
          <a:custGeom>
            <a:avLst/>
            <a:gdLst/>
            <a:ahLst/>
            <a:cxnLst>
              <a:cxn ang="0">
                <a:pos x="24" y="0"/>
              </a:cxn>
              <a:cxn ang="0">
                <a:pos x="0" y="0"/>
              </a:cxn>
              <a:cxn ang="0">
                <a:pos x="12" y="30"/>
              </a:cxn>
              <a:cxn ang="0">
                <a:pos x="24" y="0"/>
              </a:cxn>
            </a:cxnLst>
            <a:rect l="0" t="0" r="r" b="b"/>
            <a:pathLst>
              <a:path w="24" h="30">
                <a:moveTo>
                  <a:pt x="24" y="0"/>
                </a:moveTo>
                <a:lnTo>
                  <a:pt x="0" y="0"/>
                </a:lnTo>
                <a:lnTo>
                  <a:pt x="12" y="30"/>
                </a:lnTo>
                <a:lnTo>
                  <a:pt x="24" y="0"/>
                </a:lnTo>
                <a:close/>
              </a:path>
            </a:pathLst>
          </a:custGeom>
          <a:solidFill>
            <a:srgbClr val="0092C8"/>
          </a:solidFill>
          <a:ln w="9525">
            <a:noFill/>
            <a:round/>
            <a:headEnd/>
            <a:tailEnd/>
          </a:ln>
        </p:spPr>
        <p:txBody>
          <a:bodyPr/>
          <a:lstStyle/>
          <a:p>
            <a:endParaRPr lang="en-US" dirty="0"/>
          </a:p>
        </p:txBody>
      </p:sp>
      <p:sp>
        <p:nvSpPr>
          <p:cNvPr id="95359" name="Rectangle 127"/>
          <p:cNvSpPr>
            <a:spLocks noChangeArrowheads="1"/>
          </p:cNvSpPr>
          <p:nvPr/>
        </p:nvSpPr>
        <p:spPr bwMode="auto">
          <a:xfrm>
            <a:off x="1898650" y="1516063"/>
            <a:ext cx="868363" cy="488950"/>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Baroreceptors </a:t>
            </a:r>
          </a:p>
          <a:p>
            <a:r>
              <a:rPr lang="en-US" sz="800" b="1" dirty="0">
                <a:solidFill>
                  <a:srgbClr val="0092C8"/>
                </a:solidFill>
                <a:latin typeface="Arial" charset="0"/>
              </a:rPr>
              <a:t>in carotid sinuses</a:t>
            </a:r>
          </a:p>
          <a:p>
            <a:r>
              <a:rPr lang="en-US" sz="800" b="1" dirty="0">
                <a:solidFill>
                  <a:srgbClr val="0092C8"/>
                </a:solidFill>
                <a:latin typeface="Arial" charset="0"/>
              </a:rPr>
              <a:t>and aortic arch</a:t>
            </a:r>
          </a:p>
          <a:p>
            <a:r>
              <a:rPr lang="en-US" sz="800" b="1" dirty="0">
                <a:solidFill>
                  <a:srgbClr val="0092C8"/>
                </a:solidFill>
                <a:latin typeface="Arial" charset="0"/>
              </a:rPr>
              <a:t>are stimulated.</a:t>
            </a:r>
            <a:endParaRPr lang="en-US" sz="1800" b="1" dirty="0">
              <a:latin typeface="Arial" charset="0"/>
            </a:endParaRPr>
          </a:p>
        </p:txBody>
      </p:sp>
      <p:sp>
        <p:nvSpPr>
          <p:cNvPr id="95360" name="Rectangle 128"/>
          <p:cNvSpPr>
            <a:spLocks noChangeArrowheads="1"/>
          </p:cNvSpPr>
          <p:nvPr/>
        </p:nvSpPr>
        <p:spPr bwMode="auto">
          <a:xfrm>
            <a:off x="6302375" y="4999038"/>
            <a:ext cx="868363" cy="488950"/>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Baroreceptors</a:t>
            </a:r>
          </a:p>
          <a:p>
            <a:r>
              <a:rPr lang="en-US" sz="800" b="1" dirty="0">
                <a:solidFill>
                  <a:srgbClr val="0092C8"/>
                </a:solidFill>
                <a:latin typeface="Arial" charset="0"/>
              </a:rPr>
              <a:t>in carotid sinuses</a:t>
            </a:r>
          </a:p>
          <a:p>
            <a:r>
              <a:rPr lang="en-US" sz="800" b="1" dirty="0">
                <a:solidFill>
                  <a:srgbClr val="0092C8"/>
                </a:solidFill>
                <a:latin typeface="Arial" charset="0"/>
              </a:rPr>
              <a:t>and aortic arch</a:t>
            </a:r>
          </a:p>
          <a:p>
            <a:r>
              <a:rPr lang="en-US" sz="800" b="1" dirty="0">
                <a:solidFill>
                  <a:srgbClr val="0092C8"/>
                </a:solidFill>
                <a:latin typeface="Arial" charset="0"/>
              </a:rPr>
              <a:t>are inhibited.</a:t>
            </a:r>
            <a:endParaRPr lang="en-US" sz="1800" b="1" dirty="0">
              <a:latin typeface="Arial" charset="0"/>
            </a:endParaRPr>
          </a:p>
        </p:txBody>
      </p:sp>
      <p:sp>
        <p:nvSpPr>
          <p:cNvPr id="95361" name="Rectangle 129"/>
          <p:cNvSpPr>
            <a:spLocks noChangeArrowheads="1"/>
          </p:cNvSpPr>
          <p:nvPr/>
        </p:nvSpPr>
        <p:spPr bwMode="auto">
          <a:xfrm>
            <a:off x="2530475" y="554038"/>
            <a:ext cx="1581150" cy="611187"/>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Impulses from baroreceptors</a:t>
            </a:r>
          </a:p>
          <a:p>
            <a:r>
              <a:rPr lang="en-US" sz="800" b="1" dirty="0">
                <a:solidFill>
                  <a:srgbClr val="0092C8"/>
                </a:solidFill>
                <a:latin typeface="Arial" charset="0"/>
              </a:rPr>
              <a:t>stimulate cardioinhibitory center</a:t>
            </a:r>
          </a:p>
          <a:p>
            <a:r>
              <a:rPr lang="en-US" sz="800" b="1" dirty="0">
                <a:solidFill>
                  <a:srgbClr val="0092C8"/>
                </a:solidFill>
                <a:latin typeface="Arial" charset="0"/>
              </a:rPr>
              <a:t>(and inhibit cardioacceleratory</a:t>
            </a:r>
          </a:p>
          <a:p>
            <a:r>
              <a:rPr lang="en-US" sz="800" b="1" dirty="0">
                <a:solidFill>
                  <a:srgbClr val="0092C8"/>
                </a:solidFill>
                <a:latin typeface="Arial" charset="0"/>
              </a:rPr>
              <a:t>center) and inhibit vasomotor</a:t>
            </a:r>
          </a:p>
          <a:p>
            <a:r>
              <a:rPr lang="en-US" sz="800" b="1" dirty="0">
                <a:solidFill>
                  <a:srgbClr val="0092C8"/>
                </a:solidFill>
                <a:latin typeface="Arial" charset="0"/>
              </a:rPr>
              <a:t>center.</a:t>
            </a:r>
            <a:endParaRPr lang="en-US" sz="1800" b="1" dirty="0">
              <a:latin typeface="Arial" charset="0"/>
            </a:endParaRPr>
          </a:p>
        </p:txBody>
      </p:sp>
      <p:sp>
        <p:nvSpPr>
          <p:cNvPr id="95362" name="Rectangle 130"/>
          <p:cNvSpPr>
            <a:spLocks noChangeArrowheads="1"/>
          </p:cNvSpPr>
          <p:nvPr/>
        </p:nvSpPr>
        <p:spPr bwMode="auto">
          <a:xfrm>
            <a:off x="3994150" y="6034088"/>
            <a:ext cx="2619375" cy="366712"/>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Impulses from baroreceptors stimulate</a:t>
            </a:r>
          </a:p>
          <a:p>
            <a:r>
              <a:rPr lang="en-US" sz="800" b="1" dirty="0">
                <a:solidFill>
                  <a:srgbClr val="0092C8"/>
                </a:solidFill>
                <a:latin typeface="Arial" charset="0"/>
              </a:rPr>
              <a:t>cardioacceleratory center (and inhibit cardioinhibitory</a:t>
            </a:r>
          </a:p>
          <a:p>
            <a:r>
              <a:rPr lang="en-US" sz="800" b="1" dirty="0">
                <a:solidFill>
                  <a:srgbClr val="0092C8"/>
                </a:solidFill>
                <a:latin typeface="Arial" charset="0"/>
              </a:rPr>
              <a:t>center) and stimulate vasomotor center.</a:t>
            </a:r>
            <a:endParaRPr lang="en-US" sz="1800" b="1" dirty="0">
              <a:latin typeface="Arial" charset="0"/>
            </a:endParaRPr>
          </a:p>
        </p:txBody>
      </p:sp>
      <p:sp>
        <p:nvSpPr>
          <p:cNvPr id="95363" name="Rectangle 131"/>
          <p:cNvSpPr>
            <a:spLocks noChangeArrowheads="1"/>
          </p:cNvSpPr>
          <p:nvPr/>
        </p:nvSpPr>
        <p:spPr bwMode="auto">
          <a:xfrm>
            <a:off x="6315075" y="2582863"/>
            <a:ext cx="935038" cy="488950"/>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CO and   R</a:t>
            </a:r>
          </a:p>
          <a:p>
            <a:r>
              <a:rPr lang="en-US" sz="800" b="1" dirty="0">
                <a:solidFill>
                  <a:srgbClr val="0092C8"/>
                </a:solidFill>
                <a:latin typeface="Arial" charset="0"/>
              </a:rPr>
              <a:t>return blood</a:t>
            </a:r>
          </a:p>
          <a:p>
            <a:r>
              <a:rPr lang="en-US" sz="800" b="1" dirty="0">
                <a:solidFill>
                  <a:srgbClr val="0092C8"/>
                </a:solidFill>
                <a:latin typeface="Arial" charset="0"/>
              </a:rPr>
              <a:t>pressure to</a:t>
            </a:r>
          </a:p>
          <a:p>
            <a:r>
              <a:rPr lang="en-US" sz="800" b="1" dirty="0">
                <a:solidFill>
                  <a:srgbClr val="0092C8"/>
                </a:solidFill>
                <a:latin typeface="Arial" charset="0"/>
              </a:rPr>
              <a:t>homeostatic range.</a:t>
            </a:r>
            <a:endParaRPr lang="en-US" sz="1800" b="1" dirty="0">
              <a:latin typeface="Arial" charset="0"/>
            </a:endParaRPr>
          </a:p>
        </p:txBody>
      </p:sp>
      <p:sp>
        <p:nvSpPr>
          <p:cNvPr id="95364" name="Rectangle 132"/>
          <p:cNvSpPr>
            <a:spLocks noChangeArrowheads="1"/>
          </p:cNvSpPr>
          <p:nvPr/>
        </p:nvSpPr>
        <p:spPr bwMode="auto">
          <a:xfrm>
            <a:off x="1927225" y="3960813"/>
            <a:ext cx="1058863" cy="366712"/>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CO and   R</a:t>
            </a:r>
          </a:p>
          <a:p>
            <a:r>
              <a:rPr lang="en-US" sz="800" b="1" dirty="0">
                <a:solidFill>
                  <a:srgbClr val="0092C8"/>
                </a:solidFill>
                <a:latin typeface="Arial" charset="0"/>
              </a:rPr>
              <a:t>return blood pressure</a:t>
            </a:r>
          </a:p>
          <a:p>
            <a:r>
              <a:rPr lang="en-US" sz="800" b="1" dirty="0">
                <a:solidFill>
                  <a:srgbClr val="0092C8"/>
                </a:solidFill>
                <a:latin typeface="Arial" charset="0"/>
              </a:rPr>
              <a:t>to homeostatic range.</a:t>
            </a:r>
            <a:endParaRPr lang="en-US" sz="1800" b="1" dirty="0">
              <a:latin typeface="Arial" charset="0"/>
            </a:endParaRPr>
          </a:p>
        </p:txBody>
      </p:sp>
      <p:sp>
        <p:nvSpPr>
          <p:cNvPr id="95365" name="Rectangle 133"/>
          <p:cNvSpPr>
            <a:spLocks noChangeArrowheads="1"/>
          </p:cNvSpPr>
          <p:nvPr/>
        </p:nvSpPr>
        <p:spPr bwMode="auto">
          <a:xfrm>
            <a:off x="2724150" y="3954463"/>
            <a:ext cx="28575" cy="122237"/>
          </a:xfrm>
          <a:prstGeom prst="rect">
            <a:avLst/>
          </a:prstGeom>
          <a:noFill/>
          <a:ln w="9525">
            <a:noFill/>
            <a:miter lim="800000"/>
            <a:headEnd/>
            <a:tailEnd/>
          </a:ln>
        </p:spPr>
        <p:txBody>
          <a:bodyPr wrap="none" lIns="0" tIns="0" rIns="0" bIns="0">
            <a:spAutoFit/>
          </a:bodyPr>
          <a:lstStyle/>
          <a:p>
            <a:r>
              <a:rPr lang="en-US" sz="800" i="1" dirty="0">
                <a:solidFill>
                  <a:srgbClr val="0092C8"/>
                </a:solidFill>
                <a:latin typeface="Arial" charset="0"/>
              </a:rPr>
              <a:t> </a:t>
            </a:r>
            <a:endParaRPr lang="en-US" sz="1800" dirty="0">
              <a:latin typeface="Arial" charset="0"/>
            </a:endParaRPr>
          </a:p>
        </p:txBody>
      </p:sp>
      <p:sp>
        <p:nvSpPr>
          <p:cNvPr id="95366" name="Rectangle 134"/>
          <p:cNvSpPr>
            <a:spLocks noChangeArrowheads="1"/>
          </p:cNvSpPr>
          <p:nvPr/>
        </p:nvSpPr>
        <p:spPr bwMode="auto">
          <a:xfrm>
            <a:off x="4813300" y="2166938"/>
            <a:ext cx="100013" cy="142875"/>
          </a:xfrm>
          <a:prstGeom prst="rect">
            <a:avLst/>
          </a:prstGeom>
          <a:noFill/>
          <a:ln w="9525">
            <a:noFill/>
            <a:miter lim="800000"/>
            <a:headEnd/>
            <a:tailEnd/>
          </a:ln>
        </p:spPr>
        <p:txBody>
          <a:bodyPr wrap="none" lIns="0" tIns="0" rIns="0" bIns="0">
            <a:spAutoFit/>
          </a:bodyPr>
          <a:lstStyle/>
          <a:p>
            <a:r>
              <a:rPr lang="en-US" sz="800" dirty="0">
                <a:solidFill>
                  <a:srgbClr val="0092C8"/>
                </a:solidFill>
                <a:latin typeface="Arial Black" pitchFamily="34" charset="0"/>
              </a:rPr>
              <a:t>   </a:t>
            </a:r>
            <a:endParaRPr lang="en-US" sz="1800" dirty="0">
              <a:latin typeface="Arial" charset="0"/>
            </a:endParaRPr>
          </a:p>
        </p:txBody>
      </p:sp>
      <p:sp>
        <p:nvSpPr>
          <p:cNvPr id="95367" name="Rectangle 135"/>
          <p:cNvSpPr>
            <a:spLocks noChangeArrowheads="1"/>
          </p:cNvSpPr>
          <p:nvPr/>
        </p:nvSpPr>
        <p:spPr bwMode="auto">
          <a:xfrm>
            <a:off x="4921250" y="2166938"/>
            <a:ext cx="33338" cy="142875"/>
          </a:xfrm>
          <a:prstGeom prst="rect">
            <a:avLst/>
          </a:prstGeom>
          <a:noFill/>
          <a:ln w="9525">
            <a:noFill/>
            <a:miter lim="800000"/>
            <a:headEnd/>
            <a:tailEnd/>
          </a:ln>
        </p:spPr>
        <p:txBody>
          <a:bodyPr wrap="none" lIns="0" tIns="0" rIns="0" bIns="0">
            <a:spAutoFit/>
          </a:bodyPr>
          <a:lstStyle/>
          <a:p>
            <a:r>
              <a:rPr lang="en-US" sz="800" dirty="0">
                <a:solidFill>
                  <a:srgbClr val="0092C8"/>
                </a:solidFill>
                <a:latin typeface="Arial Black" pitchFamily="34" charset="0"/>
              </a:rPr>
              <a:t> </a:t>
            </a:r>
            <a:endParaRPr lang="en-US" sz="1800" dirty="0">
              <a:latin typeface="Arial" charset="0"/>
            </a:endParaRPr>
          </a:p>
        </p:txBody>
      </p:sp>
      <p:sp>
        <p:nvSpPr>
          <p:cNvPr id="95368" name="Rectangle 136"/>
          <p:cNvSpPr>
            <a:spLocks noChangeArrowheads="1"/>
          </p:cNvSpPr>
          <p:nvPr/>
        </p:nvSpPr>
        <p:spPr bwMode="auto">
          <a:xfrm>
            <a:off x="4756150" y="2176463"/>
            <a:ext cx="992188" cy="488950"/>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Rate of</a:t>
            </a:r>
          </a:p>
          <a:p>
            <a:r>
              <a:rPr lang="en-US" sz="800" b="1" dirty="0">
                <a:solidFill>
                  <a:srgbClr val="0092C8"/>
                </a:solidFill>
                <a:latin typeface="Arial" charset="0"/>
              </a:rPr>
              <a:t>vasomotor impulses</a:t>
            </a:r>
          </a:p>
          <a:p>
            <a:r>
              <a:rPr lang="en-US" sz="800" b="1" dirty="0">
                <a:solidFill>
                  <a:srgbClr val="0092C8"/>
                </a:solidFill>
                <a:latin typeface="Arial" charset="0"/>
              </a:rPr>
              <a:t>allows vasodilation,</a:t>
            </a:r>
          </a:p>
          <a:p>
            <a:r>
              <a:rPr lang="en-US" sz="800" b="1" dirty="0">
                <a:solidFill>
                  <a:srgbClr val="0092C8"/>
                </a:solidFill>
                <a:latin typeface="Arial" charset="0"/>
              </a:rPr>
              <a:t>causing   R</a:t>
            </a:r>
            <a:endParaRPr lang="en-US" sz="1800" b="1" dirty="0">
              <a:latin typeface="Arial" charset="0"/>
            </a:endParaRPr>
          </a:p>
        </p:txBody>
      </p:sp>
      <p:sp>
        <p:nvSpPr>
          <p:cNvPr id="95369" name="Rectangle 137"/>
          <p:cNvSpPr>
            <a:spLocks noChangeArrowheads="1"/>
          </p:cNvSpPr>
          <p:nvPr/>
        </p:nvSpPr>
        <p:spPr bwMode="auto">
          <a:xfrm>
            <a:off x="3705225" y="4132263"/>
            <a:ext cx="844550" cy="488950"/>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Vasomotor</a:t>
            </a:r>
          </a:p>
          <a:p>
            <a:r>
              <a:rPr lang="en-US" sz="800" b="1" dirty="0">
                <a:solidFill>
                  <a:srgbClr val="0092C8"/>
                </a:solidFill>
                <a:latin typeface="Arial" charset="0"/>
              </a:rPr>
              <a:t>fibers stimulate</a:t>
            </a:r>
          </a:p>
          <a:p>
            <a:r>
              <a:rPr lang="en-US" sz="800" b="1" dirty="0">
                <a:solidFill>
                  <a:srgbClr val="0092C8"/>
                </a:solidFill>
                <a:latin typeface="Arial" charset="0"/>
              </a:rPr>
              <a:t>vasoconstriction,</a:t>
            </a:r>
          </a:p>
          <a:p>
            <a:r>
              <a:rPr lang="en-US" sz="800" b="1" dirty="0">
                <a:solidFill>
                  <a:srgbClr val="0092C8"/>
                </a:solidFill>
                <a:latin typeface="Arial" charset="0"/>
              </a:rPr>
              <a:t>causing   R</a:t>
            </a:r>
            <a:endParaRPr lang="en-US" sz="1800" b="1" dirty="0">
              <a:latin typeface="Arial" charset="0"/>
            </a:endParaRPr>
          </a:p>
        </p:txBody>
      </p:sp>
      <p:sp>
        <p:nvSpPr>
          <p:cNvPr id="95370" name="Rectangle 138"/>
          <p:cNvSpPr>
            <a:spLocks noChangeArrowheads="1"/>
          </p:cNvSpPr>
          <p:nvPr/>
        </p:nvSpPr>
        <p:spPr bwMode="auto">
          <a:xfrm>
            <a:off x="6400800" y="788988"/>
            <a:ext cx="100013" cy="142875"/>
          </a:xfrm>
          <a:prstGeom prst="rect">
            <a:avLst/>
          </a:prstGeom>
          <a:noFill/>
          <a:ln w="9525">
            <a:noFill/>
            <a:miter lim="800000"/>
            <a:headEnd/>
            <a:tailEnd/>
          </a:ln>
        </p:spPr>
        <p:txBody>
          <a:bodyPr wrap="none" lIns="0" tIns="0" rIns="0" bIns="0">
            <a:spAutoFit/>
          </a:bodyPr>
          <a:lstStyle/>
          <a:p>
            <a:r>
              <a:rPr lang="en-US" sz="800" dirty="0">
                <a:solidFill>
                  <a:srgbClr val="0092C8"/>
                </a:solidFill>
                <a:latin typeface="Arial Black" pitchFamily="34" charset="0"/>
              </a:rPr>
              <a:t>   </a:t>
            </a:r>
            <a:endParaRPr lang="en-US" sz="1800" dirty="0">
              <a:latin typeface="Arial" charset="0"/>
            </a:endParaRPr>
          </a:p>
        </p:txBody>
      </p:sp>
      <p:sp>
        <p:nvSpPr>
          <p:cNvPr id="95371" name="Rectangle 139"/>
          <p:cNvSpPr>
            <a:spLocks noChangeArrowheads="1"/>
          </p:cNvSpPr>
          <p:nvPr/>
        </p:nvSpPr>
        <p:spPr bwMode="auto">
          <a:xfrm>
            <a:off x="6289675" y="792163"/>
            <a:ext cx="901700" cy="611187"/>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Sympathetic</a:t>
            </a:r>
          </a:p>
          <a:p>
            <a:r>
              <a:rPr lang="en-US" sz="800" b="1" dirty="0">
                <a:solidFill>
                  <a:srgbClr val="0092C8"/>
                </a:solidFill>
                <a:latin typeface="Arial" charset="0"/>
              </a:rPr>
              <a:t>impulses to heart</a:t>
            </a:r>
          </a:p>
          <a:p>
            <a:r>
              <a:rPr lang="en-US" sz="800" b="1" dirty="0">
                <a:solidFill>
                  <a:srgbClr val="0092C8"/>
                </a:solidFill>
                <a:latin typeface="Arial" charset="0"/>
              </a:rPr>
              <a:t>cause    HR,</a:t>
            </a:r>
          </a:p>
          <a:p>
            <a:r>
              <a:rPr lang="en-US" sz="800" b="1" dirty="0">
                <a:latin typeface="Arial" charset="0"/>
              </a:rPr>
              <a:t>   </a:t>
            </a:r>
            <a:r>
              <a:rPr lang="en-US" sz="800" b="1" dirty="0">
                <a:solidFill>
                  <a:srgbClr val="0092C8"/>
                </a:solidFill>
                <a:latin typeface="Arial" charset="0"/>
              </a:rPr>
              <a:t>contractility, and</a:t>
            </a:r>
          </a:p>
          <a:p>
            <a:r>
              <a:rPr lang="en-US" sz="800" b="1" dirty="0">
                <a:latin typeface="Arial" charset="0"/>
              </a:rPr>
              <a:t>   </a:t>
            </a:r>
            <a:r>
              <a:rPr lang="en-US" sz="800" b="1" dirty="0">
                <a:solidFill>
                  <a:srgbClr val="0092C8"/>
                </a:solidFill>
                <a:latin typeface="Arial" charset="0"/>
              </a:rPr>
              <a:t>CO.</a:t>
            </a:r>
            <a:endParaRPr lang="en-US" sz="1800" b="1" dirty="0">
              <a:latin typeface="Arial" charset="0"/>
            </a:endParaRPr>
          </a:p>
        </p:txBody>
      </p:sp>
      <p:sp>
        <p:nvSpPr>
          <p:cNvPr id="95372" name="Rectangle 140"/>
          <p:cNvSpPr>
            <a:spLocks noChangeArrowheads="1"/>
          </p:cNvSpPr>
          <p:nvPr/>
        </p:nvSpPr>
        <p:spPr bwMode="auto">
          <a:xfrm>
            <a:off x="6959600" y="1290638"/>
            <a:ext cx="114300" cy="122237"/>
          </a:xfrm>
          <a:prstGeom prst="rect">
            <a:avLst/>
          </a:prstGeom>
          <a:noFill/>
          <a:ln w="9525">
            <a:noFill/>
            <a:miter lim="800000"/>
            <a:headEnd/>
            <a:tailEnd/>
          </a:ln>
        </p:spPr>
        <p:txBody>
          <a:bodyPr wrap="none" lIns="0" tIns="0" rIns="0" bIns="0">
            <a:spAutoFit/>
          </a:bodyPr>
          <a:lstStyle/>
          <a:p>
            <a:r>
              <a:rPr lang="en-US" sz="800" i="1" dirty="0">
                <a:solidFill>
                  <a:srgbClr val="0092C8"/>
                </a:solidFill>
                <a:latin typeface="Arial" charset="0"/>
              </a:rPr>
              <a:t>    </a:t>
            </a:r>
            <a:endParaRPr lang="en-US" sz="1800" dirty="0">
              <a:latin typeface="Arial" charset="0"/>
            </a:endParaRPr>
          </a:p>
        </p:txBody>
      </p:sp>
      <p:sp>
        <p:nvSpPr>
          <p:cNvPr id="95373" name="Rectangle 141"/>
          <p:cNvSpPr>
            <a:spLocks noChangeArrowheads="1"/>
          </p:cNvSpPr>
          <p:nvPr/>
        </p:nvSpPr>
        <p:spPr bwMode="auto">
          <a:xfrm>
            <a:off x="2330450" y="5697538"/>
            <a:ext cx="901700" cy="611187"/>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Sympathetic</a:t>
            </a:r>
          </a:p>
          <a:p>
            <a:r>
              <a:rPr lang="en-US" sz="800" b="1" dirty="0">
                <a:solidFill>
                  <a:srgbClr val="0092C8"/>
                </a:solidFill>
                <a:latin typeface="Arial" charset="0"/>
              </a:rPr>
              <a:t>impulses to heart</a:t>
            </a:r>
          </a:p>
          <a:p>
            <a:r>
              <a:rPr lang="en-US" sz="800" b="1" dirty="0">
                <a:solidFill>
                  <a:srgbClr val="0092C8"/>
                </a:solidFill>
                <a:latin typeface="Arial" charset="0"/>
              </a:rPr>
              <a:t>cause</a:t>
            </a:r>
            <a:r>
              <a:rPr lang="en-US" sz="800" b="1" dirty="0">
                <a:latin typeface="Arial" charset="0"/>
              </a:rPr>
              <a:t>    </a:t>
            </a:r>
            <a:r>
              <a:rPr lang="en-US" sz="800" b="1" dirty="0">
                <a:solidFill>
                  <a:srgbClr val="0092C8"/>
                </a:solidFill>
                <a:latin typeface="Arial" charset="0"/>
              </a:rPr>
              <a:t>HR,</a:t>
            </a:r>
          </a:p>
          <a:p>
            <a:r>
              <a:rPr lang="en-US" sz="800" b="1" dirty="0">
                <a:latin typeface="Arial" charset="0"/>
              </a:rPr>
              <a:t>   </a:t>
            </a:r>
            <a:r>
              <a:rPr lang="en-US" sz="800" b="1" dirty="0">
                <a:solidFill>
                  <a:srgbClr val="0092C8"/>
                </a:solidFill>
                <a:latin typeface="Arial" charset="0"/>
              </a:rPr>
              <a:t>contractility, and</a:t>
            </a:r>
          </a:p>
          <a:p>
            <a:r>
              <a:rPr lang="en-US" sz="800" b="1" dirty="0">
                <a:solidFill>
                  <a:srgbClr val="0092C8"/>
                </a:solidFill>
                <a:latin typeface="Arial" charset="0"/>
              </a:rPr>
              <a:t>   CO.</a:t>
            </a:r>
            <a:endParaRPr lang="en-US" sz="800" b="1" dirty="0">
              <a:latin typeface="Arial" charset="0"/>
            </a:endParaRPr>
          </a:p>
        </p:txBody>
      </p:sp>
      <p:sp>
        <p:nvSpPr>
          <p:cNvPr id="95374" name="Rectangle 142"/>
          <p:cNvSpPr>
            <a:spLocks noChangeArrowheads="1"/>
          </p:cNvSpPr>
          <p:nvPr/>
        </p:nvSpPr>
        <p:spPr bwMode="auto">
          <a:xfrm>
            <a:off x="2562225" y="5961063"/>
            <a:ext cx="0" cy="274637"/>
          </a:xfrm>
          <a:prstGeom prst="rect">
            <a:avLst/>
          </a:prstGeom>
          <a:noFill/>
          <a:ln w="9525">
            <a:noFill/>
            <a:miter lim="800000"/>
            <a:headEnd/>
            <a:tailEnd/>
          </a:ln>
        </p:spPr>
        <p:txBody>
          <a:bodyPr wrap="none" lIns="0" tIns="0" rIns="0" bIns="0">
            <a:spAutoFit/>
          </a:bodyPr>
          <a:lstStyle/>
          <a:p>
            <a:endParaRPr lang="en-US" sz="1800" dirty="0">
              <a:latin typeface="Arial" charset="0"/>
            </a:endParaRPr>
          </a:p>
        </p:txBody>
      </p:sp>
      <p:sp>
        <p:nvSpPr>
          <p:cNvPr id="95375" name="Rectangle 143"/>
          <p:cNvSpPr>
            <a:spLocks noChangeArrowheads="1"/>
          </p:cNvSpPr>
          <p:nvPr/>
        </p:nvSpPr>
        <p:spPr bwMode="auto">
          <a:xfrm>
            <a:off x="2895600" y="5961063"/>
            <a:ext cx="0" cy="274637"/>
          </a:xfrm>
          <a:prstGeom prst="rect">
            <a:avLst/>
          </a:prstGeom>
          <a:noFill/>
          <a:ln w="9525">
            <a:noFill/>
            <a:miter lim="800000"/>
            <a:headEnd/>
            <a:tailEnd/>
          </a:ln>
        </p:spPr>
        <p:txBody>
          <a:bodyPr wrap="none" lIns="0" tIns="0" rIns="0" bIns="0">
            <a:spAutoFit/>
          </a:bodyPr>
          <a:lstStyle/>
          <a:p>
            <a:endParaRPr lang="en-US" sz="1800" dirty="0">
              <a:latin typeface="Arial" charset="0"/>
            </a:endParaRPr>
          </a:p>
        </p:txBody>
      </p:sp>
      <p:sp>
        <p:nvSpPr>
          <p:cNvPr id="95376" name="Rectangle 144"/>
          <p:cNvSpPr>
            <a:spLocks noChangeArrowheads="1"/>
          </p:cNvSpPr>
          <p:nvPr/>
        </p:nvSpPr>
        <p:spPr bwMode="auto">
          <a:xfrm>
            <a:off x="2984500" y="5961063"/>
            <a:ext cx="0" cy="274637"/>
          </a:xfrm>
          <a:prstGeom prst="rect">
            <a:avLst/>
          </a:prstGeom>
          <a:noFill/>
          <a:ln w="9525">
            <a:noFill/>
            <a:miter lim="800000"/>
            <a:headEnd/>
            <a:tailEnd/>
          </a:ln>
        </p:spPr>
        <p:txBody>
          <a:bodyPr wrap="none" lIns="0" tIns="0" rIns="0" bIns="0">
            <a:spAutoFit/>
          </a:bodyPr>
          <a:lstStyle/>
          <a:p>
            <a:endParaRPr lang="en-US" sz="1800" dirty="0">
              <a:latin typeface="Arial" charset="0"/>
            </a:endParaRPr>
          </a:p>
        </p:txBody>
      </p:sp>
      <p:sp>
        <p:nvSpPr>
          <p:cNvPr id="95377" name="Rectangle 145"/>
          <p:cNvSpPr>
            <a:spLocks noChangeArrowheads="1"/>
          </p:cNvSpPr>
          <p:nvPr/>
        </p:nvSpPr>
        <p:spPr bwMode="auto">
          <a:xfrm>
            <a:off x="2317750" y="6202363"/>
            <a:ext cx="28575" cy="122237"/>
          </a:xfrm>
          <a:prstGeom prst="rect">
            <a:avLst/>
          </a:prstGeom>
          <a:noFill/>
          <a:ln w="9525">
            <a:noFill/>
            <a:miter lim="800000"/>
            <a:headEnd/>
            <a:tailEnd/>
          </a:ln>
        </p:spPr>
        <p:txBody>
          <a:bodyPr wrap="none" lIns="0" tIns="0" rIns="0" bIns="0">
            <a:spAutoFit/>
          </a:bodyPr>
          <a:lstStyle/>
          <a:p>
            <a:r>
              <a:rPr lang="en-US" sz="800" i="1" dirty="0">
                <a:solidFill>
                  <a:srgbClr val="0092C8"/>
                </a:solidFill>
                <a:latin typeface="Arial" charset="0"/>
              </a:rPr>
              <a:t> </a:t>
            </a:r>
            <a:endParaRPr lang="en-US" sz="1800" dirty="0">
              <a:latin typeface="Arial" charset="0"/>
            </a:endParaRPr>
          </a:p>
        </p:txBody>
      </p:sp>
      <p:sp>
        <p:nvSpPr>
          <p:cNvPr id="95378" name="Rectangle 146"/>
          <p:cNvSpPr>
            <a:spLocks noChangeArrowheads="1"/>
          </p:cNvSpPr>
          <p:nvPr/>
        </p:nvSpPr>
        <p:spPr bwMode="auto">
          <a:xfrm>
            <a:off x="2530475" y="6202363"/>
            <a:ext cx="0" cy="274637"/>
          </a:xfrm>
          <a:prstGeom prst="rect">
            <a:avLst/>
          </a:prstGeom>
          <a:noFill/>
          <a:ln w="9525">
            <a:noFill/>
            <a:miter lim="800000"/>
            <a:headEnd/>
            <a:tailEnd/>
          </a:ln>
        </p:spPr>
        <p:txBody>
          <a:bodyPr wrap="none" lIns="0" tIns="0" rIns="0" bIns="0">
            <a:spAutoFit/>
          </a:bodyPr>
          <a:lstStyle/>
          <a:p>
            <a:endParaRPr lang="en-US" sz="1800" dirty="0">
              <a:latin typeface="Arial" charset="0"/>
            </a:endParaRPr>
          </a:p>
        </p:txBody>
      </p:sp>
      <p:sp>
        <p:nvSpPr>
          <p:cNvPr id="95379" name="Rectangle 147"/>
          <p:cNvSpPr>
            <a:spLocks noChangeArrowheads="1"/>
          </p:cNvSpPr>
          <p:nvPr/>
        </p:nvSpPr>
        <p:spPr bwMode="auto">
          <a:xfrm>
            <a:off x="2619375" y="6202363"/>
            <a:ext cx="0" cy="274637"/>
          </a:xfrm>
          <a:prstGeom prst="rect">
            <a:avLst/>
          </a:prstGeom>
          <a:noFill/>
          <a:ln w="9525">
            <a:noFill/>
            <a:miter lim="800000"/>
            <a:headEnd/>
            <a:tailEnd/>
          </a:ln>
        </p:spPr>
        <p:txBody>
          <a:bodyPr wrap="none" lIns="0" tIns="0" rIns="0" bIns="0">
            <a:spAutoFit/>
          </a:bodyPr>
          <a:lstStyle/>
          <a:p>
            <a:endParaRPr lang="en-US" sz="1800" dirty="0">
              <a:latin typeface="Arial" charset="0"/>
            </a:endParaRPr>
          </a:p>
        </p:txBody>
      </p:sp>
      <p:sp>
        <p:nvSpPr>
          <p:cNvPr id="95381" name="Line 149"/>
          <p:cNvSpPr>
            <a:spLocks noChangeShapeType="1"/>
          </p:cNvSpPr>
          <p:nvPr/>
        </p:nvSpPr>
        <p:spPr bwMode="auto">
          <a:xfrm>
            <a:off x="5187950" y="2557463"/>
            <a:ext cx="1588" cy="73025"/>
          </a:xfrm>
          <a:prstGeom prst="line">
            <a:avLst/>
          </a:prstGeom>
          <a:noFill/>
          <a:ln w="9525">
            <a:solidFill>
              <a:srgbClr val="0092C8"/>
            </a:solidFill>
            <a:round/>
            <a:headEnd/>
            <a:tailEnd/>
          </a:ln>
        </p:spPr>
        <p:txBody>
          <a:bodyPr/>
          <a:lstStyle/>
          <a:p>
            <a:endParaRPr lang="en-US" dirty="0"/>
          </a:p>
        </p:txBody>
      </p:sp>
      <p:sp>
        <p:nvSpPr>
          <p:cNvPr id="95382" name="Freeform 150"/>
          <p:cNvSpPr>
            <a:spLocks/>
          </p:cNvSpPr>
          <p:nvPr/>
        </p:nvSpPr>
        <p:spPr bwMode="auto">
          <a:xfrm>
            <a:off x="5165725" y="2614613"/>
            <a:ext cx="38100" cy="47625"/>
          </a:xfrm>
          <a:custGeom>
            <a:avLst/>
            <a:gdLst/>
            <a:ahLst/>
            <a:cxnLst>
              <a:cxn ang="0">
                <a:pos x="24" y="0"/>
              </a:cxn>
              <a:cxn ang="0">
                <a:pos x="0" y="0"/>
              </a:cxn>
              <a:cxn ang="0">
                <a:pos x="12" y="30"/>
              </a:cxn>
              <a:cxn ang="0">
                <a:pos x="24" y="0"/>
              </a:cxn>
            </a:cxnLst>
            <a:rect l="0" t="0" r="r" b="b"/>
            <a:pathLst>
              <a:path w="24" h="30">
                <a:moveTo>
                  <a:pt x="24" y="0"/>
                </a:moveTo>
                <a:lnTo>
                  <a:pt x="0" y="0"/>
                </a:lnTo>
                <a:lnTo>
                  <a:pt x="12" y="30"/>
                </a:lnTo>
                <a:lnTo>
                  <a:pt x="24" y="0"/>
                </a:lnTo>
                <a:close/>
              </a:path>
            </a:pathLst>
          </a:custGeom>
          <a:solidFill>
            <a:srgbClr val="0092C8"/>
          </a:solidFill>
          <a:ln w="9525">
            <a:noFill/>
            <a:round/>
            <a:headEnd/>
            <a:tailEnd/>
          </a:ln>
        </p:spPr>
        <p:txBody>
          <a:bodyPr/>
          <a:lstStyle/>
          <a:p>
            <a:endParaRPr lang="en-US" dirty="0"/>
          </a:p>
        </p:txBody>
      </p:sp>
      <p:sp>
        <p:nvSpPr>
          <p:cNvPr id="95384" name="Line 152"/>
          <p:cNvSpPr>
            <a:spLocks noChangeShapeType="1"/>
          </p:cNvSpPr>
          <p:nvPr/>
        </p:nvSpPr>
        <p:spPr bwMode="auto">
          <a:xfrm flipV="1">
            <a:off x="4143375" y="4564063"/>
            <a:ext cx="1588" cy="76200"/>
          </a:xfrm>
          <a:prstGeom prst="line">
            <a:avLst/>
          </a:prstGeom>
          <a:noFill/>
          <a:ln w="9525">
            <a:solidFill>
              <a:srgbClr val="0092C8"/>
            </a:solidFill>
            <a:round/>
            <a:headEnd/>
            <a:tailEnd/>
          </a:ln>
        </p:spPr>
        <p:txBody>
          <a:bodyPr/>
          <a:lstStyle/>
          <a:p>
            <a:endParaRPr lang="en-US" dirty="0"/>
          </a:p>
        </p:txBody>
      </p:sp>
      <p:sp>
        <p:nvSpPr>
          <p:cNvPr id="95385" name="Freeform 153"/>
          <p:cNvSpPr>
            <a:spLocks/>
          </p:cNvSpPr>
          <p:nvPr/>
        </p:nvSpPr>
        <p:spPr bwMode="auto">
          <a:xfrm>
            <a:off x="4121150" y="4529138"/>
            <a:ext cx="41275" cy="44450"/>
          </a:xfrm>
          <a:custGeom>
            <a:avLst/>
            <a:gdLst/>
            <a:ahLst/>
            <a:cxnLst>
              <a:cxn ang="0">
                <a:pos x="26" y="28"/>
              </a:cxn>
              <a:cxn ang="0">
                <a:pos x="0" y="28"/>
              </a:cxn>
              <a:cxn ang="0">
                <a:pos x="14" y="0"/>
              </a:cxn>
              <a:cxn ang="0">
                <a:pos x="26" y="28"/>
              </a:cxn>
            </a:cxnLst>
            <a:rect l="0" t="0" r="r" b="b"/>
            <a:pathLst>
              <a:path w="26" h="28">
                <a:moveTo>
                  <a:pt x="26" y="28"/>
                </a:moveTo>
                <a:lnTo>
                  <a:pt x="0" y="28"/>
                </a:lnTo>
                <a:lnTo>
                  <a:pt x="14" y="0"/>
                </a:lnTo>
                <a:lnTo>
                  <a:pt x="26" y="28"/>
                </a:lnTo>
                <a:close/>
              </a:path>
            </a:pathLst>
          </a:custGeom>
          <a:solidFill>
            <a:srgbClr val="0092C8"/>
          </a:solidFill>
          <a:ln w="9525">
            <a:noFill/>
            <a:round/>
            <a:headEnd/>
            <a:tailEnd/>
          </a:ln>
        </p:spPr>
        <p:txBody>
          <a:bodyPr/>
          <a:lstStyle/>
          <a:p>
            <a:endParaRPr lang="en-US" dirty="0"/>
          </a:p>
        </p:txBody>
      </p:sp>
      <p:sp>
        <p:nvSpPr>
          <p:cNvPr id="95386" name="Freeform 154"/>
          <p:cNvSpPr>
            <a:spLocks/>
          </p:cNvSpPr>
          <p:nvPr/>
        </p:nvSpPr>
        <p:spPr bwMode="auto">
          <a:xfrm>
            <a:off x="3238500" y="2579688"/>
            <a:ext cx="47625" cy="76200"/>
          </a:xfrm>
          <a:custGeom>
            <a:avLst/>
            <a:gdLst/>
            <a:ahLst/>
            <a:cxnLst>
              <a:cxn ang="0">
                <a:pos x="0" y="42"/>
              </a:cxn>
              <a:cxn ang="0">
                <a:pos x="14" y="48"/>
              </a:cxn>
              <a:cxn ang="0">
                <a:pos x="30" y="6"/>
              </a:cxn>
              <a:cxn ang="0">
                <a:pos x="18" y="0"/>
              </a:cxn>
              <a:cxn ang="0">
                <a:pos x="2" y="42"/>
              </a:cxn>
              <a:cxn ang="0">
                <a:pos x="0" y="42"/>
              </a:cxn>
            </a:cxnLst>
            <a:rect l="0" t="0" r="r" b="b"/>
            <a:pathLst>
              <a:path w="30" h="48">
                <a:moveTo>
                  <a:pt x="0" y="42"/>
                </a:moveTo>
                <a:lnTo>
                  <a:pt x="14" y="48"/>
                </a:lnTo>
                <a:lnTo>
                  <a:pt x="30"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87" name="Freeform 155"/>
          <p:cNvSpPr>
            <a:spLocks/>
          </p:cNvSpPr>
          <p:nvPr/>
        </p:nvSpPr>
        <p:spPr bwMode="auto">
          <a:xfrm>
            <a:off x="3273425" y="2595563"/>
            <a:ext cx="104775" cy="98425"/>
          </a:xfrm>
          <a:custGeom>
            <a:avLst/>
            <a:gdLst/>
            <a:ahLst/>
            <a:cxnLst>
              <a:cxn ang="0">
                <a:pos x="0" y="42"/>
              </a:cxn>
              <a:cxn ang="0">
                <a:pos x="12" y="46"/>
              </a:cxn>
              <a:cxn ang="0">
                <a:pos x="24" y="14"/>
              </a:cxn>
              <a:cxn ang="0">
                <a:pos x="20" y="50"/>
              </a:cxn>
              <a:cxn ang="0">
                <a:pos x="30" y="54"/>
              </a:cxn>
              <a:cxn ang="0">
                <a:pos x="50" y="24"/>
              </a:cxn>
              <a:cxn ang="0">
                <a:pos x="38" y="58"/>
              </a:cxn>
              <a:cxn ang="0">
                <a:pos x="48" y="62"/>
              </a:cxn>
              <a:cxn ang="0">
                <a:pos x="66" y="20"/>
              </a:cxn>
              <a:cxn ang="0">
                <a:pos x="48" y="12"/>
              </a:cxn>
              <a:cxn ang="0">
                <a:pos x="32" y="36"/>
              </a:cxn>
              <a:cxn ang="0">
                <a:pos x="36" y="6"/>
              </a:cxn>
              <a:cxn ang="0">
                <a:pos x="18" y="0"/>
              </a:cxn>
              <a:cxn ang="0">
                <a:pos x="2" y="42"/>
              </a:cxn>
              <a:cxn ang="0">
                <a:pos x="0" y="42"/>
              </a:cxn>
            </a:cxnLst>
            <a:rect l="0" t="0" r="r" b="b"/>
            <a:pathLst>
              <a:path w="66" h="62">
                <a:moveTo>
                  <a:pt x="0" y="42"/>
                </a:moveTo>
                <a:lnTo>
                  <a:pt x="12" y="46"/>
                </a:lnTo>
                <a:lnTo>
                  <a:pt x="24" y="14"/>
                </a:lnTo>
                <a:lnTo>
                  <a:pt x="20" y="50"/>
                </a:lnTo>
                <a:lnTo>
                  <a:pt x="30" y="54"/>
                </a:lnTo>
                <a:lnTo>
                  <a:pt x="50" y="24"/>
                </a:lnTo>
                <a:lnTo>
                  <a:pt x="38" y="58"/>
                </a:lnTo>
                <a:lnTo>
                  <a:pt x="48" y="62"/>
                </a:lnTo>
                <a:lnTo>
                  <a:pt x="66" y="20"/>
                </a:lnTo>
                <a:lnTo>
                  <a:pt x="48" y="12"/>
                </a:lnTo>
                <a:lnTo>
                  <a:pt x="32" y="36"/>
                </a:lnTo>
                <a:lnTo>
                  <a:pt x="36"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88" name="Freeform 156"/>
          <p:cNvSpPr>
            <a:spLocks/>
          </p:cNvSpPr>
          <p:nvPr/>
        </p:nvSpPr>
        <p:spPr bwMode="auto">
          <a:xfrm>
            <a:off x="3362325" y="2630488"/>
            <a:ext cx="82550" cy="85725"/>
          </a:xfrm>
          <a:custGeom>
            <a:avLst/>
            <a:gdLst/>
            <a:ahLst/>
            <a:cxnLst>
              <a:cxn ang="0">
                <a:pos x="0" y="42"/>
              </a:cxn>
              <a:cxn ang="0">
                <a:pos x="24" y="52"/>
              </a:cxn>
              <a:cxn ang="0">
                <a:pos x="30" y="54"/>
              </a:cxn>
              <a:cxn ang="0">
                <a:pos x="34" y="54"/>
              </a:cxn>
              <a:cxn ang="0">
                <a:pos x="40" y="52"/>
              </a:cxn>
              <a:cxn ang="0">
                <a:pos x="44" y="48"/>
              </a:cxn>
              <a:cxn ang="0">
                <a:pos x="46" y="44"/>
              </a:cxn>
              <a:cxn ang="0">
                <a:pos x="46" y="40"/>
              </a:cxn>
              <a:cxn ang="0">
                <a:pos x="44" y="36"/>
              </a:cxn>
              <a:cxn ang="0">
                <a:pos x="40" y="32"/>
              </a:cxn>
              <a:cxn ang="0">
                <a:pos x="46" y="32"/>
              </a:cxn>
              <a:cxn ang="0">
                <a:pos x="48" y="30"/>
              </a:cxn>
              <a:cxn ang="0">
                <a:pos x="50" y="26"/>
              </a:cxn>
              <a:cxn ang="0">
                <a:pos x="52" y="22"/>
              </a:cxn>
              <a:cxn ang="0">
                <a:pos x="50" y="18"/>
              </a:cxn>
              <a:cxn ang="0">
                <a:pos x="48" y="14"/>
              </a:cxn>
              <a:cxn ang="0">
                <a:pos x="42" y="10"/>
              </a:cxn>
              <a:cxn ang="0">
                <a:pos x="18" y="0"/>
              </a:cxn>
              <a:cxn ang="0">
                <a:pos x="2" y="42"/>
              </a:cxn>
              <a:cxn ang="0">
                <a:pos x="0" y="42"/>
              </a:cxn>
              <a:cxn ang="0">
                <a:pos x="28" y="14"/>
              </a:cxn>
              <a:cxn ang="0">
                <a:pos x="34" y="18"/>
              </a:cxn>
              <a:cxn ang="0">
                <a:pos x="38" y="20"/>
              </a:cxn>
              <a:cxn ang="0">
                <a:pos x="38" y="24"/>
              </a:cxn>
              <a:cxn ang="0">
                <a:pos x="34" y="26"/>
              </a:cxn>
              <a:cxn ang="0">
                <a:pos x="30" y="26"/>
              </a:cxn>
              <a:cxn ang="0">
                <a:pos x="24" y="22"/>
              </a:cxn>
              <a:cxn ang="0">
                <a:pos x="28" y="14"/>
              </a:cxn>
              <a:cxn ang="0">
                <a:pos x="0" y="42"/>
              </a:cxn>
              <a:cxn ang="0">
                <a:pos x="20" y="30"/>
              </a:cxn>
              <a:cxn ang="0">
                <a:pos x="28" y="34"/>
              </a:cxn>
              <a:cxn ang="0">
                <a:pos x="32" y="36"/>
              </a:cxn>
              <a:cxn ang="0">
                <a:pos x="32" y="40"/>
              </a:cxn>
              <a:cxn ang="0">
                <a:pos x="30" y="42"/>
              </a:cxn>
              <a:cxn ang="0">
                <a:pos x="24" y="42"/>
              </a:cxn>
              <a:cxn ang="0">
                <a:pos x="18" y="40"/>
              </a:cxn>
              <a:cxn ang="0">
                <a:pos x="20" y="30"/>
              </a:cxn>
              <a:cxn ang="0">
                <a:pos x="0" y="42"/>
              </a:cxn>
            </a:cxnLst>
            <a:rect l="0" t="0" r="r" b="b"/>
            <a:pathLst>
              <a:path w="52" h="54">
                <a:moveTo>
                  <a:pt x="0" y="42"/>
                </a:moveTo>
                <a:lnTo>
                  <a:pt x="24" y="52"/>
                </a:lnTo>
                <a:lnTo>
                  <a:pt x="30" y="54"/>
                </a:lnTo>
                <a:lnTo>
                  <a:pt x="34" y="54"/>
                </a:lnTo>
                <a:lnTo>
                  <a:pt x="40" y="52"/>
                </a:lnTo>
                <a:lnTo>
                  <a:pt x="44" y="48"/>
                </a:lnTo>
                <a:lnTo>
                  <a:pt x="46" y="44"/>
                </a:lnTo>
                <a:lnTo>
                  <a:pt x="46" y="40"/>
                </a:lnTo>
                <a:lnTo>
                  <a:pt x="44" y="36"/>
                </a:lnTo>
                <a:lnTo>
                  <a:pt x="40" y="32"/>
                </a:lnTo>
                <a:lnTo>
                  <a:pt x="46" y="32"/>
                </a:lnTo>
                <a:lnTo>
                  <a:pt x="48" y="30"/>
                </a:lnTo>
                <a:lnTo>
                  <a:pt x="50" y="26"/>
                </a:lnTo>
                <a:lnTo>
                  <a:pt x="52" y="22"/>
                </a:lnTo>
                <a:lnTo>
                  <a:pt x="50" y="18"/>
                </a:lnTo>
                <a:lnTo>
                  <a:pt x="48" y="14"/>
                </a:lnTo>
                <a:lnTo>
                  <a:pt x="42" y="10"/>
                </a:lnTo>
                <a:lnTo>
                  <a:pt x="18" y="0"/>
                </a:lnTo>
                <a:lnTo>
                  <a:pt x="2" y="42"/>
                </a:lnTo>
                <a:lnTo>
                  <a:pt x="0" y="42"/>
                </a:lnTo>
                <a:lnTo>
                  <a:pt x="28" y="14"/>
                </a:lnTo>
                <a:lnTo>
                  <a:pt x="34" y="18"/>
                </a:lnTo>
                <a:lnTo>
                  <a:pt x="38" y="20"/>
                </a:lnTo>
                <a:lnTo>
                  <a:pt x="38" y="24"/>
                </a:lnTo>
                <a:lnTo>
                  <a:pt x="34" y="26"/>
                </a:lnTo>
                <a:lnTo>
                  <a:pt x="30" y="26"/>
                </a:lnTo>
                <a:lnTo>
                  <a:pt x="24" y="22"/>
                </a:lnTo>
                <a:lnTo>
                  <a:pt x="28" y="14"/>
                </a:lnTo>
                <a:lnTo>
                  <a:pt x="0" y="42"/>
                </a:lnTo>
                <a:lnTo>
                  <a:pt x="20" y="30"/>
                </a:lnTo>
                <a:lnTo>
                  <a:pt x="28" y="34"/>
                </a:lnTo>
                <a:lnTo>
                  <a:pt x="32" y="36"/>
                </a:lnTo>
                <a:lnTo>
                  <a:pt x="32" y="40"/>
                </a:lnTo>
                <a:lnTo>
                  <a:pt x="30" y="42"/>
                </a:lnTo>
                <a:lnTo>
                  <a:pt x="24" y="42"/>
                </a:lnTo>
                <a:lnTo>
                  <a:pt x="18" y="40"/>
                </a:lnTo>
                <a:lnTo>
                  <a:pt x="20" y="30"/>
                </a:lnTo>
                <a:lnTo>
                  <a:pt x="0" y="42"/>
                </a:lnTo>
                <a:close/>
              </a:path>
            </a:pathLst>
          </a:custGeom>
          <a:solidFill>
            <a:srgbClr val="939598"/>
          </a:solidFill>
          <a:ln w="9525">
            <a:noFill/>
            <a:round/>
            <a:headEnd/>
            <a:tailEnd/>
          </a:ln>
        </p:spPr>
        <p:txBody>
          <a:bodyPr/>
          <a:lstStyle/>
          <a:p>
            <a:endParaRPr lang="en-US" dirty="0"/>
          </a:p>
        </p:txBody>
      </p:sp>
      <p:sp>
        <p:nvSpPr>
          <p:cNvPr id="95389" name="Freeform 157"/>
          <p:cNvSpPr>
            <a:spLocks/>
          </p:cNvSpPr>
          <p:nvPr/>
        </p:nvSpPr>
        <p:spPr bwMode="auto">
          <a:xfrm>
            <a:off x="3429000" y="2668588"/>
            <a:ext cx="76200" cy="88900"/>
          </a:xfrm>
          <a:custGeom>
            <a:avLst/>
            <a:gdLst/>
            <a:ahLst/>
            <a:cxnLst>
              <a:cxn ang="0">
                <a:pos x="32" y="50"/>
              </a:cxn>
              <a:cxn ang="0">
                <a:pos x="46" y="56"/>
              </a:cxn>
              <a:cxn ang="0">
                <a:pos x="48" y="6"/>
              </a:cxn>
              <a:cxn ang="0">
                <a:pos x="34" y="0"/>
              </a:cxn>
              <a:cxn ang="0">
                <a:pos x="0" y="36"/>
              </a:cxn>
              <a:cxn ang="0">
                <a:pos x="14" y="42"/>
              </a:cxn>
              <a:cxn ang="0">
                <a:pos x="18" y="36"/>
              </a:cxn>
              <a:cxn ang="0">
                <a:pos x="34" y="42"/>
              </a:cxn>
              <a:cxn ang="0">
                <a:pos x="34" y="50"/>
              </a:cxn>
              <a:cxn ang="0">
                <a:pos x="32" y="50"/>
              </a:cxn>
              <a:cxn ang="0">
                <a:pos x="26" y="28"/>
              </a:cxn>
              <a:cxn ang="0">
                <a:pos x="36" y="14"/>
              </a:cxn>
              <a:cxn ang="0">
                <a:pos x="34" y="32"/>
              </a:cxn>
              <a:cxn ang="0">
                <a:pos x="26" y="28"/>
              </a:cxn>
              <a:cxn ang="0">
                <a:pos x="32" y="50"/>
              </a:cxn>
            </a:cxnLst>
            <a:rect l="0" t="0" r="r" b="b"/>
            <a:pathLst>
              <a:path w="48" h="56">
                <a:moveTo>
                  <a:pt x="32" y="50"/>
                </a:moveTo>
                <a:lnTo>
                  <a:pt x="46" y="56"/>
                </a:lnTo>
                <a:lnTo>
                  <a:pt x="48" y="6"/>
                </a:lnTo>
                <a:lnTo>
                  <a:pt x="34" y="0"/>
                </a:lnTo>
                <a:lnTo>
                  <a:pt x="0" y="36"/>
                </a:lnTo>
                <a:lnTo>
                  <a:pt x="14" y="42"/>
                </a:lnTo>
                <a:lnTo>
                  <a:pt x="18" y="36"/>
                </a:lnTo>
                <a:lnTo>
                  <a:pt x="34" y="42"/>
                </a:lnTo>
                <a:lnTo>
                  <a:pt x="34" y="50"/>
                </a:lnTo>
                <a:lnTo>
                  <a:pt x="32" y="50"/>
                </a:lnTo>
                <a:lnTo>
                  <a:pt x="26" y="28"/>
                </a:lnTo>
                <a:lnTo>
                  <a:pt x="36" y="14"/>
                </a:lnTo>
                <a:lnTo>
                  <a:pt x="34" y="32"/>
                </a:lnTo>
                <a:lnTo>
                  <a:pt x="26" y="28"/>
                </a:lnTo>
                <a:lnTo>
                  <a:pt x="32" y="50"/>
                </a:lnTo>
                <a:close/>
              </a:path>
            </a:pathLst>
          </a:custGeom>
          <a:solidFill>
            <a:srgbClr val="939598"/>
          </a:solidFill>
          <a:ln w="9525">
            <a:noFill/>
            <a:round/>
            <a:headEnd/>
            <a:tailEnd/>
          </a:ln>
        </p:spPr>
        <p:txBody>
          <a:bodyPr/>
          <a:lstStyle/>
          <a:p>
            <a:endParaRPr lang="en-US" dirty="0"/>
          </a:p>
        </p:txBody>
      </p:sp>
      <p:sp>
        <p:nvSpPr>
          <p:cNvPr id="95390" name="Freeform 158"/>
          <p:cNvSpPr>
            <a:spLocks/>
          </p:cNvSpPr>
          <p:nvPr/>
        </p:nvSpPr>
        <p:spPr bwMode="auto">
          <a:xfrm>
            <a:off x="3508375" y="2690813"/>
            <a:ext cx="60325" cy="88900"/>
          </a:xfrm>
          <a:custGeom>
            <a:avLst/>
            <a:gdLst/>
            <a:ahLst/>
            <a:cxnLst>
              <a:cxn ang="0">
                <a:pos x="0" y="42"/>
              </a:cxn>
              <a:cxn ang="0">
                <a:pos x="34" y="56"/>
              </a:cxn>
              <a:cxn ang="0">
                <a:pos x="38" y="46"/>
              </a:cxn>
              <a:cxn ang="0">
                <a:pos x="18" y="38"/>
              </a:cxn>
              <a:cxn ang="0">
                <a:pos x="32" y="6"/>
              </a:cxn>
              <a:cxn ang="0">
                <a:pos x="18" y="0"/>
              </a:cxn>
              <a:cxn ang="0">
                <a:pos x="2" y="42"/>
              </a:cxn>
              <a:cxn ang="0">
                <a:pos x="0" y="42"/>
              </a:cxn>
            </a:cxnLst>
            <a:rect l="0" t="0" r="r" b="b"/>
            <a:pathLst>
              <a:path w="38" h="56">
                <a:moveTo>
                  <a:pt x="0" y="42"/>
                </a:moveTo>
                <a:lnTo>
                  <a:pt x="34" y="56"/>
                </a:lnTo>
                <a:lnTo>
                  <a:pt x="38" y="46"/>
                </a:lnTo>
                <a:lnTo>
                  <a:pt x="18" y="38"/>
                </a:lnTo>
                <a:lnTo>
                  <a:pt x="32"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91" name="Freeform 159"/>
          <p:cNvSpPr>
            <a:spLocks/>
          </p:cNvSpPr>
          <p:nvPr/>
        </p:nvSpPr>
        <p:spPr bwMode="auto">
          <a:xfrm>
            <a:off x="3565525" y="2725738"/>
            <a:ext cx="76200" cy="85725"/>
          </a:xfrm>
          <a:custGeom>
            <a:avLst/>
            <a:gdLst/>
            <a:ahLst/>
            <a:cxnLst>
              <a:cxn ang="0">
                <a:pos x="32" y="48"/>
              </a:cxn>
              <a:cxn ang="0">
                <a:pos x="46" y="54"/>
              </a:cxn>
              <a:cxn ang="0">
                <a:pos x="48" y="6"/>
              </a:cxn>
              <a:cxn ang="0">
                <a:pos x="34" y="0"/>
              </a:cxn>
              <a:cxn ang="0">
                <a:pos x="0" y="36"/>
              </a:cxn>
              <a:cxn ang="0">
                <a:pos x="14" y="40"/>
              </a:cxn>
              <a:cxn ang="0">
                <a:pos x="18" y="34"/>
              </a:cxn>
              <a:cxn ang="0">
                <a:pos x="32" y="40"/>
              </a:cxn>
              <a:cxn ang="0">
                <a:pos x="32" y="46"/>
              </a:cxn>
              <a:cxn ang="0">
                <a:pos x="32" y="48"/>
              </a:cxn>
              <a:cxn ang="0">
                <a:pos x="24" y="26"/>
              </a:cxn>
              <a:cxn ang="0">
                <a:pos x="36" y="14"/>
              </a:cxn>
              <a:cxn ang="0">
                <a:pos x="34" y="30"/>
              </a:cxn>
              <a:cxn ang="0">
                <a:pos x="24" y="26"/>
              </a:cxn>
              <a:cxn ang="0">
                <a:pos x="32" y="48"/>
              </a:cxn>
            </a:cxnLst>
            <a:rect l="0" t="0" r="r" b="b"/>
            <a:pathLst>
              <a:path w="48" h="54">
                <a:moveTo>
                  <a:pt x="32" y="48"/>
                </a:moveTo>
                <a:lnTo>
                  <a:pt x="46" y="54"/>
                </a:lnTo>
                <a:lnTo>
                  <a:pt x="48" y="6"/>
                </a:lnTo>
                <a:lnTo>
                  <a:pt x="34" y="0"/>
                </a:lnTo>
                <a:lnTo>
                  <a:pt x="0" y="36"/>
                </a:lnTo>
                <a:lnTo>
                  <a:pt x="14" y="40"/>
                </a:lnTo>
                <a:lnTo>
                  <a:pt x="18" y="34"/>
                </a:lnTo>
                <a:lnTo>
                  <a:pt x="32" y="40"/>
                </a:lnTo>
                <a:lnTo>
                  <a:pt x="32" y="46"/>
                </a:lnTo>
                <a:lnTo>
                  <a:pt x="32" y="48"/>
                </a:lnTo>
                <a:lnTo>
                  <a:pt x="24" y="26"/>
                </a:lnTo>
                <a:lnTo>
                  <a:pt x="36" y="14"/>
                </a:lnTo>
                <a:lnTo>
                  <a:pt x="34" y="30"/>
                </a:lnTo>
                <a:lnTo>
                  <a:pt x="24" y="26"/>
                </a:lnTo>
                <a:lnTo>
                  <a:pt x="32" y="48"/>
                </a:lnTo>
                <a:close/>
              </a:path>
            </a:pathLst>
          </a:custGeom>
          <a:solidFill>
            <a:srgbClr val="939598"/>
          </a:solidFill>
          <a:ln w="9525">
            <a:noFill/>
            <a:round/>
            <a:headEnd/>
            <a:tailEnd/>
          </a:ln>
        </p:spPr>
        <p:txBody>
          <a:bodyPr/>
          <a:lstStyle/>
          <a:p>
            <a:endParaRPr lang="en-US" dirty="0"/>
          </a:p>
        </p:txBody>
      </p:sp>
      <p:sp>
        <p:nvSpPr>
          <p:cNvPr id="95392" name="Freeform 160"/>
          <p:cNvSpPr>
            <a:spLocks/>
          </p:cNvSpPr>
          <p:nvPr/>
        </p:nvSpPr>
        <p:spPr bwMode="auto">
          <a:xfrm>
            <a:off x="3644900" y="2747963"/>
            <a:ext cx="92075" cy="92075"/>
          </a:xfrm>
          <a:custGeom>
            <a:avLst/>
            <a:gdLst/>
            <a:ahLst/>
            <a:cxnLst>
              <a:cxn ang="0">
                <a:pos x="0" y="42"/>
              </a:cxn>
              <a:cxn ang="0">
                <a:pos x="12" y="48"/>
              </a:cxn>
              <a:cxn ang="0">
                <a:pos x="22" y="24"/>
              </a:cxn>
              <a:cxn ang="0">
                <a:pos x="28" y="54"/>
              </a:cxn>
              <a:cxn ang="0">
                <a:pos x="40" y="58"/>
              </a:cxn>
              <a:cxn ang="0">
                <a:pos x="58" y="16"/>
              </a:cxn>
              <a:cxn ang="0">
                <a:pos x="46" y="12"/>
              </a:cxn>
              <a:cxn ang="0">
                <a:pos x="36" y="34"/>
              </a:cxn>
              <a:cxn ang="0">
                <a:pos x="30" y="4"/>
              </a:cxn>
              <a:cxn ang="0">
                <a:pos x="18" y="0"/>
              </a:cxn>
              <a:cxn ang="0">
                <a:pos x="2" y="42"/>
              </a:cxn>
              <a:cxn ang="0">
                <a:pos x="0" y="42"/>
              </a:cxn>
            </a:cxnLst>
            <a:rect l="0" t="0" r="r" b="b"/>
            <a:pathLst>
              <a:path w="58" h="58">
                <a:moveTo>
                  <a:pt x="0" y="42"/>
                </a:moveTo>
                <a:lnTo>
                  <a:pt x="12" y="48"/>
                </a:lnTo>
                <a:lnTo>
                  <a:pt x="22" y="24"/>
                </a:lnTo>
                <a:lnTo>
                  <a:pt x="28" y="54"/>
                </a:lnTo>
                <a:lnTo>
                  <a:pt x="40" y="58"/>
                </a:lnTo>
                <a:lnTo>
                  <a:pt x="58" y="16"/>
                </a:lnTo>
                <a:lnTo>
                  <a:pt x="46" y="12"/>
                </a:lnTo>
                <a:lnTo>
                  <a:pt x="36" y="34"/>
                </a:lnTo>
                <a:lnTo>
                  <a:pt x="30" y="4"/>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93" name="Freeform 161"/>
          <p:cNvSpPr>
            <a:spLocks/>
          </p:cNvSpPr>
          <p:nvPr/>
        </p:nvSpPr>
        <p:spPr bwMode="auto">
          <a:xfrm>
            <a:off x="3730625" y="2789238"/>
            <a:ext cx="73025" cy="76200"/>
          </a:xfrm>
          <a:custGeom>
            <a:avLst/>
            <a:gdLst/>
            <a:ahLst/>
            <a:cxnLst>
              <a:cxn ang="0">
                <a:pos x="26" y="36"/>
              </a:cxn>
              <a:cxn ang="0">
                <a:pos x="22" y="36"/>
              </a:cxn>
              <a:cxn ang="0">
                <a:pos x="18" y="36"/>
              </a:cxn>
              <a:cxn ang="0">
                <a:pos x="16" y="34"/>
              </a:cxn>
              <a:cxn ang="0">
                <a:pos x="14" y="30"/>
              </a:cxn>
              <a:cxn ang="0">
                <a:pos x="14" y="26"/>
              </a:cxn>
              <a:cxn ang="0">
                <a:pos x="16" y="20"/>
              </a:cxn>
              <a:cxn ang="0">
                <a:pos x="18" y="16"/>
              </a:cxn>
              <a:cxn ang="0">
                <a:pos x="20" y="12"/>
              </a:cxn>
              <a:cxn ang="0">
                <a:pos x="24" y="10"/>
              </a:cxn>
              <a:cxn ang="0">
                <a:pos x="30" y="12"/>
              </a:cxn>
              <a:cxn ang="0">
                <a:pos x="32" y="14"/>
              </a:cxn>
              <a:cxn ang="0">
                <a:pos x="34" y="18"/>
              </a:cxn>
              <a:cxn ang="0">
                <a:pos x="34" y="20"/>
              </a:cxn>
              <a:cxn ang="0">
                <a:pos x="46" y="22"/>
              </a:cxn>
              <a:cxn ang="0">
                <a:pos x="46" y="16"/>
              </a:cxn>
              <a:cxn ang="0">
                <a:pos x="44" y="10"/>
              </a:cxn>
              <a:cxn ang="0">
                <a:pos x="40" y="6"/>
              </a:cxn>
              <a:cxn ang="0">
                <a:pos x="32" y="2"/>
              </a:cxn>
              <a:cxn ang="0">
                <a:pos x="24" y="0"/>
              </a:cxn>
              <a:cxn ang="0">
                <a:pos x="14" y="0"/>
              </a:cxn>
              <a:cxn ang="0">
                <a:pos x="8" y="6"/>
              </a:cxn>
              <a:cxn ang="0">
                <a:pos x="2" y="14"/>
              </a:cxn>
              <a:cxn ang="0">
                <a:pos x="0" y="22"/>
              </a:cxn>
              <a:cxn ang="0">
                <a:pos x="0" y="28"/>
              </a:cxn>
              <a:cxn ang="0">
                <a:pos x="2" y="34"/>
              </a:cxn>
              <a:cxn ang="0">
                <a:pos x="4" y="38"/>
              </a:cxn>
              <a:cxn ang="0">
                <a:pos x="10" y="42"/>
              </a:cxn>
              <a:cxn ang="0">
                <a:pos x="16" y="46"/>
              </a:cxn>
              <a:cxn ang="0">
                <a:pos x="26" y="48"/>
              </a:cxn>
              <a:cxn ang="0">
                <a:pos x="34" y="46"/>
              </a:cxn>
              <a:cxn ang="0">
                <a:pos x="40" y="38"/>
              </a:cxn>
              <a:cxn ang="0">
                <a:pos x="30" y="30"/>
              </a:cxn>
              <a:cxn ang="0">
                <a:pos x="28" y="36"/>
              </a:cxn>
              <a:cxn ang="0">
                <a:pos x="26" y="36"/>
              </a:cxn>
            </a:cxnLst>
            <a:rect l="0" t="0" r="r" b="b"/>
            <a:pathLst>
              <a:path w="46" h="48">
                <a:moveTo>
                  <a:pt x="26" y="36"/>
                </a:moveTo>
                <a:lnTo>
                  <a:pt x="22" y="36"/>
                </a:lnTo>
                <a:lnTo>
                  <a:pt x="18" y="36"/>
                </a:lnTo>
                <a:lnTo>
                  <a:pt x="16" y="34"/>
                </a:lnTo>
                <a:lnTo>
                  <a:pt x="14" y="30"/>
                </a:lnTo>
                <a:lnTo>
                  <a:pt x="14" y="26"/>
                </a:lnTo>
                <a:lnTo>
                  <a:pt x="16" y="20"/>
                </a:lnTo>
                <a:lnTo>
                  <a:pt x="18" y="16"/>
                </a:lnTo>
                <a:lnTo>
                  <a:pt x="20" y="12"/>
                </a:lnTo>
                <a:lnTo>
                  <a:pt x="24" y="10"/>
                </a:lnTo>
                <a:lnTo>
                  <a:pt x="30" y="12"/>
                </a:lnTo>
                <a:lnTo>
                  <a:pt x="32" y="14"/>
                </a:lnTo>
                <a:lnTo>
                  <a:pt x="34" y="18"/>
                </a:lnTo>
                <a:lnTo>
                  <a:pt x="34" y="20"/>
                </a:lnTo>
                <a:lnTo>
                  <a:pt x="46" y="22"/>
                </a:lnTo>
                <a:lnTo>
                  <a:pt x="46" y="16"/>
                </a:lnTo>
                <a:lnTo>
                  <a:pt x="44" y="10"/>
                </a:lnTo>
                <a:lnTo>
                  <a:pt x="40" y="6"/>
                </a:lnTo>
                <a:lnTo>
                  <a:pt x="32" y="2"/>
                </a:lnTo>
                <a:lnTo>
                  <a:pt x="24" y="0"/>
                </a:lnTo>
                <a:lnTo>
                  <a:pt x="14" y="0"/>
                </a:lnTo>
                <a:lnTo>
                  <a:pt x="8" y="6"/>
                </a:lnTo>
                <a:lnTo>
                  <a:pt x="2" y="14"/>
                </a:lnTo>
                <a:lnTo>
                  <a:pt x="0" y="22"/>
                </a:lnTo>
                <a:lnTo>
                  <a:pt x="0" y="28"/>
                </a:lnTo>
                <a:lnTo>
                  <a:pt x="2" y="34"/>
                </a:lnTo>
                <a:lnTo>
                  <a:pt x="4" y="38"/>
                </a:lnTo>
                <a:lnTo>
                  <a:pt x="10" y="42"/>
                </a:lnTo>
                <a:lnTo>
                  <a:pt x="16" y="46"/>
                </a:lnTo>
                <a:lnTo>
                  <a:pt x="26" y="48"/>
                </a:lnTo>
                <a:lnTo>
                  <a:pt x="34" y="46"/>
                </a:lnTo>
                <a:lnTo>
                  <a:pt x="40" y="38"/>
                </a:lnTo>
                <a:lnTo>
                  <a:pt x="30" y="30"/>
                </a:lnTo>
                <a:lnTo>
                  <a:pt x="28" y="36"/>
                </a:lnTo>
                <a:lnTo>
                  <a:pt x="26" y="36"/>
                </a:lnTo>
                <a:close/>
              </a:path>
            </a:pathLst>
          </a:custGeom>
          <a:solidFill>
            <a:srgbClr val="939598"/>
          </a:solidFill>
          <a:ln w="9525">
            <a:noFill/>
            <a:round/>
            <a:headEnd/>
            <a:tailEnd/>
          </a:ln>
        </p:spPr>
        <p:txBody>
          <a:bodyPr/>
          <a:lstStyle/>
          <a:p>
            <a:endParaRPr lang="en-US" dirty="0"/>
          </a:p>
        </p:txBody>
      </p:sp>
      <p:sp>
        <p:nvSpPr>
          <p:cNvPr id="95394" name="Freeform 162"/>
          <p:cNvSpPr>
            <a:spLocks/>
          </p:cNvSpPr>
          <p:nvPr/>
        </p:nvSpPr>
        <p:spPr bwMode="auto">
          <a:xfrm>
            <a:off x="3797300" y="2811463"/>
            <a:ext cx="82550" cy="88900"/>
          </a:xfrm>
          <a:custGeom>
            <a:avLst/>
            <a:gdLst/>
            <a:ahLst/>
            <a:cxnLst>
              <a:cxn ang="0">
                <a:pos x="0" y="42"/>
              </a:cxn>
              <a:cxn ang="0">
                <a:pos x="34" y="56"/>
              </a:cxn>
              <a:cxn ang="0">
                <a:pos x="38" y="46"/>
              </a:cxn>
              <a:cxn ang="0">
                <a:pos x="16" y="38"/>
              </a:cxn>
              <a:cxn ang="0">
                <a:pos x="20" y="28"/>
              </a:cxn>
              <a:cxn ang="0">
                <a:pos x="40" y="38"/>
              </a:cxn>
              <a:cxn ang="0">
                <a:pos x="44" y="28"/>
              </a:cxn>
              <a:cxn ang="0">
                <a:pos x="24" y="20"/>
              </a:cxn>
              <a:cxn ang="0">
                <a:pos x="26" y="14"/>
              </a:cxn>
              <a:cxn ang="0">
                <a:pos x="48" y="22"/>
              </a:cxn>
              <a:cxn ang="0">
                <a:pos x="52" y="14"/>
              </a:cxn>
              <a:cxn ang="0">
                <a:pos x="16" y="0"/>
              </a:cxn>
              <a:cxn ang="0">
                <a:pos x="2" y="42"/>
              </a:cxn>
              <a:cxn ang="0">
                <a:pos x="0" y="42"/>
              </a:cxn>
            </a:cxnLst>
            <a:rect l="0" t="0" r="r" b="b"/>
            <a:pathLst>
              <a:path w="52" h="56">
                <a:moveTo>
                  <a:pt x="0" y="42"/>
                </a:moveTo>
                <a:lnTo>
                  <a:pt x="34" y="56"/>
                </a:lnTo>
                <a:lnTo>
                  <a:pt x="38" y="46"/>
                </a:lnTo>
                <a:lnTo>
                  <a:pt x="16" y="38"/>
                </a:lnTo>
                <a:lnTo>
                  <a:pt x="20" y="28"/>
                </a:lnTo>
                <a:lnTo>
                  <a:pt x="40" y="38"/>
                </a:lnTo>
                <a:lnTo>
                  <a:pt x="44" y="28"/>
                </a:lnTo>
                <a:lnTo>
                  <a:pt x="24" y="20"/>
                </a:lnTo>
                <a:lnTo>
                  <a:pt x="26" y="14"/>
                </a:lnTo>
                <a:lnTo>
                  <a:pt x="48" y="22"/>
                </a:lnTo>
                <a:lnTo>
                  <a:pt x="52" y="14"/>
                </a:lnTo>
                <a:lnTo>
                  <a:pt x="16" y="0"/>
                </a:lnTo>
                <a:lnTo>
                  <a:pt x="2" y="42"/>
                </a:lnTo>
                <a:lnTo>
                  <a:pt x="0" y="42"/>
                </a:lnTo>
                <a:close/>
              </a:path>
            </a:pathLst>
          </a:custGeom>
          <a:solidFill>
            <a:srgbClr val="939598"/>
          </a:solidFill>
          <a:ln w="9525">
            <a:noFill/>
            <a:round/>
            <a:headEnd/>
            <a:tailEnd/>
          </a:ln>
        </p:spPr>
        <p:txBody>
          <a:bodyPr/>
          <a:lstStyle/>
          <a:p>
            <a:endParaRPr lang="en-US" dirty="0"/>
          </a:p>
        </p:txBody>
      </p:sp>
      <p:sp>
        <p:nvSpPr>
          <p:cNvPr id="95395" name="Freeform 163"/>
          <p:cNvSpPr>
            <a:spLocks/>
          </p:cNvSpPr>
          <p:nvPr/>
        </p:nvSpPr>
        <p:spPr bwMode="auto">
          <a:xfrm>
            <a:off x="5264150" y="3694113"/>
            <a:ext cx="47625" cy="76200"/>
          </a:xfrm>
          <a:custGeom>
            <a:avLst/>
            <a:gdLst/>
            <a:ahLst/>
            <a:cxnLst>
              <a:cxn ang="0">
                <a:pos x="0" y="42"/>
              </a:cxn>
              <a:cxn ang="0">
                <a:pos x="14" y="48"/>
              </a:cxn>
              <a:cxn ang="0">
                <a:pos x="30" y="6"/>
              </a:cxn>
              <a:cxn ang="0">
                <a:pos x="18" y="0"/>
              </a:cxn>
              <a:cxn ang="0">
                <a:pos x="2" y="42"/>
              </a:cxn>
              <a:cxn ang="0">
                <a:pos x="0" y="42"/>
              </a:cxn>
            </a:cxnLst>
            <a:rect l="0" t="0" r="r" b="b"/>
            <a:pathLst>
              <a:path w="30" h="48">
                <a:moveTo>
                  <a:pt x="0" y="42"/>
                </a:moveTo>
                <a:lnTo>
                  <a:pt x="14" y="48"/>
                </a:lnTo>
                <a:lnTo>
                  <a:pt x="30"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96" name="Freeform 164"/>
          <p:cNvSpPr>
            <a:spLocks/>
          </p:cNvSpPr>
          <p:nvPr/>
        </p:nvSpPr>
        <p:spPr bwMode="auto">
          <a:xfrm>
            <a:off x="5299075" y="3709988"/>
            <a:ext cx="104775" cy="98425"/>
          </a:xfrm>
          <a:custGeom>
            <a:avLst/>
            <a:gdLst/>
            <a:ahLst/>
            <a:cxnLst>
              <a:cxn ang="0">
                <a:pos x="0" y="42"/>
              </a:cxn>
              <a:cxn ang="0">
                <a:pos x="12" y="46"/>
              </a:cxn>
              <a:cxn ang="0">
                <a:pos x="24" y="14"/>
              </a:cxn>
              <a:cxn ang="0">
                <a:pos x="20" y="50"/>
              </a:cxn>
              <a:cxn ang="0">
                <a:pos x="30" y="54"/>
              </a:cxn>
              <a:cxn ang="0">
                <a:pos x="50" y="24"/>
              </a:cxn>
              <a:cxn ang="0">
                <a:pos x="38" y="58"/>
              </a:cxn>
              <a:cxn ang="0">
                <a:pos x="48" y="62"/>
              </a:cxn>
              <a:cxn ang="0">
                <a:pos x="66" y="20"/>
              </a:cxn>
              <a:cxn ang="0">
                <a:pos x="48" y="12"/>
              </a:cxn>
              <a:cxn ang="0">
                <a:pos x="32" y="36"/>
              </a:cxn>
              <a:cxn ang="0">
                <a:pos x="36" y="6"/>
              </a:cxn>
              <a:cxn ang="0">
                <a:pos x="18" y="0"/>
              </a:cxn>
              <a:cxn ang="0">
                <a:pos x="2" y="42"/>
              </a:cxn>
              <a:cxn ang="0">
                <a:pos x="0" y="42"/>
              </a:cxn>
            </a:cxnLst>
            <a:rect l="0" t="0" r="r" b="b"/>
            <a:pathLst>
              <a:path w="66" h="62">
                <a:moveTo>
                  <a:pt x="0" y="42"/>
                </a:moveTo>
                <a:lnTo>
                  <a:pt x="12" y="46"/>
                </a:lnTo>
                <a:lnTo>
                  <a:pt x="24" y="14"/>
                </a:lnTo>
                <a:lnTo>
                  <a:pt x="20" y="50"/>
                </a:lnTo>
                <a:lnTo>
                  <a:pt x="30" y="54"/>
                </a:lnTo>
                <a:lnTo>
                  <a:pt x="50" y="24"/>
                </a:lnTo>
                <a:lnTo>
                  <a:pt x="38" y="58"/>
                </a:lnTo>
                <a:lnTo>
                  <a:pt x="48" y="62"/>
                </a:lnTo>
                <a:lnTo>
                  <a:pt x="66" y="20"/>
                </a:lnTo>
                <a:lnTo>
                  <a:pt x="48" y="12"/>
                </a:lnTo>
                <a:lnTo>
                  <a:pt x="32" y="36"/>
                </a:lnTo>
                <a:lnTo>
                  <a:pt x="36"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397" name="Freeform 165"/>
          <p:cNvSpPr>
            <a:spLocks/>
          </p:cNvSpPr>
          <p:nvPr/>
        </p:nvSpPr>
        <p:spPr bwMode="auto">
          <a:xfrm>
            <a:off x="5387975" y="3744913"/>
            <a:ext cx="82550" cy="85725"/>
          </a:xfrm>
          <a:custGeom>
            <a:avLst/>
            <a:gdLst/>
            <a:ahLst/>
            <a:cxnLst>
              <a:cxn ang="0">
                <a:pos x="0" y="42"/>
              </a:cxn>
              <a:cxn ang="0">
                <a:pos x="24" y="52"/>
              </a:cxn>
              <a:cxn ang="0">
                <a:pos x="30" y="54"/>
              </a:cxn>
              <a:cxn ang="0">
                <a:pos x="34" y="54"/>
              </a:cxn>
              <a:cxn ang="0">
                <a:pos x="40" y="52"/>
              </a:cxn>
              <a:cxn ang="0">
                <a:pos x="44" y="48"/>
              </a:cxn>
              <a:cxn ang="0">
                <a:pos x="46" y="44"/>
              </a:cxn>
              <a:cxn ang="0">
                <a:pos x="46" y="40"/>
              </a:cxn>
              <a:cxn ang="0">
                <a:pos x="44" y="36"/>
              </a:cxn>
              <a:cxn ang="0">
                <a:pos x="40" y="32"/>
              </a:cxn>
              <a:cxn ang="0">
                <a:pos x="46" y="32"/>
              </a:cxn>
              <a:cxn ang="0">
                <a:pos x="48" y="30"/>
              </a:cxn>
              <a:cxn ang="0">
                <a:pos x="52" y="26"/>
              </a:cxn>
              <a:cxn ang="0">
                <a:pos x="52" y="22"/>
              </a:cxn>
              <a:cxn ang="0">
                <a:pos x="50" y="18"/>
              </a:cxn>
              <a:cxn ang="0">
                <a:pos x="48" y="14"/>
              </a:cxn>
              <a:cxn ang="0">
                <a:pos x="42" y="10"/>
              </a:cxn>
              <a:cxn ang="0">
                <a:pos x="18" y="0"/>
              </a:cxn>
              <a:cxn ang="0">
                <a:pos x="2" y="42"/>
              </a:cxn>
              <a:cxn ang="0">
                <a:pos x="0" y="42"/>
              </a:cxn>
              <a:cxn ang="0">
                <a:pos x="28" y="14"/>
              </a:cxn>
              <a:cxn ang="0">
                <a:pos x="34" y="18"/>
              </a:cxn>
              <a:cxn ang="0">
                <a:pos x="38" y="20"/>
              </a:cxn>
              <a:cxn ang="0">
                <a:pos x="38" y="24"/>
              </a:cxn>
              <a:cxn ang="0">
                <a:pos x="34" y="26"/>
              </a:cxn>
              <a:cxn ang="0">
                <a:pos x="30" y="26"/>
              </a:cxn>
              <a:cxn ang="0">
                <a:pos x="24" y="22"/>
              </a:cxn>
              <a:cxn ang="0">
                <a:pos x="28" y="14"/>
              </a:cxn>
              <a:cxn ang="0">
                <a:pos x="0" y="42"/>
              </a:cxn>
              <a:cxn ang="0">
                <a:pos x="22" y="30"/>
              </a:cxn>
              <a:cxn ang="0">
                <a:pos x="28" y="34"/>
              </a:cxn>
              <a:cxn ang="0">
                <a:pos x="32" y="36"/>
              </a:cxn>
              <a:cxn ang="0">
                <a:pos x="32" y="40"/>
              </a:cxn>
              <a:cxn ang="0">
                <a:pos x="30" y="42"/>
              </a:cxn>
              <a:cxn ang="0">
                <a:pos x="24" y="42"/>
              </a:cxn>
              <a:cxn ang="0">
                <a:pos x="18" y="40"/>
              </a:cxn>
              <a:cxn ang="0">
                <a:pos x="22" y="30"/>
              </a:cxn>
              <a:cxn ang="0">
                <a:pos x="0" y="42"/>
              </a:cxn>
            </a:cxnLst>
            <a:rect l="0" t="0" r="r" b="b"/>
            <a:pathLst>
              <a:path w="52" h="54">
                <a:moveTo>
                  <a:pt x="0" y="42"/>
                </a:moveTo>
                <a:lnTo>
                  <a:pt x="24" y="52"/>
                </a:lnTo>
                <a:lnTo>
                  <a:pt x="30" y="54"/>
                </a:lnTo>
                <a:lnTo>
                  <a:pt x="34" y="54"/>
                </a:lnTo>
                <a:lnTo>
                  <a:pt x="40" y="52"/>
                </a:lnTo>
                <a:lnTo>
                  <a:pt x="44" y="48"/>
                </a:lnTo>
                <a:lnTo>
                  <a:pt x="46" y="44"/>
                </a:lnTo>
                <a:lnTo>
                  <a:pt x="46" y="40"/>
                </a:lnTo>
                <a:lnTo>
                  <a:pt x="44" y="36"/>
                </a:lnTo>
                <a:lnTo>
                  <a:pt x="40" y="32"/>
                </a:lnTo>
                <a:lnTo>
                  <a:pt x="46" y="32"/>
                </a:lnTo>
                <a:lnTo>
                  <a:pt x="48" y="30"/>
                </a:lnTo>
                <a:lnTo>
                  <a:pt x="52" y="26"/>
                </a:lnTo>
                <a:lnTo>
                  <a:pt x="52" y="22"/>
                </a:lnTo>
                <a:lnTo>
                  <a:pt x="50" y="18"/>
                </a:lnTo>
                <a:lnTo>
                  <a:pt x="48" y="14"/>
                </a:lnTo>
                <a:lnTo>
                  <a:pt x="42" y="10"/>
                </a:lnTo>
                <a:lnTo>
                  <a:pt x="18" y="0"/>
                </a:lnTo>
                <a:lnTo>
                  <a:pt x="2" y="42"/>
                </a:lnTo>
                <a:lnTo>
                  <a:pt x="0" y="42"/>
                </a:lnTo>
                <a:lnTo>
                  <a:pt x="28" y="14"/>
                </a:lnTo>
                <a:lnTo>
                  <a:pt x="34" y="18"/>
                </a:lnTo>
                <a:lnTo>
                  <a:pt x="38" y="20"/>
                </a:lnTo>
                <a:lnTo>
                  <a:pt x="38" y="24"/>
                </a:lnTo>
                <a:lnTo>
                  <a:pt x="34" y="26"/>
                </a:lnTo>
                <a:lnTo>
                  <a:pt x="30" y="26"/>
                </a:lnTo>
                <a:lnTo>
                  <a:pt x="24" y="22"/>
                </a:lnTo>
                <a:lnTo>
                  <a:pt x="28" y="14"/>
                </a:lnTo>
                <a:lnTo>
                  <a:pt x="0" y="42"/>
                </a:lnTo>
                <a:lnTo>
                  <a:pt x="22" y="30"/>
                </a:lnTo>
                <a:lnTo>
                  <a:pt x="28" y="34"/>
                </a:lnTo>
                <a:lnTo>
                  <a:pt x="32" y="36"/>
                </a:lnTo>
                <a:lnTo>
                  <a:pt x="32" y="40"/>
                </a:lnTo>
                <a:lnTo>
                  <a:pt x="30" y="42"/>
                </a:lnTo>
                <a:lnTo>
                  <a:pt x="24" y="42"/>
                </a:lnTo>
                <a:lnTo>
                  <a:pt x="18" y="40"/>
                </a:lnTo>
                <a:lnTo>
                  <a:pt x="22" y="30"/>
                </a:lnTo>
                <a:lnTo>
                  <a:pt x="0" y="42"/>
                </a:lnTo>
                <a:close/>
              </a:path>
            </a:pathLst>
          </a:custGeom>
          <a:solidFill>
            <a:srgbClr val="939598"/>
          </a:solidFill>
          <a:ln w="9525">
            <a:noFill/>
            <a:round/>
            <a:headEnd/>
            <a:tailEnd/>
          </a:ln>
        </p:spPr>
        <p:txBody>
          <a:bodyPr/>
          <a:lstStyle/>
          <a:p>
            <a:endParaRPr lang="en-US" dirty="0"/>
          </a:p>
        </p:txBody>
      </p:sp>
      <p:sp>
        <p:nvSpPr>
          <p:cNvPr id="95398" name="Freeform 166"/>
          <p:cNvSpPr>
            <a:spLocks/>
          </p:cNvSpPr>
          <p:nvPr/>
        </p:nvSpPr>
        <p:spPr bwMode="auto">
          <a:xfrm>
            <a:off x="5454650" y="3783013"/>
            <a:ext cx="76200" cy="88900"/>
          </a:xfrm>
          <a:custGeom>
            <a:avLst/>
            <a:gdLst/>
            <a:ahLst/>
            <a:cxnLst>
              <a:cxn ang="0">
                <a:pos x="32" y="50"/>
              </a:cxn>
              <a:cxn ang="0">
                <a:pos x="46" y="56"/>
              </a:cxn>
              <a:cxn ang="0">
                <a:pos x="48" y="6"/>
              </a:cxn>
              <a:cxn ang="0">
                <a:pos x="34" y="0"/>
              </a:cxn>
              <a:cxn ang="0">
                <a:pos x="0" y="36"/>
              </a:cxn>
              <a:cxn ang="0">
                <a:pos x="14" y="42"/>
              </a:cxn>
              <a:cxn ang="0">
                <a:pos x="18" y="36"/>
              </a:cxn>
              <a:cxn ang="0">
                <a:pos x="34" y="42"/>
              </a:cxn>
              <a:cxn ang="0">
                <a:pos x="34" y="50"/>
              </a:cxn>
              <a:cxn ang="0">
                <a:pos x="32" y="50"/>
              </a:cxn>
              <a:cxn ang="0">
                <a:pos x="26" y="28"/>
              </a:cxn>
              <a:cxn ang="0">
                <a:pos x="36" y="14"/>
              </a:cxn>
              <a:cxn ang="0">
                <a:pos x="34" y="32"/>
              </a:cxn>
              <a:cxn ang="0">
                <a:pos x="26" y="28"/>
              </a:cxn>
              <a:cxn ang="0">
                <a:pos x="32" y="50"/>
              </a:cxn>
            </a:cxnLst>
            <a:rect l="0" t="0" r="r" b="b"/>
            <a:pathLst>
              <a:path w="48" h="56">
                <a:moveTo>
                  <a:pt x="32" y="50"/>
                </a:moveTo>
                <a:lnTo>
                  <a:pt x="46" y="56"/>
                </a:lnTo>
                <a:lnTo>
                  <a:pt x="48" y="6"/>
                </a:lnTo>
                <a:lnTo>
                  <a:pt x="34" y="0"/>
                </a:lnTo>
                <a:lnTo>
                  <a:pt x="0" y="36"/>
                </a:lnTo>
                <a:lnTo>
                  <a:pt x="14" y="42"/>
                </a:lnTo>
                <a:lnTo>
                  <a:pt x="18" y="36"/>
                </a:lnTo>
                <a:lnTo>
                  <a:pt x="34" y="42"/>
                </a:lnTo>
                <a:lnTo>
                  <a:pt x="34" y="50"/>
                </a:lnTo>
                <a:lnTo>
                  <a:pt x="32" y="50"/>
                </a:lnTo>
                <a:lnTo>
                  <a:pt x="26" y="28"/>
                </a:lnTo>
                <a:lnTo>
                  <a:pt x="36" y="14"/>
                </a:lnTo>
                <a:lnTo>
                  <a:pt x="34" y="32"/>
                </a:lnTo>
                <a:lnTo>
                  <a:pt x="26" y="28"/>
                </a:lnTo>
                <a:lnTo>
                  <a:pt x="32" y="50"/>
                </a:lnTo>
                <a:close/>
              </a:path>
            </a:pathLst>
          </a:custGeom>
          <a:solidFill>
            <a:srgbClr val="939598"/>
          </a:solidFill>
          <a:ln w="9525">
            <a:noFill/>
            <a:round/>
            <a:headEnd/>
            <a:tailEnd/>
          </a:ln>
        </p:spPr>
        <p:txBody>
          <a:bodyPr/>
          <a:lstStyle/>
          <a:p>
            <a:endParaRPr lang="en-US" dirty="0"/>
          </a:p>
        </p:txBody>
      </p:sp>
      <p:sp>
        <p:nvSpPr>
          <p:cNvPr id="95399" name="Freeform 167"/>
          <p:cNvSpPr>
            <a:spLocks/>
          </p:cNvSpPr>
          <p:nvPr/>
        </p:nvSpPr>
        <p:spPr bwMode="auto">
          <a:xfrm>
            <a:off x="5534025" y="3805238"/>
            <a:ext cx="60325" cy="88900"/>
          </a:xfrm>
          <a:custGeom>
            <a:avLst/>
            <a:gdLst/>
            <a:ahLst/>
            <a:cxnLst>
              <a:cxn ang="0">
                <a:pos x="0" y="42"/>
              </a:cxn>
              <a:cxn ang="0">
                <a:pos x="34" y="56"/>
              </a:cxn>
              <a:cxn ang="0">
                <a:pos x="38" y="46"/>
              </a:cxn>
              <a:cxn ang="0">
                <a:pos x="18" y="38"/>
              </a:cxn>
              <a:cxn ang="0">
                <a:pos x="32" y="6"/>
              </a:cxn>
              <a:cxn ang="0">
                <a:pos x="18" y="0"/>
              </a:cxn>
              <a:cxn ang="0">
                <a:pos x="2" y="42"/>
              </a:cxn>
              <a:cxn ang="0">
                <a:pos x="0" y="42"/>
              </a:cxn>
            </a:cxnLst>
            <a:rect l="0" t="0" r="r" b="b"/>
            <a:pathLst>
              <a:path w="38" h="56">
                <a:moveTo>
                  <a:pt x="0" y="42"/>
                </a:moveTo>
                <a:lnTo>
                  <a:pt x="34" y="56"/>
                </a:lnTo>
                <a:lnTo>
                  <a:pt x="38" y="46"/>
                </a:lnTo>
                <a:lnTo>
                  <a:pt x="18" y="38"/>
                </a:lnTo>
                <a:lnTo>
                  <a:pt x="32" y="6"/>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400" name="Freeform 168"/>
          <p:cNvSpPr>
            <a:spLocks/>
          </p:cNvSpPr>
          <p:nvPr/>
        </p:nvSpPr>
        <p:spPr bwMode="auto">
          <a:xfrm>
            <a:off x="5591175" y="3840163"/>
            <a:ext cx="76200" cy="85725"/>
          </a:xfrm>
          <a:custGeom>
            <a:avLst/>
            <a:gdLst/>
            <a:ahLst/>
            <a:cxnLst>
              <a:cxn ang="0">
                <a:pos x="32" y="48"/>
              </a:cxn>
              <a:cxn ang="0">
                <a:pos x="46" y="54"/>
              </a:cxn>
              <a:cxn ang="0">
                <a:pos x="48" y="6"/>
              </a:cxn>
              <a:cxn ang="0">
                <a:pos x="34" y="0"/>
              </a:cxn>
              <a:cxn ang="0">
                <a:pos x="0" y="36"/>
              </a:cxn>
              <a:cxn ang="0">
                <a:pos x="14" y="40"/>
              </a:cxn>
              <a:cxn ang="0">
                <a:pos x="18" y="34"/>
              </a:cxn>
              <a:cxn ang="0">
                <a:pos x="34" y="40"/>
              </a:cxn>
              <a:cxn ang="0">
                <a:pos x="34" y="48"/>
              </a:cxn>
              <a:cxn ang="0">
                <a:pos x="32" y="48"/>
              </a:cxn>
              <a:cxn ang="0">
                <a:pos x="24" y="26"/>
              </a:cxn>
              <a:cxn ang="0">
                <a:pos x="36" y="14"/>
              </a:cxn>
              <a:cxn ang="0">
                <a:pos x="34" y="30"/>
              </a:cxn>
              <a:cxn ang="0">
                <a:pos x="24" y="26"/>
              </a:cxn>
              <a:cxn ang="0">
                <a:pos x="32" y="48"/>
              </a:cxn>
            </a:cxnLst>
            <a:rect l="0" t="0" r="r" b="b"/>
            <a:pathLst>
              <a:path w="48" h="54">
                <a:moveTo>
                  <a:pt x="32" y="48"/>
                </a:moveTo>
                <a:lnTo>
                  <a:pt x="46" y="54"/>
                </a:lnTo>
                <a:lnTo>
                  <a:pt x="48" y="6"/>
                </a:lnTo>
                <a:lnTo>
                  <a:pt x="34" y="0"/>
                </a:lnTo>
                <a:lnTo>
                  <a:pt x="0" y="36"/>
                </a:lnTo>
                <a:lnTo>
                  <a:pt x="14" y="40"/>
                </a:lnTo>
                <a:lnTo>
                  <a:pt x="18" y="34"/>
                </a:lnTo>
                <a:lnTo>
                  <a:pt x="34" y="40"/>
                </a:lnTo>
                <a:lnTo>
                  <a:pt x="34" y="48"/>
                </a:lnTo>
                <a:lnTo>
                  <a:pt x="32" y="48"/>
                </a:lnTo>
                <a:lnTo>
                  <a:pt x="24" y="26"/>
                </a:lnTo>
                <a:lnTo>
                  <a:pt x="36" y="14"/>
                </a:lnTo>
                <a:lnTo>
                  <a:pt x="34" y="30"/>
                </a:lnTo>
                <a:lnTo>
                  <a:pt x="24" y="26"/>
                </a:lnTo>
                <a:lnTo>
                  <a:pt x="32" y="48"/>
                </a:lnTo>
                <a:close/>
              </a:path>
            </a:pathLst>
          </a:custGeom>
          <a:solidFill>
            <a:srgbClr val="939598"/>
          </a:solidFill>
          <a:ln w="9525">
            <a:noFill/>
            <a:round/>
            <a:headEnd/>
            <a:tailEnd/>
          </a:ln>
        </p:spPr>
        <p:txBody>
          <a:bodyPr/>
          <a:lstStyle/>
          <a:p>
            <a:endParaRPr lang="en-US" dirty="0"/>
          </a:p>
        </p:txBody>
      </p:sp>
      <p:sp>
        <p:nvSpPr>
          <p:cNvPr id="95401" name="Freeform 169"/>
          <p:cNvSpPr>
            <a:spLocks/>
          </p:cNvSpPr>
          <p:nvPr/>
        </p:nvSpPr>
        <p:spPr bwMode="auto">
          <a:xfrm>
            <a:off x="5670550" y="3862388"/>
            <a:ext cx="92075" cy="92075"/>
          </a:xfrm>
          <a:custGeom>
            <a:avLst/>
            <a:gdLst/>
            <a:ahLst/>
            <a:cxnLst>
              <a:cxn ang="0">
                <a:pos x="0" y="42"/>
              </a:cxn>
              <a:cxn ang="0">
                <a:pos x="12" y="48"/>
              </a:cxn>
              <a:cxn ang="0">
                <a:pos x="22" y="24"/>
              </a:cxn>
              <a:cxn ang="0">
                <a:pos x="28" y="54"/>
              </a:cxn>
              <a:cxn ang="0">
                <a:pos x="40" y="58"/>
              </a:cxn>
              <a:cxn ang="0">
                <a:pos x="58" y="16"/>
              </a:cxn>
              <a:cxn ang="0">
                <a:pos x="46" y="12"/>
              </a:cxn>
              <a:cxn ang="0">
                <a:pos x="36" y="34"/>
              </a:cxn>
              <a:cxn ang="0">
                <a:pos x="30" y="4"/>
              </a:cxn>
              <a:cxn ang="0">
                <a:pos x="18" y="0"/>
              </a:cxn>
              <a:cxn ang="0">
                <a:pos x="2" y="42"/>
              </a:cxn>
              <a:cxn ang="0">
                <a:pos x="0" y="42"/>
              </a:cxn>
            </a:cxnLst>
            <a:rect l="0" t="0" r="r" b="b"/>
            <a:pathLst>
              <a:path w="58" h="58">
                <a:moveTo>
                  <a:pt x="0" y="42"/>
                </a:moveTo>
                <a:lnTo>
                  <a:pt x="12" y="48"/>
                </a:lnTo>
                <a:lnTo>
                  <a:pt x="22" y="24"/>
                </a:lnTo>
                <a:lnTo>
                  <a:pt x="28" y="54"/>
                </a:lnTo>
                <a:lnTo>
                  <a:pt x="40" y="58"/>
                </a:lnTo>
                <a:lnTo>
                  <a:pt x="58" y="16"/>
                </a:lnTo>
                <a:lnTo>
                  <a:pt x="46" y="12"/>
                </a:lnTo>
                <a:lnTo>
                  <a:pt x="36" y="34"/>
                </a:lnTo>
                <a:lnTo>
                  <a:pt x="30" y="4"/>
                </a:lnTo>
                <a:lnTo>
                  <a:pt x="18" y="0"/>
                </a:lnTo>
                <a:lnTo>
                  <a:pt x="2" y="42"/>
                </a:lnTo>
                <a:lnTo>
                  <a:pt x="0" y="42"/>
                </a:lnTo>
                <a:close/>
              </a:path>
            </a:pathLst>
          </a:custGeom>
          <a:solidFill>
            <a:srgbClr val="939598"/>
          </a:solidFill>
          <a:ln w="9525">
            <a:noFill/>
            <a:round/>
            <a:headEnd/>
            <a:tailEnd/>
          </a:ln>
        </p:spPr>
        <p:txBody>
          <a:bodyPr/>
          <a:lstStyle/>
          <a:p>
            <a:endParaRPr lang="en-US" dirty="0"/>
          </a:p>
        </p:txBody>
      </p:sp>
      <p:sp>
        <p:nvSpPr>
          <p:cNvPr id="95402" name="Freeform 170"/>
          <p:cNvSpPr>
            <a:spLocks/>
          </p:cNvSpPr>
          <p:nvPr/>
        </p:nvSpPr>
        <p:spPr bwMode="auto">
          <a:xfrm>
            <a:off x="5756275" y="3903663"/>
            <a:ext cx="76200" cy="76200"/>
          </a:xfrm>
          <a:custGeom>
            <a:avLst/>
            <a:gdLst/>
            <a:ahLst/>
            <a:cxnLst>
              <a:cxn ang="0">
                <a:pos x="26" y="36"/>
              </a:cxn>
              <a:cxn ang="0">
                <a:pos x="22" y="36"/>
              </a:cxn>
              <a:cxn ang="0">
                <a:pos x="20" y="36"/>
              </a:cxn>
              <a:cxn ang="0">
                <a:pos x="16" y="34"/>
              </a:cxn>
              <a:cxn ang="0">
                <a:pos x="14" y="30"/>
              </a:cxn>
              <a:cxn ang="0">
                <a:pos x="14" y="26"/>
              </a:cxn>
              <a:cxn ang="0">
                <a:pos x="16" y="20"/>
              </a:cxn>
              <a:cxn ang="0">
                <a:pos x="18" y="16"/>
              </a:cxn>
              <a:cxn ang="0">
                <a:pos x="22" y="12"/>
              </a:cxn>
              <a:cxn ang="0">
                <a:pos x="26" y="10"/>
              </a:cxn>
              <a:cxn ang="0">
                <a:pos x="30" y="12"/>
              </a:cxn>
              <a:cxn ang="0">
                <a:pos x="32" y="14"/>
              </a:cxn>
              <a:cxn ang="0">
                <a:pos x="34" y="18"/>
              </a:cxn>
              <a:cxn ang="0">
                <a:pos x="34" y="20"/>
              </a:cxn>
              <a:cxn ang="0">
                <a:pos x="48" y="22"/>
              </a:cxn>
              <a:cxn ang="0">
                <a:pos x="46" y="16"/>
              </a:cxn>
              <a:cxn ang="0">
                <a:pos x="44" y="10"/>
              </a:cxn>
              <a:cxn ang="0">
                <a:pos x="40" y="6"/>
              </a:cxn>
              <a:cxn ang="0">
                <a:pos x="34" y="2"/>
              </a:cxn>
              <a:cxn ang="0">
                <a:pos x="24" y="0"/>
              </a:cxn>
              <a:cxn ang="0">
                <a:pos x="16" y="0"/>
              </a:cxn>
              <a:cxn ang="0">
                <a:pos x="8" y="6"/>
              </a:cxn>
              <a:cxn ang="0">
                <a:pos x="2" y="14"/>
              </a:cxn>
              <a:cxn ang="0">
                <a:pos x="0" y="22"/>
              </a:cxn>
              <a:cxn ang="0">
                <a:pos x="0" y="28"/>
              </a:cxn>
              <a:cxn ang="0">
                <a:pos x="2" y="34"/>
              </a:cxn>
              <a:cxn ang="0">
                <a:pos x="6" y="38"/>
              </a:cxn>
              <a:cxn ang="0">
                <a:pos x="10" y="42"/>
              </a:cxn>
              <a:cxn ang="0">
                <a:pos x="16" y="46"/>
              </a:cxn>
              <a:cxn ang="0">
                <a:pos x="26" y="48"/>
              </a:cxn>
              <a:cxn ang="0">
                <a:pos x="34" y="46"/>
              </a:cxn>
              <a:cxn ang="0">
                <a:pos x="40" y="38"/>
              </a:cxn>
              <a:cxn ang="0">
                <a:pos x="30" y="30"/>
              </a:cxn>
              <a:cxn ang="0">
                <a:pos x="28" y="36"/>
              </a:cxn>
              <a:cxn ang="0">
                <a:pos x="26" y="36"/>
              </a:cxn>
            </a:cxnLst>
            <a:rect l="0" t="0" r="r" b="b"/>
            <a:pathLst>
              <a:path w="48" h="48">
                <a:moveTo>
                  <a:pt x="26" y="36"/>
                </a:moveTo>
                <a:lnTo>
                  <a:pt x="22" y="36"/>
                </a:lnTo>
                <a:lnTo>
                  <a:pt x="20" y="36"/>
                </a:lnTo>
                <a:lnTo>
                  <a:pt x="16" y="34"/>
                </a:lnTo>
                <a:lnTo>
                  <a:pt x="14" y="30"/>
                </a:lnTo>
                <a:lnTo>
                  <a:pt x="14" y="26"/>
                </a:lnTo>
                <a:lnTo>
                  <a:pt x="16" y="20"/>
                </a:lnTo>
                <a:lnTo>
                  <a:pt x="18" y="16"/>
                </a:lnTo>
                <a:lnTo>
                  <a:pt x="22" y="12"/>
                </a:lnTo>
                <a:lnTo>
                  <a:pt x="26" y="10"/>
                </a:lnTo>
                <a:lnTo>
                  <a:pt x="30" y="12"/>
                </a:lnTo>
                <a:lnTo>
                  <a:pt x="32" y="14"/>
                </a:lnTo>
                <a:lnTo>
                  <a:pt x="34" y="18"/>
                </a:lnTo>
                <a:lnTo>
                  <a:pt x="34" y="20"/>
                </a:lnTo>
                <a:lnTo>
                  <a:pt x="48" y="22"/>
                </a:lnTo>
                <a:lnTo>
                  <a:pt x="46" y="16"/>
                </a:lnTo>
                <a:lnTo>
                  <a:pt x="44" y="10"/>
                </a:lnTo>
                <a:lnTo>
                  <a:pt x="40" y="6"/>
                </a:lnTo>
                <a:lnTo>
                  <a:pt x="34" y="2"/>
                </a:lnTo>
                <a:lnTo>
                  <a:pt x="24" y="0"/>
                </a:lnTo>
                <a:lnTo>
                  <a:pt x="16" y="0"/>
                </a:lnTo>
                <a:lnTo>
                  <a:pt x="8" y="6"/>
                </a:lnTo>
                <a:lnTo>
                  <a:pt x="2" y="14"/>
                </a:lnTo>
                <a:lnTo>
                  <a:pt x="0" y="22"/>
                </a:lnTo>
                <a:lnTo>
                  <a:pt x="0" y="28"/>
                </a:lnTo>
                <a:lnTo>
                  <a:pt x="2" y="34"/>
                </a:lnTo>
                <a:lnTo>
                  <a:pt x="6" y="38"/>
                </a:lnTo>
                <a:lnTo>
                  <a:pt x="10" y="42"/>
                </a:lnTo>
                <a:lnTo>
                  <a:pt x="16" y="46"/>
                </a:lnTo>
                <a:lnTo>
                  <a:pt x="26" y="48"/>
                </a:lnTo>
                <a:lnTo>
                  <a:pt x="34" y="46"/>
                </a:lnTo>
                <a:lnTo>
                  <a:pt x="40" y="38"/>
                </a:lnTo>
                <a:lnTo>
                  <a:pt x="30" y="30"/>
                </a:lnTo>
                <a:lnTo>
                  <a:pt x="28" y="36"/>
                </a:lnTo>
                <a:lnTo>
                  <a:pt x="26" y="36"/>
                </a:lnTo>
                <a:close/>
              </a:path>
            </a:pathLst>
          </a:custGeom>
          <a:solidFill>
            <a:srgbClr val="939598"/>
          </a:solidFill>
          <a:ln w="9525">
            <a:noFill/>
            <a:round/>
            <a:headEnd/>
            <a:tailEnd/>
          </a:ln>
        </p:spPr>
        <p:txBody>
          <a:bodyPr/>
          <a:lstStyle/>
          <a:p>
            <a:endParaRPr lang="en-US" dirty="0"/>
          </a:p>
        </p:txBody>
      </p:sp>
      <p:sp>
        <p:nvSpPr>
          <p:cNvPr id="95403" name="Freeform 171"/>
          <p:cNvSpPr>
            <a:spLocks/>
          </p:cNvSpPr>
          <p:nvPr/>
        </p:nvSpPr>
        <p:spPr bwMode="auto">
          <a:xfrm>
            <a:off x="5822950" y="3925888"/>
            <a:ext cx="82550" cy="88900"/>
          </a:xfrm>
          <a:custGeom>
            <a:avLst/>
            <a:gdLst/>
            <a:ahLst/>
            <a:cxnLst>
              <a:cxn ang="0">
                <a:pos x="0" y="42"/>
              </a:cxn>
              <a:cxn ang="0">
                <a:pos x="36" y="56"/>
              </a:cxn>
              <a:cxn ang="0">
                <a:pos x="40" y="46"/>
              </a:cxn>
              <a:cxn ang="0">
                <a:pos x="16" y="38"/>
              </a:cxn>
              <a:cxn ang="0">
                <a:pos x="20" y="28"/>
              </a:cxn>
              <a:cxn ang="0">
                <a:pos x="40" y="38"/>
              </a:cxn>
              <a:cxn ang="0">
                <a:pos x="44" y="28"/>
              </a:cxn>
              <a:cxn ang="0">
                <a:pos x="24" y="20"/>
              </a:cxn>
              <a:cxn ang="0">
                <a:pos x="26" y="14"/>
              </a:cxn>
              <a:cxn ang="0">
                <a:pos x="48" y="22"/>
              </a:cxn>
              <a:cxn ang="0">
                <a:pos x="52" y="14"/>
              </a:cxn>
              <a:cxn ang="0">
                <a:pos x="16" y="0"/>
              </a:cxn>
              <a:cxn ang="0">
                <a:pos x="2" y="42"/>
              </a:cxn>
              <a:cxn ang="0">
                <a:pos x="0" y="42"/>
              </a:cxn>
            </a:cxnLst>
            <a:rect l="0" t="0" r="r" b="b"/>
            <a:pathLst>
              <a:path w="52" h="56">
                <a:moveTo>
                  <a:pt x="0" y="42"/>
                </a:moveTo>
                <a:lnTo>
                  <a:pt x="36" y="56"/>
                </a:lnTo>
                <a:lnTo>
                  <a:pt x="40" y="46"/>
                </a:lnTo>
                <a:lnTo>
                  <a:pt x="16" y="38"/>
                </a:lnTo>
                <a:lnTo>
                  <a:pt x="20" y="28"/>
                </a:lnTo>
                <a:lnTo>
                  <a:pt x="40" y="38"/>
                </a:lnTo>
                <a:lnTo>
                  <a:pt x="44" y="28"/>
                </a:lnTo>
                <a:lnTo>
                  <a:pt x="24" y="20"/>
                </a:lnTo>
                <a:lnTo>
                  <a:pt x="26" y="14"/>
                </a:lnTo>
                <a:lnTo>
                  <a:pt x="48" y="22"/>
                </a:lnTo>
                <a:lnTo>
                  <a:pt x="52" y="14"/>
                </a:lnTo>
                <a:lnTo>
                  <a:pt x="16" y="0"/>
                </a:lnTo>
                <a:lnTo>
                  <a:pt x="2" y="42"/>
                </a:lnTo>
                <a:lnTo>
                  <a:pt x="0" y="42"/>
                </a:lnTo>
                <a:close/>
              </a:path>
            </a:pathLst>
          </a:custGeom>
          <a:solidFill>
            <a:srgbClr val="939598"/>
          </a:solidFill>
          <a:ln w="9525">
            <a:noFill/>
            <a:round/>
            <a:headEnd/>
            <a:tailEnd/>
          </a:ln>
        </p:spPr>
        <p:txBody>
          <a:bodyPr/>
          <a:lstStyle/>
          <a:p>
            <a:endParaRPr lang="en-US" dirty="0"/>
          </a:p>
        </p:txBody>
      </p:sp>
      <p:sp>
        <p:nvSpPr>
          <p:cNvPr id="95404" name="Rectangle 172"/>
          <p:cNvSpPr>
            <a:spLocks noChangeArrowheads="1"/>
          </p:cNvSpPr>
          <p:nvPr/>
        </p:nvSpPr>
        <p:spPr bwMode="auto">
          <a:xfrm>
            <a:off x="6276975" y="3427413"/>
            <a:ext cx="982663" cy="631825"/>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a:t>
            </a:r>
            <a:r>
              <a:rPr lang="en-US" sz="800" dirty="0">
                <a:solidFill>
                  <a:srgbClr val="0092C8"/>
                </a:solidFill>
                <a:latin typeface="Arial Black" pitchFamily="34" charset="0"/>
              </a:rPr>
              <a:t>Stimulus:</a:t>
            </a:r>
          </a:p>
          <a:p>
            <a:r>
              <a:rPr lang="en-US" sz="800" b="1" dirty="0">
                <a:solidFill>
                  <a:srgbClr val="0092C8"/>
                </a:solidFill>
                <a:latin typeface="Arial" charset="0"/>
              </a:rPr>
              <a:t>   Blood pressure</a:t>
            </a:r>
          </a:p>
          <a:p>
            <a:r>
              <a:rPr lang="en-US" sz="800" b="1" dirty="0">
                <a:solidFill>
                  <a:srgbClr val="0092C8"/>
                </a:solidFill>
                <a:latin typeface="Arial" charset="0"/>
              </a:rPr>
              <a:t>(arterial blood</a:t>
            </a:r>
          </a:p>
          <a:p>
            <a:r>
              <a:rPr lang="en-US" sz="800" b="1" dirty="0">
                <a:solidFill>
                  <a:srgbClr val="0092C8"/>
                </a:solidFill>
                <a:latin typeface="Arial" charset="0"/>
              </a:rPr>
              <a:t>pressure falls below</a:t>
            </a:r>
          </a:p>
          <a:p>
            <a:r>
              <a:rPr lang="en-US" sz="800" b="1" dirty="0">
                <a:solidFill>
                  <a:srgbClr val="0092C8"/>
                </a:solidFill>
                <a:latin typeface="Arial" charset="0"/>
              </a:rPr>
              <a:t>normal range).</a:t>
            </a:r>
            <a:endParaRPr lang="en-US" sz="1800" b="1" dirty="0">
              <a:latin typeface="Arial" charset="0"/>
            </a:endParaRPr>
          </a:p>
        </p:txBody>
      </p:sp>
      <p:sp>
        <p:nvSpPr>
          <p:cNvPr id="95405" name="Rectangle 173"/>
          <p:cNvSpPr>
            <a:spLocks noChangeArrowheads="1"/>
          </p:cNvSpPr>
          <p:nvPr/>
        </p:nvSpPr>
        <p:spPr bwMode="auto">
          <a:xfrm>
            <a:off x="1879600" y="2697163"/>
            <a:ext cx="1023938" cy="631825"/>
          </a:xfrm>
          <a:prstGeom prst="rect">
            <a:avLst/>
          </a:prstGeom>
          <a:noFill/>
          <a:ln w="9525">
            <a:noFill/>
            <a:miter lim="800000"/>
            <a:headEnd/>
            <a:tailEnd/>
          </a:ln>
        </p:spPr>
        <p:txBody>
          <a:bodyPr wrap="none" lIns="0" tIns="0" rIns="0" bIns="0">
            <a:spAutoFit/>
          </a:bodyPr>
          <a:lstStyle/>
          <a:p>
            <a:r>
              <a:rPr lang="en-US" sz="800" b="1" dirty="0">
                <a:solidFill>
                  <a:srgbClr val="0092C8"/>
                </a:solidFill>
                <a:latin typeface="Arial" charset="0"/>
              </a:rPr>
              <a:t>      </a:t>
            </a:r>
            <a:r>
              <a:rPr lang="en-US" sz="800" dirty="0">
                <a:solidFill>
                  <a:srgbClr val="0092C8"/>
                </a:solidFill>
                <a:latin typeface="Arial Black" pitchFamily="34" charset="0"/>
              </a:rPr>
              <a:t>Stimulus:</a:t>
            </a:r>
          </a:p>
          <a:p>
            <a:r>
              <a:rPr lang="en-US" sz="800" b="1" dirty="0">
                <a:solidFill>
                  <a:srgbClr val="0092C8"/>
                </a:solidFill>
                <a:latin typeface="Arial" charset="0"/>
              </a:rPr>
              <a:t>   Blood pressure</a:t>
            </a:r>
          </a:p>
          <a:p>
            <a:r>
              <a:rPr lang="en-US" sz="800" b="1" dirty="0">
                <a:solidFill>
                  <a:srgbClr val="0092C8"/>
                </a:solidFill>
                <a:latin typeface="Arial" charset="0"/>
              </a:rPr>
              <a:t>(arterial blood</a:t>
            </a:r>
          </a:p>
          <a:p>
            <a:r>
              <a:rPr lang="en-US" sz="800" b="1" dirty="0">
                <a:solidFill>
                  <a:srgbClr val="0092C8"/>
                </a:solidFill>
                <a:latin typeface="Arial" charset="0"/>
              </a:rPr>
              <a:t>pressure rises above</a:t>
            </a:r>
          </a:p>
          <a:p>
            <a:r>
              <a:rPr lang="en-US" sz="800" b="1" dirty="0">
                <a:solidFill>
                  <a:srgbClr val="0092C8"/>
                </a:solidFill>
                <a:latin typeface="Arial" charset="0"/>
              </a:rPr>
              <a:t>normal range).</a:t>
            </a:r>
            <a:endParaRPr lang="en-US" sz="1800" b="1" dirty="0">
              <a:latin typeface="Arial" charset="0"/>
            </a:endParaRPr>
          </a:p>
        </p:txBody>
      </p:sp>
      <p:sp>
        <p:nvSpPr>
          <p:cNvPr id="95407" name="Line 175"/>
          <p:cNvSpPr>
            <a:spLocks noChangeShapeType="1"/>
          </p:cNvSpPr>
          <p:nvPr/>
        </p:nvSpPr>
        <p:spPr bwMode="auto">
          <a:xfrm flipV="1">
            <a:off x="2374900" y="6256338"/>
            <a:ext cx="1588" cy="73025"/>
          </a:xfrm>
          <a:prstGeom prst="line">
            <a:avLst/>
          </a:prstGeom>
          <a:noFill/>
          <a:ln w="9525">
            <a:solidFill>
              <a:srgbClr val="0092C8"/>
            </a:solidFill>
            <a:round/>
            <a:headEnd/>
            <a:tailEnd/>
          </a:ln>
        </p:spPr>
        <p:txBody>
          <a:bodyPr/>
          <a:lstStyle/>
          <a:p>
            <a:endParaRPr lang="en-US" dirty="0"/>
          </a:p>
        </p:txBody>
      </p:sp>
      <p:sp>
        <p:nvSpPr>
          <p:cNvPr id="95408" name="Freeform 176"/>
          <p:cNvSpPr>
            <a:spLocks/>
          </p:cNvSpPr>
          <p:nvPr/>
        </p:nvSpPr>
        <p:spPr bwMode="auto">
          <a:xfrm>
            <a:off x="2349500" y="6218238"/>
            <a:ext cx="41275" cy="47625"/>
          </a:xfrm>
          <a:custGeom>
            <a:avLst/>
            <a:gdLst/>
            <a:ahLst/>
            <a:cxnLst>
              <a:cxn ang="0">
                <a:pos x="26" y="30"/>
              </a:cxn>
              <a:cxn ang="0">
                <a:pos x="0" y="30"/>
              </a:cxn>
              <a:cxn ang="0">
                <a:pos x="14" y="0"/>
              </a:cxn>
              <a:cxn ang="0">
                <a:pos x="26" y="30"/>
              </a:cxn>
            </a:cxnLst>
            <a:rect l="0" t="0" r="r" b="b"/>
            <a:pathLst>
              <a:path w="26" h="30">
                <a:moveTo>
                  <a:pt x="26" y="30"/>
                </a:moveTo>
                <a:lnTo>
                  <a:pt x="0" y="30"/>
                </a:lnTo>
                <a:lnTo>
                  <a:pt x="14" y="0"/>
                </a:lnTo>
                <a:lnTo>
                  <a:pt x="26" y="30"/>
                </a:lnTo>
                <a:close/>
              </a:path>
            </a:pathLst>
          </a:custGeom>
          <a:solidFill>
            <a:srgbClr val="0092C8"/>
          </a:solidFill>
          <a:ln w="9525">
            <a:noFill/>
            <a:round/>
            <a:headEnd/>
            <a:tailEnd/>
          </a:ln>
        </p:spPr>
        <p:txBody>
          <a:bodyPr/>
          <a:lstStyle/>
          <a:p>
            <a:endParaRPr lang="en-US" dirty="0"/>
          </a:p>
        </p:txBody>
      </p:sp>
      <p:sp>
        <p:nvSpPr>
          <p:cNvPr id="95410" name="Line 178"/>
          <p:cNvSpPr>
            <a:spLocks noChangeShapeType="1"/>
          </p:cNvSpPr>
          <p:nvPr/>
        </p:nvSpPr>
        <p:spPr bwMode="auto">
          <a:xfrm flipV="1">
            <a:off x="2692400" y="6002338"/>
            <a:ext cx="1588" cy="73025"/>
          </a:xfrm>
          <a:prstGeom prst="line">
            <a:avLst/>
          </a:prstGeom>
          <a:noFill/>
          <a:ln w="9525">
            <a:solidFill>
              <a:srgbClr val="0092C8"/>
            </a:solidFill>
            <a:round/>
            <a:headEnd/>
            <a:tailEnd/>
          </a:ln>
        </p:spPr>
        <p:txBody>
          <a:bodyPr/>
          <a:lstStyle/>
          <a:p>
            <a:endParaRPr lang="en-US" dirty="0"/>
          </a:p>
        </p:txBody>
      </p:sp>
      <p:sp>
        <p:nvSpPr>
          <p:cNvPr id="95411" name="Freeform 179"/>
          <p:cNvSpPr>
            <a:spLocks/>
          </p:cNvSpPr>
          <p:nvPr/>
        </p:nvSpPr>
        <p:spPr bwMode="auto">
          <a:xfrm>
            <a:off x="2667000" y="5964238"/>
            <a:ext cx="41275" cy="47625"/>
          </a:xfrm>
          <a:custGeom>
            <a:avLst/>
            <a:gdLst/>
            <a:ahLst/>
            <a:cxnLst>
              <a:cxn ang="0">
                <a:pos x="26" y="30"/>
              </a:cxn>
              <a:cxn ang="0">
                <a:pos x="0" y="30"/>
              </a:cxn>
              <a:cxn ang="0">
                <a:pos x="14" y="0"/>
              </a:cxn>
              <a:cxn ang="0">
                <a:pos x="26" y="30"/>
              </a:cxn>
            </a:cxnLst>
            <a:rect l="0" t="0" r="r" b="b"/>
            <a:pathLst>
              <a:path w="26" h="30">
                <a:moveTo>
                  <a:pt x="26" y="30"/>
                </a:moveTo>
                <a:lnTo>
                  <a:pt x="0" y="30"/>
                </a:lnTo>
                <a:lnTo>
                  <a:pt x="14" y="0"/>
                </a:lnTo>
                <a:lnTo>
                  <a:pt x="26" y="30"/>
                </a:lnTo>
                <a:close/>
              </a:path>
            </a:pathLst>
          </a:custGeom>
          <a:solidFill>
            <a:srgbClr val="0092C8"/>
          </a:solidFill>
          <a:ln w="9525">
            <a:noFill/>
            <a:round/>
            <a:headEnd/>
            <a:tailEnd/>
          </a:ln>
        </p:spPr>
        <p:txBody>
          <a:bodyPr/>
          <a:lstStyle/>
          <a:p>
            <a:endParaRPr lang="en-US" dirty="0"/>
          </a:p>
        </p:txBody>
      </p:sp>
      <p:sp>
        <p:nvSpPr>
          <p:cNvPr id="95413" name="Line 181"/>
          <p:cNvSpPr>
            <a:spLocks noChangeShapeType="1"/>
          </p:cNvSpPr>
          <p:nvPr/>
        </p:nvSpPr>
        <p:spPr bwMode="auto">
          <a:xfrm flipV="1">
            <a:off x="2374900" y="6129338"/>
            <a:ext cx="1588" cy="73025"/>
          </a:xfrm>
          <a:prstGeom prst="line">
            <a:avLst/>
          </a:prstGeom>
          <a:noFill/>
          <a:ln w="9525">
            <a:solidFill>
              <a:srgbClr val="0092C8"/>
            </a:solidFill>
            <a:round/>
            <a:headEnd/>
            <a:tailEnd/>
          </a:ln>
        </p:spPr>
        <p:txBody>
          <a:bodyPr/>
          <a:lstStyle/>
          <a:p>
            <a:endParaRPr lang="en-US" dirty="0"/>
          </a:p>
        </p:txBody>
      </p:sp>
      <p:sp>
        <p:nvSpPr>
          <p:cNvPr id="95414" name="Freeform 182"/>
          <p:cNvSpPr>
            <a:spLocks/>
          </p:cNvSpPr>
          <p:nvPr/>
        </p:nvSpPr>
        <p:spPr bwMode="auto">
          <a:xfrm>
            <a:off x="2349500" y="6091238"/>
            <a:ext cx="41275" cy="47625"/>
          </a:xfrm>
          <a:custGeom>
            <a:avLst/>
            <a:gdLst/>
            <a:ahLst/>
            <a:cxnLst>
              <a:cxn ang="0">
                <a:pos x="26" y="30"/>
              </a:cxn>
              <a:cxn ang="0">
                <a:pos x="0" y="30"/>
              </a:cxn>
              <a:cxn ang="0">
                <a:pos x="14" y="0"/>
              </a:cxn>
              <a:cxn ang="0">
                <a:pos x="26" y="30"/>
              </a:cxn>
            </a:cxnLst>
            <a:rect l="0" t="0" r="r" b="b"/>
            <a:pathLst>
              <a:path w="26" h="30">
                <a:moveTo>
                  <a:pt x="26" y="30"/>
                </a:moveTo>
                <a:lnTo>
                  <a:pt x="0" y="30"/>
                </a:lnTo>
                <a:lnTo>
                  <a:pt x="14" y="0"/>
                </a:lnTo>
                <a:lnTo>
                  <a:pt x="26" y="30"/>
                </a:lnTo>
                <a:close/>
              </a:path>
            </a:pathLst>
          </a:custGeom>
          <a:solidFill>
            <a:srgbClr val="0092C8"/>
          </a:solidFill>
          <a:ln w="9525">
            <a:noFill/>
            <a:round/>
            <a:headEnd/>
            <a:tailEnd/>
          </a:ln>
        </p:spPr>
        <p:txBody>
          <a:bodyPr/>
          <a:lstStyle/>
          <a:p>
            <a:endParaRPr lang="en-US" dirty="0"/>
          </a:p>
        </p:txBody>
      </p:sp>
      <p:sp>
        <p:nvSpPr>
          <p:cNvPr id="95415" name="Oval 183"/>
          <p:cNvSpPr>
            <a:spLocks noChangeArrowheads="1"/>
          </p:cNvSpPr>
          <p:nvPr/>
        </p:nvSpPr>
        <p:spPr bwMode="auto">
          <a:xfrm>
            <a:off x="2492375" y="534988"/>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3</a:t>
            </a:r>
            <a:endParaRPr lang="en-US" sz="1500" dirty="0">
              <a:latin typeface="Arial Black" pitchFamily="34" charset="0"/>
              <a:ea typeface="ＭＳ Ｐゴシック" pitchFamily="1" charset="-128"/>
            </a:endParaRPr>
          </a:p>
        </p:txBody>
      </p:sp>
      <p:sp>
        <p:nvSpPr>
          <p:cNvPr id="95416" name="Oval 184"/>
          <p:cNvSpPr>
            <a:spLocks noChangeArrowheads="1"/>
          </p:cNvSpPr>
          <p:nvPr/>
        </p:nvSpPr>
        <p:spPr bwMode="auto">
          <a:xfrm>
            <a:off x="1854200" y="1490663"/>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2</a:t>
            </a:r>
            <a:endParaRPr lang="en-US" sz="1500" dirty="0">
              <a:latin typeface="Arial Black" pitchFamily="34" charset="0"/>
              <a:ea typeface="ＭＳ Ｐゴシック" pitchFamily="1" charset="-128"/>
            </a:endParaRPr>
          </a:p>
        </p:txBody>
      </p:sp>
      <p:sp>
        <p:nvSpPr>
          <p:cNvPr id="95417" name="Oval 185"/>
          <p:cNvSpPr>
            <a:spLocks noChangeArrowheads="1"/>
          </p:cNvSpPr>
          <p:nvPr/>
        </p:nvSpPr>
        <p:spPr bwMode="auto">
          <a:xfrm>
            <a:off x="1862138" y="2686050"/>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1</a:t>
            </a:r>
            <a:endParaRPr lang="en-US" sz="1500" dirty="0">
              <a:latin typeface="Arial Black" pitchFamily="34" charset="0"/>
              <a:ea typeface="ＭＳ Ｐゴシック" pitchFamily="1" charset="-128"/>
            </a:endParaRPr>
          </a:p>
        </p:txBody>
      </p:sp>
      <p:sp>
        <p:nvSpPr>
          <p:cNvPr id="95418" name="Oval 186"/>
          <p:cNvSpPr>
            <a:spLocks noChangeArrowheads="1"/>
          </p:cNvSpPr>
          <p:nvPr/>
        </p:nvSpPr>
        <p:spPr bwMode="auto">
          <a:xfrm>
            <a:off x="1862138" y="3941763"/>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5</a:t>
            </a:r>
            <a:endParaRPr lang="en-US" sz="1500" dirty="0">
              <a:latin typeface="Arial Black" pitchFamily="34" charset="0"/>
              <a:ea typeface="ＭＳ Ｐゴシック" pitchFamily="1" charset="-128"/>
            </a:endParaRPr>
          </a:p>
        </p:txBody>
      </p:sp>
      <p:sp>
        <p:nvSpPr>
          <p:cNvPr id="95419" name="Oval 187"/>
          <p:cNvSpPr>
            <a:spLocks noChangeArrowheads="1"/>
          </p:cNvSpPr>
          <p:nvPr/>
        </p:nvSpPr>
        <p:spPr bwMode="auto">
          <a:xfrm>
            <a:off x="2233613" y="5667375"/>
            <a:ext cx="171450" cy="171450"/>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4a</a:t>
            </a:r>
            <a:endParaRPr lang="en-US" sz="1500" dirty="0">
              <a:latin typeface="Arial Black" pitchFamily="34" charset="0"/>
              <a:ea typeface="ＭＳ Ｐゴシック" pitchFamily="1" charset="-128"/>
            </a:endParaRPr>
          </a:p>
        </p:txBody>
      </p:sp>
      <p:sp>
        <p:nvSpPr>
          <p:cNvPr id="95420" name="Oval 188"/>
          <p:cNvSpPr>
            <a:spLocks noChangeArrowheads="1"/>
          </p:cNvSpPr>
          <p:nvPr/>
        </p:nvSpPr>
        <p:spPr bwMode="auto">
          <a:xfrm>
            <a:off x="3635375" y="4079875"/>
            <a:ext cx="171450" cy="171450"/>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4b</a:t>
            </a:r>
            <a:endParaRPr lang="en-US" sz="1500" dirty="0">
              <a:latin typeface="Arial Black" pitchFamily="34" charset="0"/>
              <a:ea typeface="ＭＳ Ｐゴシック" pitchFamily="1" charset="-128"/>
            </a:endParaRPr>
          </a:p>
        </p:txBody>
      </p:sp>
      <p:sp>
        <p:nvSpPr>
          <p:cNvPr id="95421" name="Rectangle 189"/>
          <p:cNvSpPr>
            <a:spLocks noChangeArrowheads="1"/>
          </p:cNvSpPr>
          <p:nvPr/>
        </p:nvSpPr>
        <p:spPr bwMode="auto">
          <a:xfrm>
            <a:off x="3409950" y="3079750"/>
            <a:ext cx="2325688" cy="142875"/>
          </a:xfrm>
          <a:prstGeom prst="rect">
            <a:avLst/>
          </a:prstGeom>
          <a:noFill/>
          <a:ln w="9525">
            <a:noFill/>
            <a:miter lim="800000"/>
            <a:headEnd/>
            <a:tailEnd/>
          </a:ln>
        </p:spPr>
        <p:txBody>
          <a:bodyPr wrap="none" lIns="0" tIns="0" rIns="0" bIns="0">
            <a:spAutoFit/>
          </a:bodyPr>
          <a:lstStyle/>
          <a:p>
            <a:pPr eaLnBrk="1" hangingPunct="1"/>
            <a:r>
              <a:rPr lang="en-US" sz="800" dirty="0">
                <a:latin typeface="Arial Black" pitchFamily="34" charset="0"/>
              </a:rPr>
              <a:t>Homeostasis:</a:t>
            </a:r>
            <a:r>
              <a:rPr lang="en-US" sz="800" b="1" dirty="0">
                <a:latin typeface="Arial" charset="0"/>
              </a:rPr>
              <a:t> Blood pressure in normal range</a:t>
            </a:r>
          </a:p>
        </p:txBody>
      </p:sp>
      <p:sp>
        <p:nvSpPr>
          <p:cNvPr id="95422" name="Oval 190"/>
          <p:cNvSpPr>
            <a:spLocks noChangeArrowheads="1"/>
          </p:cNvSpPr>
          <p:nvPr/>
        </p:nvSpPr>
        <p:spPr bwMode="auto">
          <a:xfrm>
            <a:off x="4672013" y="2146300"/>
            <a:ext cx="171450" cy="171450"/>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4b</a:t>
            </a:r>
            <a:endParaRPr lang="en-US" sz="1500" dirty="0">
              <a:latin typeface="Arial Black" pitchFamily="34" charset="0"/>
              <a:ea typeface="ＭＳ Ｐゴシック" pitchFamily="1" charset="-128"/>
            </a:endParaRPr>
          </a:p>
        </p:txBody>
      </p:sp>
      <p:sp>
        <p:nvSpPr>
          <p:cNvPr id="95423" name="Oval 191"/>
          <p:cNvSpPr>
            <a:spLocks noChangeArrowheads="1"/>
          </p:cNvSpPr>
          <p:nvPr/>
        </p:nvSpPr>
        <p:spPr bwMode="auto">
          <a:xfrm>
            <a:off x="3944938" y="6029325"/>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3</a:t>
            </a:r>
            <a:endParaRPr lang="en-US" sz="1500" dirty="0">
              <a:latin typeface="Arial Black" pitchFamily="34" charset="0"/>
              <a:ea typeface="ＭＳ Ｐゴシック" pitchFamily="1" charset="-128"/>
            </a:endParaRPr>
          </a:p>
        </p:txBody>
      </p:sp>
      <p:sp>
        <p:nvSpPr>
          <p:cNvPr id="95424" name="Oval 192"/>
          <p:cNvSpPr>
            <a:spLocks noChangeArrowheads="1"/>
          </p:cNvSpPr>
          <p:nvPr/>
        </p:nvSpPr>
        <p:spPr bwMode="auto">
          <a:xfrm>
            <a:off x="6256338" y="4994275"/>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2</a:t>
            </a:r>
            <a:endParaRPr lang="en-US" sz="1500" dirty="0">
              <a:latin typeface="Arial Black" pitchFamily="34" charset="0"/>
              <a:ea typeface="ＭＳ Ｐゴシック" pitchFamily="1" charset="-128"/>
            </a:endParaRPr>
          </a:p>
        </p:txBody>
      </p:sp>
      <p:sp>
        <p:nvSpPr>
          <p:cNvPr id="95425" name="Oval 193"/>
          <p:cNvSpPr>
            <a:spLocks noChangeArrowheads="1"/>
          </p:cNvSpPr>
          <p:nvPr/>
        </p:nvSpPr>
        <p:spPr bwMode="auto">
          <a:xfrm>
            <a:off x="6254750" y="3411538"/>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1</a:t>
            </a:r>
            <a:endParaRPr lang="en-US" sz="1500" dirty="0">
              <a:latin typeface="Arial Black" pitchFamily="34" charset="0"/>
              <a:ea typeface="ＭＳ Ｐゴシック" pitchFamily="1" charset="-128"/>
            </a:endParaRPr>
          </a:p>
        </p:txBody>
      </p:sp>
      <p:sp>
        <p:nvSpPr>
          <p:cNvPr id="95426" name="Oval 194"/>
          <p:cNvSpPr>
            <a:spLocks noChangeArrowheads="1"/>
          </p:cNvSpPr>
          <p:nvPr/>
        </p:nvSpPr>
        <p:spPr bwMode="auto">
          <a:xfrm>
            <a:off x="6251575" y="2574925"/>
            <a:ext cx="149225" cy="149225"/>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5</a:t>
            </a:r>
            <a:endParaRPr lang="en-US" sz="1500" dirty="0">
              <a:latin typeface="Arial Black" pitchFamily="34" charset="0"/>
              <a:ea typeface="ＭＳ Ｐゴシック" pitchFamily="1" charset="-128"/>
            </a:endParaRPr>
          </a:p>
        </p:txBody>
      </p:sp>
      <p:sp>
        <p:nvSpPr>
          <p:cNvPr id="95427" name="Oval 195"/>
          <p:cNvSpPr>
            <a:spLocks noChangeArrowheads="1"/>
          </p:cNvSpPr>
          <p:nvPr/>
        </p:nvSpPr>
        <p:spPr bwMode="auto">
          <a:xfrm>
            <a:off x="6223000" y="762000"/>
            <a:ext cx="171450" cy="171450"/>
          </a:xfrm>
          <a:prstGeom prst="ellipse">
            <a:avLst/>
          </a:prstGeom>
          <a:solidFill>
            <a:schemeClr val="bg1"/>
          </a:solidFill>
          <a:ln w="9525">
            <a:solidFill>
              <a:srgbClr val="0092C8"/>
            </a:solidFill>
            <a:round/>
            <a:headEnd/>
            <a:tailEnd/>
          </a:ln>
          <a:effectLst/>
        </p:spPr>
        <p:txBody>
          <a:bodyPr wrap="none" anchor="ctr"/>
          <a:lstStyle/>
          <a:p>
            <a:pPr algn="ctr"/>
            <a:r>
              <a:rPr lang="en-US" sz="900" dirty="0">
                <a:solidFill>
                  <a:srgbClr val="0092C8"/>
                </a:solidFill>
                <a:latin typeface="Arial Black" pitchFamily="34" charset="0"/>
                <a:ea typeface="ＭＳ Ｐゴシック" pitchFamily="1" charset="-128"/>
              </a:rPr>
              <a:t>4a</a:t>
            </a:r>
            <a:endParaRPr lang="en-US" sz="1500" dirty="0">
              <a:latin typeface="Arial Black" pitchFamily="34" charset="0"/>
              <a:ea typeface="ＭＳ Ｐゴシック" pitchFamily="1"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4"/>
          <p:cNvSpPr>
            <a:spLocks noGrp="1" noChangeArrowheads="1"/>
          </p:cNvSpPr>
          <p:nvPr>
            <p:ph type="title"/>
          </p:nvPr>
        </p:nvSpPr>
        <p:spPr/>
        <p:txBody>
          <a:bodyPr>
            <a:normAutofit fontScale="90000"/>
          </a:bodyPr>
          <a:lstStyle/>
          <a:p>
            <a:r>
              <a:rPr lang="en-US" dirty="0"/>
              <a:t>Short-Term Mechanisms: Baroreceptor-Initiated Reflexes</a:t>
            </a:r>
          </a:p>
        </p:txBody>
      </p:sp>
      <p:sp>
        <p:nvSpPr>
          <p:cNvPr id="151557" name="Rectangle 5"/>
          <p:cNvSpPr>
            <a:spLocks noGrp="1" noChangeArrowheads="1"/>
          </p:cNvSpPr>
          <p:nvPr>
            <p:ph type="body" idx="1"/>
          </p:nvPr>
        </p:nvSpPr>
        <p:spPr/>
        <p:txBody>
          <a:bodyPr/>
          <a:lstStyle/>
          <a:p>
            <a:r>
              <a:rPr lang="en-US" dirty="0"/>
              <a:t>Increased blood pressure stimulates baroreceptors to increase input to the vasomotor center</a:t>
            </a:r>
          </a:p>
          <a:p>
            <a:pPr lvl="1"/>
            <a:r>
              <a:rPr lang="en-US" dirty="0"/>
              <a:t>Inhibits the vasomotor center, causing arteriole dilation and venodilation</a:t>
            </a:r>
          </a:p>
          <a:p>
            <a:pPr lvl="1"/>
            <a:r>
              <a:rPr lang="en-US" dirty="0"/>
              <a:t>Stimulates the cardioinhibitory center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a:normAutofit fontScale="90000"/>
          </a:bodyPr>
          <a:lstStyle/>
          <a:p>
            <a:r>
              <a:rPr lang="en-US" dirty="0"/>
              <a:t>Short-Term Mechanisms: </a:t>
            </a:r>
            <a:br>
              <a:rPr lang="en-US" dirty="0"/>
            </a:br>
            <a:r>
              <a:rPr lang="en-US" dirty="0"/>
              <a:t>Chemoreceptor-Initiated Reflexes </a:t>
            </a:r>
          </a:p>
        </p:txBody>
      </p:sp>
      <p:sp>
        <p:nvSpPr>
          <p:cNvPr id="98309" name="Rectangle 5"/>
          <p:cNvSpPr>
            <a:spLocks noGrp="1" noChangeArrowheads="1"/>
          </p:cNvSpPr>
          <p:nvPr>
            <p:ph type="body" idx="1"/>
          </p:nvPr>
        </p:nvSpPr>
        <p:spPr/>
        <p:txBody>
          <a:bodyPr/>
          <a:lstStyle/>
          <a:p>
            <a:r>
              <a:rPr lang="en-US" dirty="0"/>
              <a:t>Chemoreceptors are located in the</a:t>
            </a:r>
          </a:p>
          <a:p>
            <a:pPr lvl="1"/>
            <a:r>
              <a:rPr lang="en-US" dirty="0"/>
              <a:t>Carotid sinus</a:t>
            </a:r>
          </a:p>
          <a:p>
            <a:pPr lvl="1"/>
            <a:r>
              <a:rPr lang="en-US" dirty="0"/>
              <a:t>Aortic arch</a:t>
            </a:r>
          </a:p>
          <a:p>
            <a:pPr lvl="1"/>
            <a:r>
              <a:rPr lang="en-US" dirty="0"/>
              <a:t>Large arteries of the </a:t>
            </a:r>
            <a:r>
              <a:rPr lang="en-US" dirty="0" smtClean="0"/>
              <a:t>neck</a:t>
            </a:r>
          </a:p>
          <a:p>
            <a:pPr lvl="1"/>
            <a:endParaRPr lang="en-US" dirty="0"/>
          </a:p>
          <a:p>
            <a:pPr lvl="1"/>
            <a:r>
              <a:rPr lang="en-US" dirty="0" smtClean="0"/>
              <a:t>Chemoreceptors measure the concentrations of O</a:t>
            </a:r>
            <a:r>
              <a:rPr lang="en-US" sz="2000" dirty="0" smtClean="0"/>
              <a:t>2</a:t>
            </a:r>
            <a:r>
              <a:rPr lang="en-US" dirty="0" smtClean="0"/>
              <a:t>, CO</a:t>
            </a:r>
            <a:r>
              <a:rPr lang="en-US" sz="2000" dirty="0" smtClean="0"/>
              <a:t>2</a:t>
            </a:r>
            <a:r>
              <a:rPr lang="en-US" dirty="0" smtClean="0"/>
              <a:t> and H+ (Acid)</a:t>
            </a:r>
          </a:p>
          <a:p>
            <a:pPr lvl="1"/>
            <a:r>
              <a:rPr lang="en-US" dirty="0" smtClean="0"/>
              <a:t>Though they play a role they are far more important in respiratory control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lstStyle/>
          <a:p>
            <a:r>
              <a:rPr lang="en-US" dirty="0"/>
              <a:t>Influence of Higher Brain Centers</a:t>
            </a:r>
          </a:p>
        </p:txBody>
      </p:sp>
      <p:sp>
        <p:nvSpPr>
          <p:cNvPr id="100357" name="Rectangle 5"/>
          <p:cNvSpPr>
            <a:spLocks noGrp="1" noChangeArrowheads="1"/>
          </p:cNvSpPr>
          <p:nvPr>
            <p:ph type="body" idx="1"/>
          </p:nvPr>
        </p:nvSpPr>
        <p:spPr/>
        <p:txBody>
          <a:bodyPr/>
          <a:lstStyle/>
          <a:p>
            <a:r>
              <a:rPr lang="en-US" dirty="0"/>
              <a:t>Reflexes that regulate BP are integrated in the medulla</a:t>
            </a:r>
          </a:p>
          <a:p>
            <a:r>
              <a:rPr lang="en-US" dirty="0"/>
              <a:t>Higher brain centers (cortex and hypothalamus) can modify BP via relays to medullary centers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6" name="Rectangle 6"/>
          <p:cNvSpPr>
            <a:spLocks noGrp="1" noChangeArrowheads="1"/>
          </p:cNvSpPr>
          <p:nvPr>
            <p:ph type="title"/>
          </p:nvPr>
        </p:nvSpPr>
        <p:spPr/>
        <p:txBody>
          <a:bodyPr>
            <a:normAutofit fontScale="90000"/>
          </a:bodyPr>
          <a:lstStyle/>
          <a:p>
            <a:r>
              <a:rPr lang="en-US" dirty="0"/>
              <a:t>Short-Term Mechanisms: Hormonal Controls</a:t>
            </a:r>
          </a:p>
        </p:txBody>
      </p:sp>
      <p:sp>
        <p:nvSpPr>
          <p:cNvPr id="102407" name="Rectangle 7"/>
          <p:cNvSpPr>
            <a:spLocks noGrp="1" noChangeArrowheads="1"/>
          </p:cNvSpPr>
          <p:nvPr>
            <p:ph type="body" idx="1"/>
          </p:nvPr>
        </p:nvSpPr>
        <p:spPr/>
        <p:txBody>
          <a:bodyPr/>
          <a:lstStyle/>
          <a:p>
            <a:r>
              <a:rPr lang="en-US" dirty="0"/>
              <a:t>Adrenal medulla hormones norepinephrine (NE) and epinephrine cause generalized vasoconstriction and increase cardiac output</a:t>
            </a:r>
          </a:p>
          <a:p>
            <a:r>
              <a:rPr lang="en-US" dirty="0"/>
              <a:t>Angiotensin II, generated by kidney release of renin, causes vasoconstriction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p:txBody>
          <a:bodyPr/>
          <a:lstStyle/>
          <a:p>
            <a:r>
              <a:rPr lang="en-US" dirty="0"/>
              <a:t>Indirect Mechanism</a:t>
            </a:r>
          </a:p>
        </p:txBody>
      </p:sp>
      <p:sp>
        <p:nvSpPr>
          <p:cNvPr id="108549" name="Rectangle 5"/>
          <p:cNvSpPr>
            <a:spLocks noGrp="1" noChangeArrowheads="1"/>
          </p:cNvSpPr>
          <p:nvPr>
            <p:ph type="body" idx="1"/>
          </p:nvPr>
        </p:nvSpPr>
        <p:spPr/>
        <p:txBody>
          <a:bodyPr/>
          <a:lstStyle/>
          <a:p>
            <a:pPr>
              <a:lnSpc>
                <a:spcPct val="90000"/>
              </a:lnSpc>
            </a:pPr>
            <a:r>
              <a:rPr lang="en-US" dirty="0"/>
              <a:t>The renin-angiotensin mechanism</a:t>
            </a:r>
          </a:p>
          <a:p>
            <a:pPr lvl="1">
              <a:lnSpc>
                <a:spcPct val="90000"/>
              </a:lnSpc>
            </a:pPr>
            <a:r>
              <a:rPr lang="en-US" dirty="0">
                <a:sym typeface="Symbol" charset="2"/>
              </a:rPr>
              <a:t></a:t>
            </a:r>
            <a:r>
              <a:rPr lang="en-US" dirty="0"/>
              <a:t> Arterial blood pressure </a:t>
            </a:r>
            <a:r>
              <a:rPr lang="en-US" dirty="0">
                <a:sym typeface="Symbol" charset="2"/>
              </a:rPr>
              <a:t></a:t>
            </a:r>
            <a:r>
              <a:rPr lang="en-US" dirty="0"/>
              <a:t> release of renin</a:t>
            </a:r>
          </a:p>
          <a:p>
            <a:pPr lvl="1">
              <a:lnSpc>
                <a:spcPct val="90000"/>
              </a:lnSpc>
            </a:pPr>
            <a:r>
              <a:rPr lang="en-US" dirty="0"/>
              <a:t>Renin</a:t>
            </a:r>
            <a:r>
              <a:rPr lang="en-US" dirty="0">
                <a:sym typeface="Symbol" charset="2"/>
              </a:rPr>
              <a:t></a:t>
            </a:r>
            <a:r>
              <a:rPr lang="en-US" dirty="0"/>
              <a:t> production of angiotensin II </a:t>
            </a:r>
          </a:p>
          <a:p>
            <a:pPr lvl="1">
              <a:lnSpc>
                <a:spcPct val="90000"/>
              </a:lnSpc>
            </a:pPr>
            <a:r>
              <a:rPr lang="en-US" dirty="0"/>
              <a:t>Angiotensin II is a potent vasoconstrictor</a:t>
            </a:r>
          </a:p>
          <a:p>
            <a:pPr lvl="1">
              <a:lnSpc>
                <a:spcPct val="90000"/>
              </a:lnSpc>
            </a:pPr>
            <a:r>
              <a:rPr lang="en-US" dirty="0"/>
              <a:t>Angiotensin II </a:t>
            </a:r>
            <a:r>
              <a:rPr lang="en-US" dirty="0">
                <a:sym typeface="Symbol" charset="2"/>
              </a:rPr>
              <a:t></a:t>
            </a:r>
            <a:r>
              <a:rPr lang="en-US" dirty="0"/>
              <a:t> aldosterone secretion</a:t>
            </a:r>
          </a:p>
          <a:p>
            <a:pPr lvl="2">
              <a:lnSpc>
                <a:spcPct val="90000"/>
              </a:lnSpc>
            </a:pPr>
            <a:r>
              <a:rPr lang="en-US" dirty="0"/>
              <a:t>Aldosterone </a:t>
            </a:r>
            <a:r>
              <a:rPr lang="en-US" dirty="0">
                <a:sym typeface="Symbol" charset="2"/>
              </a:rPr>
              <a:t></a:t>
            </a:r>
            <a:r>
              <a:rPr lang="en-US" dirty="0"/>
              <a:t> renal reabsorption of Na</a:t>
            </a:r>
            <a:r>
              <a:rPr lang="en-US" baseline="30000" dirty="0"/>
              <a:t>+</a:t>
            </a:r>
            <a:r>
              <a:rPr lang="en-US" dirty="0"/>
              <a:t> and </a:t>
            </a:r>
            <a:r>
              <a:rPr lang="en-US" dirty="0">
                <a:sym typeface="Symbol" charset="2"/>
              </a:rPr>
              <a:t></a:t>
            </a:r>
            <a:r>
              <a:rPr lang="en-US" dirty="0"/>
              <a:t> urine formation </a:t>
            </a:r>
          </a:p>
          <a:p>
            <a:pPr lvl="1">
              <a:lnSpc>
                <a:spcPct val="90000"/>
              </a:lnSpc>
            </a:pPr>
            <a:r>
              <a:rPr lang="en-US" dirty="0"/>
              <a:t>Angiotensin II stimulates ADH release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Renin</a:t>
            </a: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r>
              <a:rPr lang="en-US" b="1" dirty="0" smtClean="0"/>
              <a:t>Secretion</a:t>
            </a:r>
          </a:p>
          <a:p>
            <a:r>
              <a:rPr lang="en-US" dirty="0" smtClean="0"/>
              <a:t>The peptide hormone is secreted by the kidney from specialized cells called granular cells of the juxtaglomerular apparatus in response to:</a:t>
            </a:r>
          </a:p>
          <a:p>
            <a:r>
              <a:rPr lang="en-US" dirty="0" smtClean="0"/>
              <a:t>A decrease in arterial blood pressure (that could be related to a decrease in blood volume) as detected by baroreceptors (pressure sensitive cells). This is the most causal link between blood pressure and renin secretion (the other two methods operate via longer pathways). </a:t>
            </a:r>
          </a:p>
          <a:p>
            <a:r>
              <a:rPr lang="en-US" dirty="0" smtClean="0"/>
              <a:t>A decrease in sodium chloride levels in the ultra-filtrate of the nephron. This flow is measured by the macula densa of the juxtaglomerular apparatus. </a:t>
            </a:r>
          </a:p>
          <a:p>
            <a:r>
              <a:rPr lang="en-US" dirty="0" smtClean="0"/>
              <a:t>Sympathetic nervous system activity, that also controls blood pressure, acting through the β</a:t>
            </a:r>
            <a:r>
              <a:rPr lang="en-US" baseline="-25000" dirty="0" smtClean="0"/>
              <a:t>1</a:t>
            </a:r>
            <a:r>
              <a:rPr lang="en-US" dirty="0" smtClean="0"/>
              <a:t> adrenergic receptors.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Renin </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Function</a:t>
            </a:r>
          </a:p>
          <a:p>
            <a:r>
              <a:rPr lang="en-US" dirty="0" smtClean="0"/>
              <a:t>Renin activates the renin-angiotensin system by cleaving angiotensinogen, produced by the liver, to yield angiotensin I, which is further converted into angiotensin II by ACE, the angiotensin-converting enzyme primarily within the capillaries of the lungs. Angiotensin II then constricts blood vessels, increases the secretion of ADH and aldosterone, and stimulates the hypothalamus to activate the thirst reflex, each leading to an increase in blood pressure.</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19.10</a:t>
            </a:r>
          </a:p>
        </p:txBody>
      </p:sp>
      <p:pic>
        <p:nvPicPr>
          <p:cNvPr id="110601" name="Picture 9" descr="figure_19_10-jLE"/>
          <p:cNvPicPr>
            <a:picLocks noChangeAspect="1" noChangeArrowheads="1"/>
          </p:cNvPicPr>
          <p:nvPr/>
        </p:nvPicPr>
        <p:blipFill>
          <a:blip r:embed="rId2" cstate="print"/>
          <a:srcRect/>
          <a:stretch>
            <a:fillRect/>
          </a:stretch>
        </p:blipFill>
        <p:spPr bwMode="auto">
          <a:xfrm>
            <a:off x="457200" y="447675"/>
            <a:ext cx="8229600" cy="5962650"/>
          </a:xfrm>
          <a:prstGeom prst="rect">
            <a:avLst/>
          </a:prstGeom>
          <a:noFill/>
        </p:spPr>
      </p:pic>
      <p:sp>
        <p:nvSpPr>
          <p:cNvPr id="110602" name="Freeform 10"/>
          <p:cNvSpPr>
            <a:spLocks/>
          </p:cNvSpPr>
          <p:nvPr/>
        </p:nvSpPr>
        <p:spPr bwMode="auto">
          <a:xfrm>
            <a:off x="5045075" y="3122613"/>
            <a:ext cx="396875" cy="53975"/>
          </a:xfrm>
          <a:custGeom>
            <a:avLst/>
            <a:gdLst/>
            <a:ahLst/>
            <a:cxnLst>
              <a:cxn ang="0">
                <a:pos x="126" y="14"/>
              </a:cxn>
              <a:cxn ang="0">
                <a:pos x="124" y="12"/>
              </a:cxn>
              <a:cxn ang="0">
                <a:pos x="120" y="8"/>
              </a:cxn>
              <a:cxn ang="0">
                <a:pos x="108" y="4"/>
              </a:cxn>
              <a:cxn ang="0">
                <a:pos x="90" y="0"/>
              </a:cxn>
              <a:cxn ang="0">
                <a:pos x="72" y="0"/>
              </a:cxn>
              <a:cxn ang="0">
                <a:pos x="72" y="4"/>
              </a:cxn>
              <a:cxn ang="0">
                <a:pos x="92" y="6"/>
              </a:cxn>
              <a:cxn ang="0">
                <a:pos x="108" y="8"/>
              </a:cxn>
              <a:cxn ang="0">
                <a:pos x="118" y="12"/>
              </a:cxn>
              <a:cxn ang="0">
                <a:pos x="120" y="14"/>
              </a:cxn>
              <a:cxn ang="0">
                <a:pos x="122" y="16"/>
              </a:cxn>
              <a:cxn ang="0">
                <a:pos x="120" y="18"/>
              </a:cxn>
              <a:cxn ang="0">
                <a:pos x="118" y="20"/>
              </a:cxn>
              <a:cxn ang="0">
                <a:pos x="108" y="24"/>
              </a:cxn>
              <a:cxn ang="0">
                <a:pos x="92" y="28"/>
              </a:cxn>
              <a:cxn ang="0">
                <a:pos x="72" y="30"/>
              </a:cxn>
              <a:cxn ang="0">
                <a:pos x="62" y="30"/>
              </a:cxn>
              <a:cxn ang="0">
                <a:pos x="54" y="30"/>
              </a:cxn>
              <a:cxn ang="0">
                <a:pos x="32" y="28"/>
              </a:cxn>
              <a:cxn ang="0">
                <a:pos x="18" y="24"/>
              </a:cxn>
              <a:cxn ang="0">
                <a:pos x="8" y="20"/>
              </a:cxn>
              <a:cxn ang="0">
                <a:pos x="4" y="18"/>
              </a:cxn>
              <a:cxn ang="0">
                <a:pos x="4" y="16"/>
              </a:cxn>
              <a:cxn ang="0">
                <a:pos x="4" y="14"/>
              </a:cxn>
              <a:cxn ang="0">
                <a:pos x="8" y="12"/>
              </a:cxn>
              <a:cxn ang="0">
                <a:pos x="18" y="8"/>
              </a:cxn>
              <a:cxn ang="0">
                <a:pos x="32" y="6"/>
              </a:cxn>
              <a:cxn ang="0">
                <a:pos x="54" y="4"/>
              </a:cxn>
              <a:cxn ang="0">
                <a:pos x="54" y="0"/>
              </a:cxn>
              <a:cxn ang="0">
                <a:pos x="34" y="0"/>
              </a:cxn>
              <a:cxn ang="0">
                <a:pos x="16" y="4"/>
              </a:cxn>
              <a:cxn ang="0">
                <a:pos x="4" y="10"/>
              </a:cxn>
              <a:cxn ang="0">
                <a:pos x="0" y="12"/>
              </a:cxn>
              <a:cxn ang="0">
                <a:pos x="0" y="16"/>
              </a:cxn>
              <a:cxn ang="0">
                <a:pos x="0" y="20"/>
              </a:cxn>
              <a:cxn ang="0">
                <a:pos x="4" y="24"/>
              </a:cxn>
              <a:cxn ang="0">
                <a:pos x="16" y="28"/>
              </a:cxn>
              <a:cxn ang="0">
                <a:pos x="34" y="32"/>
              </a:cxn>
              <a:cxn ang="0">
                <a:pos x="54" y="34"/>
              </a:cxn>
              <a:cxn ang="0">
                <a:pos x="62" y="34"/>
              </a:cxn>
              <a:cxn ang="0">
                <a:pos x="72" y="34"/>
              </a:cxn>
              <a:cxn ang="0">
                <a:pos x="90" y="32"/>
              </a:cxn>
              <a:cxn ang="0">
                <a:pos x="106" y="30"/>
              </a:cxn>
              <a:cxn ang="0">
                <a:pos x="120" y="24"/>
              </a:cxn>
              <a:cxn ang="0">
                <a:pos x="124" y="22"/>
              </a:cxn>
              <a:cxn ang="0">
                <a:pos x="126" y="18"/>
              </a:cxn>
              <a:cxn ang="0">
                <a:pos x="250" y="18"/>
              </a:cxn>
              <a:cxn ang="0">
                <a:pos x="250" y="14"/>
              </a:cxn>
              <a:cxn ang="0">
                <a:pos x="126" y="14"/>
              </a:cxn>
            </a:cxnLst>
            <a:rect l="0" t="0" r="r" b="b"/>
            <a:pathLst>
              <a:path w="250" h="34">
                <a:moveTo>
                  <a:pt x="126" y="14"/>
                </a:moveTo>
                <a:lnTo>
                  <a:pt x="124" y="12"/>
                </a:lnTo>
                <a:lnTo>
                  <a:pt x="120" y="8"/>
                </a:lnTo>
                <a:lnTo>
                  <a:pt x="108" y="4"/>
                </a:lnTo>
                <a:lnTo>
                  <a:pt x="90" y="0"/>
                </a:lnTo>
                <a:lnTo>
                  <a:pt x="72" y="0"/>
                </a:lnTo>
                <a:lnTo>
                  <a:pt x="72" y="4"/>
                </a:lnTo>
                <a:lnTo>
                  <a:pt x="92" y="6"/>
                </a:lnTo>
                <a:lnTo>
                  <a:pt x="108" y="8"/>
                </a:lnTo>
                <a:lnTo>
                  <a:pt x="118" y="12"/>
                </a:lnTo>
                <a:lnTo>
                  <a:pt x="120" y="14"/>
                </a:lnTo>
                <a:lnTo>
                  <a:pt x="122" y="16"/>
                </a:lnTo>
                <a:lnTo>
                  <a:pt x="120" y="18"/>
                </a:lnTo>
                <a:lnTo>
                  <a:pt x="118" y="20"/>
                </a:lnTo>
                <a:lnTo>
                  <a:pt x="108" y="24"/>
                </a:lnTo>
                <a:lnTo>
                  <a:pt x="92" y="28"/>
                </a:lnTo>
                <a:lnTo>
                  <a:pt x="72" y="30"/>
                </a:lnTo>
                <a:lnTo>
                  <a:pt x="62" y="30"/>
                </a:lnTo>
                <a:lnTo>
                  <a:pt x="54" y="30"/>
                </a:lnTo>
                <a:lnTo>
                  <a:pt x="32" y="28"/>
                </a:lnTo>
                <a:lnTo>
                  <a:pt x="18" y="24"/>
                </a:lnTo>
                <a:lnTo>
                  <a:pt x="8" y="20"/>
                </a:lnTo>
                <a:lnTo>
                  <a:pt x="4" y="18"/>
                </a:lnTo>
                <a:lnTo>
                  <a:pt x="4" y="16"/>
                </a:lnTo>
                <a:lnTo>
                  <a:pt x="4" y="14"/>
                </a:lnTo>
                <a:lnTo>
                  <a:pt x="8" y="12"/>
                </a:lnTo>
                <a:lnTo>
                  <a:pt x="18" y="8"/>
                </a:lnTo>
                <a:lnTo>
                  <a:pt x="32" y="6"/>
                </a:lnTo>
                <a:lnTo>
                  <a:pt x="54" y="4"/>
                </a:lnTo>
                <a:lnTo>
                  <a:pt x="54" y="0"/>
                </a:lnTo>
                <a:lnTo>
                  <a:pt x="34" y="0"/>
                </a:lnTo>
                <a:lnTo>
                  <a:pt x="16" y="4"/>
                </a:lnTo>
                <a:lnTo>
                  <a:pt x="4" y="10"/>
                </a:lnTo>
                <a:lnTo>
                  <a:pt x="0" y="12"/>
                </a:lnTo>
                <a:lnTo>
                  <a:pt x="0" y="16"/>
                </a:lnTo>
                <a:lnTo>
                  <a:pt x="0" y="20"/>
                </a:lnTo>
                <a:lnTo>
                  <a:pt x="4" y="24"/>
                </a:lnTo>
                <a:lnTo>
                  <a:pt x="16" y="28"/>
                </a:lnTo>
                <a:lnTo>
                  <a:pt x="34" y="32"/>
                </a:lnTo>
                <a:lnTo>
                  <a:pt x="54" y="34"/>
                </a:lnTo>
                <a:lnTo>
                  <a:pt x="62" y="34"/>
                </a:lnTo>
                <a:lnTo>
                  <a:pt x="72" y="34"/>
                </a:lnTo>
                <a:lnTo>
                  <a:pt x="90" y="32"/>
                </a:lnTo>
                <a:lnTo>
                  <a:pt x="106" y="30"/>
                </a:lnTo>
                <a:lnTo>
                  <a:pt x="120" y="24"/>
                </a:lnTo>
                <a:lnTo>
                  <a:pt x="124" y="22"/>
                </a:lnTo>
                <a:lnTo>
                  <a:pt x="126" y="18"/>
                </a:lnTo>
                <a:lnTo>
                  <a:pt x="250" y="18"/>
                </a:lnTo>
                <a:lnTo>
                  <a:pt x="250" y="14"/>
                </a:lnTo>
                <a:lnTo>
                  <a:pt x="126" y="14"/>
                </a:lnTo>
                <a:close/>
              </a:path>
            </a:pathLst>
          </a:custGeom>
          <a:solidFill>
            <a:srgbClr val="636467"/>
          </a:solidFill>
          <a:ln w="9525">
            <a:noFill/>
            <a:round/>
            <a:headEnd/>
            <a:tailEnd/>
          </a:ln>
        </p:spPr>
        <p:txBody>
          <a:bodyPr/>
          <a:lstStyle/>
          <a:p>
            <a:endParaRPr lang="en-US" dirty="0"/>
          </a:p>
        </p:txBody>
      </p:sp>
      <p:sp>
        <p:nvSpPr>
          <p:cNvPr id="110603" name="Freeform 11"/>
          <p:cNvSpPr>
            <a:spLocks/>
          </p:cNvSpPr>
          <p:nvPr/>
        </p:nvSpPr>
        <p:spPr bwMode="auto">
          <a:xfrm>
            <a:off x="3554413" y="642938"/>
            <a:ext cx="50800" cy="60325"/>
          </a:xfrm>
          <a:custGeom>
            <a:avLst/>
            <a:gdLst/>
            <a:ahLst/>
            <a:cxnLst>
              <a:cxn ang="0">
                <a:pos x="32" y="0"/>
              </a:cxn>
              <a:cxn ang="0">
                <a:pos x="0" y="0"/>
              </a:cxn>
              <a:cxn ang="0">
                <a:pos x="16" y="38"/>
              </a:cxn>
              <a:cxn ang="0">
                <a:pos x="32" y="0"/>
              </a:cxn>
            </a:cxnLst>
            <a:rect l="0" t="0" r="r" b="b"/>
            <a:pathLst>
              <a:path w="32" h="38">
                <a:moveTo>
                  <a:pt x="32" y="0"/>
                </a:moveTo>
                <a:lnTo>
                  <a:pt x="0" y="0"/>
                </a:lnTo>
                <a:lnTo>
                  <a:pt x="16" y="38"/>
                </a:lnTo>
                <a:lnTo>
                  <a:pt x="32" y="0"/>
                </a:lnTo>
                <a:close/>
              </a:path>
            </a:pathLst>
          </a:custGeom>
          <a:solidFill>
            <a:srgbClr val="231F20"/>
          </a:solidFill>
          <a:ln w="9525">
            <a:noFill/>
            <a:round/>
            <a:headEnd/>
            <a:tailEnd/>
          </a:ln>
        </p:spPr>
        <p:txBody>
          <a:bodyPr/>
          <a:lstStyle/>
          <a:p>
            <a:endParaRPr lang="en-US" dirty="0"/>
          </a:p>
        </p:txBody>
      </p:sp>
      <p:sp>
        <p:nvSpPr>
          <p:cNvPr id="110604" name="Rectangle 12"/>
          <p:cNvSpPr>
            <a:spLocks noChangeArrowheads="1"/>
          </p:cNvSpPr>
          <p:nvPr/>
        </p:nvSpPr>
        <p:spPr bwMode="auto">
          <a:xfrm>
            <a:off x="3656013" y="547688"/>
            <a:ext cx="1289050" cy="196850"/>
          </a:xfrm>
          <a:prstGeom prst="rect">
            <a:avLst/>
          </a:prstGeom>
          <a:noFill/>
          <a:ln w="9525">
            <a:noFill/>
            <a:miter lim="800000"/>
            <a:headEnd/>
            <a:tailEnd/>
          </a:ln>
        </p:spPr>
        <p:txBody>
          <a:bodyPr wrap="none" lIns="0" tIns="0" rIns="0" bIns="0">
            <a:spAutoFit/>
          </a:bodyPr>
          <a:lstStyle/>
          <a:p>
            <a:r>
              <a:rPr lang="en-US" sz="1100" dirty="0">
                <a:solidFill>
                  <a:srgbClr val="231F20"/>
                </a:solidFill>
                <a:latin typeface="Arial Black" pitchFamily="34" charset="0"/>
              </a:rPr>
              <a:t>Arterial pressure</a:t>
            </a:r>
            <a:endParaRPr lang="en-US" sz="1400" dirty="0">
              <a:latin typeface="Arial" charset="0"/>
            </a:endParaRPr>
          </a:p>
        </p:txBody>
      </p:sp>
      <p:sp>
        <p:nvSpPr>
          <p:cNvPr id="110605" name="Rectangle 13"/>
          <p:cNvSpPr>
            <a:spLocks noChangeArrowheads="1"/>
          </p:cNvSpPr>
          <p:nvPr/>
        </p:nvSpPr>
        <p:spPr bwMode="auto">
          <a:xfrm>
            <a:off x="4673600" y="1220788"/>
            <a:ext cx="955675"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Baroreceptors</a:t>
            </a:r>
            <a:endParaRPr lang="en-US" sz="1400" b="1" dirty="0">
              <a:latin typeface="Arial" charset="0"/>
            </a:endParaRPr>
          </a:p>
        </p:txBody>
      </p:sp>
      <p:sp>
        <p:nvSpPr>
          <p:cNvPr id="110606" name="Rectangle 14"/>
          <p:cNvSpPr>
            <a:spLocks noChangeArrowheads="1"/>
          </p:cNvSpPr>
          <p:nvPr/>
        </p:nvSpPr>
        <p:spPr bwMode="auto">
          <a:xfrm>
            <a:off x="5200650" y="827088"/>
            <a:ext cx="1535113" cy="336550"/>
          </a:xfrm>
          <a:prstGeom prst="rect">
            <a:avLst/>
          </a:prstGeom>
          <a:noFill/>
          <a:ln w="9525">
            <a:noFill/>
            <a:miter lim="800000"/>
            <a:headEnd/>
            <a:tailEnd/>
          </a:ln>
        </p:spPr>
        <p:txBody>
          <a:bodyPr wrap="none" lIns="0" tIns="0" rIns="0" bIns="0">
            <a:spAutoFit/>
          </a:bodyPr>
          <a:lstStyle/>
          <a:p>
            <a:r>
              <a:rPr lang="en-US" sz="1100" b="1" i="1" dirty="0">
                <a:solidFill>
                  <a:srgbClr val="231F20"/>
                </a:solidFill>
                <a:latin typeface="Arial" charset="0"/>
              </a:rPr>
              <a:t>Indirect renal</a:t>
            </a:r>
          </a:p>
          <a:p>
            <a:r>
              <a:rPr lang="en-US" sz="1100" b="1" i="1" dirty="0">
                <a:solidFill>
                  <a:srgbClr val="231F20"/>
                </a:solidFill>
                <a:latin typeface="Arial" charset="0"/>
              </a:rPr>
              <a:t>mechanism (hormonal)</a:t>
            </a:r>
            <a:endParaRPr lang="en-US" sz="1400" dirty="0">
              <a:latin typeface="Arial" charset="0"/>
            </a:endParaRPr>
          </a:p>
        </p:txBody>
      </p:sp>
      <p:sp>
        <p:nvSpPr>
          <p:cNvPr id="110607" name="Rectangle 15"/>
          <p:cNvSpPr>
            <a:spLocks noChangeArrowheads="1"/>
          </p:cNvSpPr>
          <p:nvPr/>
        </p:nvSpPr>
        <p:spPr bwMode="auto">
          <a:xfrm>
            <a:off x="3435350" y="846138"/>
            <a:ext cx="768350" cy="336550"/>
          </a:xfrm>
          <a:prstGeom prst="rect">
            <a:avLst/>
          </a:prstGeom>
          <a:noFill/>
          <a:ln w="9525">
            <a:noFill/>
            <a:miter lim="800000"/>
            <a:headEnd/>
            <a:tailEnd/>
          </a:ln>
        </p:spPr>
        <p:txBody>
          <a:bodyPr wrap="none" lIns="0" tIns="0" rIns="0" bIns="0">
            <a:spAutoFit/>
          </a:bodyPr>
          <a:lstStyle/>
          <a:p>
            <a:r>
              <a:rPr lang="en-US" sz="1100" b="1" i="1" dirty="0">
                <a:solidFill>
                  <a:srgbClr val="231F20"/>
                </a:solidFill>
                <a:latin typeface="Arial" charset="0"/>
              </a:rPr>
              <a:t>Direct renal</a:t>
            </a:r>
          </a:p>
          <a:p>
            <a:r>
              <a:rPr lang="en-US" sz="1100" b="1" i="1" dirty="0">
                <a:solidFill>
                  <a:srgbClr val="231F20"/>
                </a:solidFill>
                <a:latin typeface="Arial" charset="0"/>
              </a:rPr>
              <a:t>mechanism</a:t>
            </a:r>
            <a:endParaRPr lang="en-US" sz="1400" dirty="0">
              <a:latin typeface="Arial" charset="0"/>
            </a:endParaRPr>
          </a:p>
        </p:txBody>
      </p:sp>
      <p:sp>
        <p:nvSpPr>
          <p:cNvPr id="110608" name="Line 16"/>
          <p:cNvSpPr>
            <a:spLocks noChangeShapeType="1"/>
          </p:cNvSpPr>
          <p:nvPr/>
        </p:nvSpPr>
        <p:spPr bwMode="auto">
          <a:xfrm>
            <a:off x="3586163" y="569913"/>
            <a:ext cx="1587" cy="95250"/>
          </a:xfrm>
          <a:prstGeom prst="line">
            <a:avLst/>
          </a:prstGeom>
          <a:noFill/>
          <a:ln w="12700">
            <a:solidFill>
              <a:srgbClr val="231F20"/>
            </a:solidFill>
            <a:round/>
            <a:headEnd/>
            <a:tailEnd/>
          </a:ln>
        </p:spPr>
        <p:txBody>
          <a:bodyPr/>
          <a:lstStyle/>
          <a:p>
            <a:endParaRPr lang="en-US" dirty="0"/>
          </a:p>
        </p:txBody>
      </p:sp>
      <p:sp>
        <p:nvSpPr>
          <p:cNvPr id="110609" name="Rectangle 17"/>
          <p:cNvSpPr>
            <a:spLocks noChangeArrowheads="1"/>
          </p:cNvSpPr>
          <p:nvPr/>
        </p:nvSpPr>
        <p:spPr bwMode="auto">
          <a:xfrm>
            <a:off x="4324350" y="1668463"/>
            <a:ext cx="1611313" cy="336550"/>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Sympathetic stimulation</a:t>
            </a:r>
          </a:p>
          <a:p>
            <a:pPr algn="ctr"/>
            <a:r>
              <a:rPr lang="en-US" sz="1100" b="1" dirty="0">
                <a:solidFill>
                  <a:srgbClr val="231F20"/>
                </a:solidFill>
                <a:latin typeface="Arial" charset="0"/>
              </a:rPr>
              <a:t>promotes renin release</a:t>
            </a:r>
            <a:endParaRPr lang="en-US" sz="1400" b="1" dirty="0">
              <a:latin typeface="Arial" charset="0"/>
            </a:endParaRPr>
          </a:p>
        </p:txBody>
      </p:sp>
      <p:sp>
        <p:nvSpPr>
          <p:cNvPr id="110610" name="Rectangle 18"/>
          <p:cNvSpPr>
            <a:spLocks noChangeArrowheads="1"/>
          </p:cNvSpPr>
          <p:nvPr/>
        </p:nvSpPr>
        <p:spPr bwMode="auto">
          <a:xfrm>
            <a:off x="3949700" y="2282825"/>
            <a:ext cx="466725"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Kidney</a:t>
            </a:r>
            <a:endParaRPr lang="en-US" sz="1400" b="1" dirty="0">
              <a:latin typeface="Arial" charset="0"/>
            </a:endParaRPr>
          </a:p>
        </p:txBody>
      </p:sp>
      <p:sp>
        <p:nvSpPr>
          <p:cNvPr id="110611" name="Rectangle 19"/>
          <p:cNvSpPr>
            <a:spLocks noChangeArrowheads="1"/>
          </p:cNvSpPr>
          <p:nvPr/>
        </p:nvSpPr>
        <p:spPr bwMode="auto">
          <a:xfrm>
            <a:off x="4667250" y="2754313"/>
            <a:ext cx="908050"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Renin release</a:t>
            </a:r>
            <a:endParaRPr lang="en-US" sz="1400" b="1" dirty="0">
              <a:latin typeface="Arial" charset="0"/>
            </a:endParaRPr>
          </a:p>
        </p:txBody>
      </p:sp>
      <p:sp>
        <p:nvSpPr>
          <p:cNvPr id="110612" name="Rectangle 20"/>
          <p:cNvSpPr>
            <a:spLocks noChangeArrowheads="1"/>
          </p:cNvSpPr>
          <p:nvPr/>
        </p:nvSpPr>
        <p:spPr bwMode="auto">
          <a:xfrm>
            <a:off x="5464175" y="3052763"/>
            <a:ext cx="1601788" cy="336550"/>
          </a:xfrm>
          <a:prstGeom prst="rect">
            <a:avLst/>
          </a:prstGeom>
          <a:noFill/>
          <a:ln w="9525">
            <a:noFill/>
            <a:miter lim="800000"/>
            <a:headEnd/>
            <a:tailEnd/>
          </a:ln>
        </p:spPr>
        <p:txBody>
          <a:bodyPr wrap="none" lIns="0" tIns="0" rIns="0" bIns="0">
            <a:spAutoFit/>
          </a:bodyPr>
          <a:lstStyle/>
          <a:p>
            <a:r>
              <a:rPr lang="en-US" sz="1100" b="1" i="1" dirty="0">
                <a:solidFill>
                  <a:srgbClr val="231F20"/>
                </a:solidFill>
                <a:latin typeface="Arial" charset="0"/>
              </a:rPr>
              <a:t>catalyzes cascade,</a:t>
            </a:r>
          </a:p>
          <a:p>
            <a:r>
              <a:rPr lang="en-US" sz="1100" b="1" i="1" dirty="0">
                <a:solidFill>
                  <a:srgbClr val="231F20"/>
                </a:solidFill>
                <a:latin typeface="Arial" charset="0"/>
              </a:rPr>
              <a:t>resulting in formation of</a:t>
            </a:r>
            <a:endParaRPr lang="en-US" sz="1400" dirty="0">
              <a:latin typeface="Arial" charset="0"/>
            </a:endParaRPr>
          </a:p>
        </p:txBody>
      </p:sp>
      <p:sp>
        <p:nvSpPr>
          <p:cNvPr id="110613" name="Line 21"/>
          <p:cNvSpPr>
            <a:spLocks noChangeShapeType="1"/>
          </p:cNvSpPr>
          <p:nvPr/>
        </p:nvSpPr>
        <p:spPr bwMode="auto">
          <a:xfrm>
            <a:off x="5022850" y="5499100"/>
            <a:ext cx="1588" cy="92075"/>
          </a:xfrm>
          <a:prstGeom prst="line">
            <a:avLst/>
          </a:prstGeom>
          <a:noFill/>
          <a:ln w="12700">
            <a:solidFill>
              <a:srgbClr val="231F20"/>
            </a:solidFill>
            <a:round/>
            <a:headEnd/>
            <a:tailEnd/>
          </a:ln>
        </p:spPr>
        <p:txBody>
          <a:bodyPr/>
          <a:lstStyle/>
          <a:p>
            <a:endParaRPr lang="en-US" dirty="0"/>
          </a:p>
        </p:txBody>
      </p:sp>
      <p:sp>
        <p:nvSpPr>
          <p:cNvPr id="110614" name="Freeform 22"/>
          <p:cNvSpPr>
            <a:spLocks/>
          </p:cNvSpPr>
          <p:nvPr/>
        </p:nvSpPr>
        <p:spPr bwMode="auto">
          <a:xfrm>
            <a:off x="4991100" y="5568950"/>
            <a:ext cx="47625" cy="60325"/>
          </a:xfrm>
          <a:custGeom>
            <a:avLst/>
            <a:gdLst/>
            <a:ahLst/>
            <a:cxnLst>
              <a:cxn ang="0">
                <a:pos x="30" y="0"/>
              </a:cxn>
              <a:cxn ang="0">
                <a:pos x="0" y="0"/>
              </a:cxn>
              <a:cxn ang="0">
                <a:pos x="16" y="38"/>
              </a:cxn>
              <a:cxn ang="0">
                <a:pos x="30" y="0"/>
              </a:cxn>
            </a:cxnLst>
            <a:rect l="0" t="0" r="r" b="b"/>
            <a:pathLst>
              <a:path w="30" h="38">
                <a:moveTo>
                  <a:pt x="30" y="0"/>
                </a:moveTo>
                <a:lnTo>
                  <a:pt x="0" y="0"/>
                </a:lnTo>
                <a:lnTo>
                  <a:pt x="16" y="38"/>
                </a:lnTo>
                <a:lnTo>
                  <a:pt x="30" y="0"/>
                </a:lnTo>
                <a:close/>
              </a:path>
            </a:pathLst>
          </a:custGeom>
          <a:solidFill>
            <a:srgbClr val="231F20"/>
          </a:solidFill>
          <a:ln w="9525">
            <a:noFill/>
            <a:round/>
            <a:headEnd/>
            <a:tailEnd/>
          </a:ln>
        </p:spPr>
        <p:txBody>
          <a:bodyPr/>
          <a:lstStyle/>
          <a:p>
            <a:endParaRPr lang="en-US" dirty="0"/>
          </a:p>
        </p:txBody>
      </p:sp>
      <p:sp>
        <p:nvSpPr>
          <p:cNvPr id="110615" name="Freeform 23"/>
          <p:cNvSpPr>
            <a:spLocks/>
          </p:cNvSpPr>
          <p:nvPr/>
        </p:nvSpPr>
        <p:spPr bwMode="auto">
          <a:xfrm>
            <a:off x="3422650" y="5364163"/>
            <a:ext cx="50800" cy="60325"/>
          </a:xfrm>
          <a:custGeom>
            <a:avLst/>
            <a:gdLst/>
            <a:ahLst/>
            <a:cxnLst>
              <a:cxn ang="0">
                <a:pos x="32" y="38"/>
              </a:cxn>
              <a:cxn ang="0">
                <a:pos x="0" y="38"/>
              </a:cxn>
              <a:cxn ang="0">
                <a:pos x="18" y="0"/>
              </a:cxn>
              <a:cxn ang="0">
                <a:pos x="32" y="38"/>
              </a:cxn>
            </a:cxnLst>
            <a:rect l="0" t="0" r="r" b="b"/>
            <a:pathLst>
              <a:path w="32" h="38">
                <a:moveTo>
                  <a:pt x="32" y="38"/>
                </a:moveTo>
                <a:lnTo>
                  <a:pt x="0" y="38"/>
                </a:lnTo>
                <a:lnTo>
                  <a:pt x="18" y="0"/>
                </a:lnTo>
                <a:lnTo>
                  <a:pt x="32" y="38"/>
                </a:lnTo>
                <a:close/>
              </a:path>
            </a:pathLst>
          </a:custGeom>
          <a:solidFill>
            <a:srgbClr val="231F20"/>
          </a:solidFill>
          <a:ln w="9525">
            <a:noFill/>
            <a:round/>
            <a:headEnd/>
            <a:tailEnd/>
          </a:ln>
        </p:spPr>
        <p:txBody>
          <a:bodyPr/>
          <a:lstStyle/>
          <a:p>
            <a:endParaRPr lang="en-US" dirty="0"/>
          </a:p>
        </p:txBody>
      </p:sp>
      <p:sp>
        <p:nvSpPr>
          <p:cNvPr id="110616" name="Line 24"/>
          <p:cNvSpPr>
            <a:spLocks noChangeShapeType="1"/>
          </p:cNvSpPr>
          <p:nvPr/>
        </p:nvSpPr>
        <p:spPr bwMode="auto">
          <a:xfrm flipV="1">
            <a:off x="4227513" y="6180138"/>
            <a:ext cx="1587" cy="92075"/>
          </a:xfrm>
          <a:prstGeom prst="line">
            <a:avLst/>
          </a:prstGeom>
          <a:noFill/>
          <a:ln w="12700">
            <a:solidFill>
              <a:srgbClr val="231F20"/>
            </a:solidFill>
            <a:round/>
            <a:headEnd/>
            <a:tailEnd/>
          </a:ln>
        </p:spPr>
        <p:txBody>
          <a:bodyPr/>
          <a:lstStyle/>
          <a:p>
            <a:endParaRPr lang="en-US" dirty="0"/>
          </a:p>
        </p:txBody>
      </p:sp>
      <p:sp>
        <p:nvSpPr>
          <p:cNvPr id="110617" name="Freeform 25"/>
          <p:cNvSpPr>
            <a:spLocks/>
          </p:cNvSpPr>
          <p:nvPr/>
        </p:nvSpPr>
        <p:spPr bwMode="auto">
          <a:xfrm>
            <a:off x="4195763" y="6129338"/>
            <a:ext cx="50800" cy="60325"/>
          </a:xfrm>
          <a:custGeom>
            <a:avLst/>
            <a:gdLst/>
            <a:ahLst/>
            <a:cxnLst>
              <a:cxn ang="0">
                <a:pos x="32" y="38"/>
              </a:cxn>
              <a:cxn ang="0">
                <a:pos x="0" y="38"/>
              </a:cxn>
              <a:cxn ang="0">
                <a:pos x="16" y="0"/>
              </a:cxn>
              <a:cxn ang="0">
                <a:pos x="32" y="38"/>
              </a:cxn>
            </a:cxnLst>
            <a:rect l="0" t="0" r="r" b="b"/>
            <a:pathLst>
              <a:path w="32" h="38">
                <a:moveTo>
                  <a:pt x="32" y="38"/>
                </a:moveTo>
                <a:lnTo>
                  <a:pt x="0" y="38"/>
                </a:lnTo>
                <a:lnTo>
                  <a:pt x="16" y="0"/>
                </a:lnTo>
                <a:lnTo>
                  <a:pt x="32" y="38"/>
                </a:lnTo>
                <a:close/>
              </a:path>
            </a:pathLst>
          </a:custGeom>
          <a:solidFill>
            <a:srgbClr val="231F20"/>
          </a:solidFill>
          <a:ln w="9525">
            <a:noFill/>
            <a:round/>
            <a:headEnd/>
            <a:tailEnd/>
          </a:ln>
        </p:spPr>
        <p:txBody>
          <a:bodyPr/>
          <a:lstStyle/>
          <a:p>
            <a:endParaRPr lang="en-US" dirty="0"/>
          </a:p>
        </p:txBody>
      </p:sp>
      <p:sp>
        <p:nvSpPr>
          <p:cNvPr id="110618" name="Line 26"/>
          <p:cNvSpPr>
            <a:spLocks noChangeShapeType="1"/>
          </p:cNvSpPr>
          <p:nvPr/>
        </p:nvSpPr>
        <p:spPr bwMode="auto">
          <a:xfrm flipV="1">
            <a:off x="4292600" y="4694238"/>
            <a:ext cx="1588" cy="79375"/>
          </a:xfrm>
          <a:prstGeom prst="line">
            <a:avLst/>
          </a:prstGeom>
          <a:noFill/>
          <a:ln w="12700">
            <a:solidFill>
              <a:srgbClr val="231F20"/>
            </a:solidFill>
            <a:round/>
            <a:headEnd/>
            <a:tailEnd/>
          </a:ln>
        </p:spPr>
        <p:txBody>
          <a:bodyPr/>
          <a:lstStyle/>
          <a:p>
            <a:endParaRPr lang="en-US" dirty="0"/>
          </a:p>
        </p:txBody>
      </p:sp>
      <p:sp>
        <p:nvSpPr>
          <p:cNvPr id="110619" name="Freeform 27"/>
          <p:cNvSpPr>
            <a:spLocks/>
          </p:cNvSpPr>
          <p:nvPr/>
        </p:nvSpPr>
        <p:spPr bwMode="auto">
          <a:xfrm>
            <a:off x="4260850" y="4643438"/>
            <a:ext cx="50800" cy="60325"/>
          </a:xfrm>
          <a:custGeom>
            <a:avLst/>
            <a:gdLst/>
            <a:ahLst/>
            <a:cxnLst>
              <a:cxn ang="0">
                <a:pos x="32" y="38"/>
              </a:cxn>
              <a:cxn ang="0">
                <a:pos x="0" y="38"/>
              </a:cxn>
              <a:cxn ang="0">
                <a:pos x="16" y="0"/>
              </a:cxn>
              <a:cxn ang="0">
                <a:pos x="32" y="38"/>
              </a:cxn>
            </a:cxnLst>
            <a:rect l="0" t="0" r="r" b="b"/>
            <a:pathLst>
              <a:path w="32" h="38">
                <a:moveTo>
                  <a:pt x="32" y="38"/>
                </a:moveTo>
                <a:lnTo>
                  <a:pt x="0" y="38"/>
                </a:lnTo>
                <a:lnTo>
                  <a:pt x="16" y="0"/>
                </a:lnTo>
                <a:lnTo>
                  <a:pt x="32" y="38"/>
                </a:lnTo>
                <a:close/>
              </a:path>
            </a:pathLst>
          </a:custGeom>
          <a:solidFill>
            <a:srgbClr val="231F20"/>
          </a:solidFill>
          <a:ln w="9525">
            <a:noFill/>
            <a:round/>
            <a:headEnd/>
            <a:tailEnd/>
          </a:ln>
        </p:spPr>
        <p:txBody>
          <a:bodyPr/>
          <a:lstStyle/>
          <a:p>
            <a:endParaRPr lang="en-US" dirty="0"/>
          </a:p>
        </p:txBody>
      </p:sp>
      <p:sp>
        <p:nvSpPr>
          <p:cNvPr id="110620" name="Line 28"/>
          <p:cNvSpPr>
            <a:spLocks noChangeShapeType="1"/>
          </p:cNvSpPr>
          <p:nvPr/>
        </p:nvSpPr>
        <p:spPr bwMode="auto">
          <a:xfrm flipV="1">
            <a:off x="5368925" y="4694238"/>
            <a:ext cx="1588" cy="73025"/>
          </a:xfrm>
          <a:prstGeom prst="line">
            <a:avLst/>
          </a:prstGeom>
          <a:noFill/>
          <a:ln w="12700">
            <a:solidFill>
              <a:srgbClr val="231F20"/>
            </a:solidFill>
            <a:round/>
            <a:headEnd/>
            <a:tailEnd/>
          </a:ln>
        </p:spPr>
        <p:txBody>
          <a:bodyPr/>
          <a:lstStyle/>
          <a:p>
            <a:endParaRPr lang="en-US" dirty="0"/>
          </a:p>
        </p:txBody>
      </p:sp>
      <p:sp>
        <p:nvSpPr>
          <p:cNvPr id="110621" name="Freeform 29"/>
          <p:cNvSpPr>
            <a:spLocks/>
          </p:cNvSpPr>
          <p:nvPr/>
        </p:nvSpPr>
        <p:spPr bwMode="auto">
          <a:xfrm>
            <a:off x="5337175" y="4643438"/>
            <a:ext cx="50800" cy="60325"/>
          </a:xfrm>
          <a:custGeom>
            <a:avLst/>
            <a:gdLst/>
            <a:ahLst/>
            <a:cxnLst>
              <a:cxn ang="0">
                <a:pos x="32" y="38"/>
              </a:cxn>
              <a:cxn ang="0">
                <a:pos x="0" y="38"/>
              </a:cxn>
              <a:cxn ang="0">
                <a:pos x="16" y="0"/>
              </a:cxn>
              <a:cxn ang="0">
                <a:pos x="32" y="38"/>
              </a:cxn>
            </a:cxnLst>
            <a:rect l="0" t="0" r="r" b="b"/>
            <a:pathLst>
              <a:path w="32" h="38">
                <a:moveTo>
                  <a:pt x="32" y="38"/>
                </a:moveTo>
                <a:lnTo>
                  <a:pt x="0" y="38"/>
                </a:lnTo>
                <a:lnTo>
                  <a:pt x="16" y="0"/>
                </a:lnTo>
                <a:lnTo>
                  <a:pt x="32" y="38"/>
                </a:lnTo>
                <a:close/>
              </a:path>
            </a:pathLst>
          </a:custGeom>
          <a:solidFill>
            <a:srgbClr val="231F20"/>
          </a:solidFill>
          <a:ln w="9525">
            <a:noFill/>
            <a:round/>
            <a:headEnd/>
            <a:tailEnd/>
          </a:ln>
        </p:spPr>
        <p:txBody>
          <a:bodyPr/>
          <a:lstStyle/>
          <a:p>
            <a:endParaRPr lang="en-US" dirty="0"/>
          </a:p>
        </p:txBody>
      </p:sp>
      <p:sp>
        <p:nvSpPr>
          <p:cNvPr id="110622" name="Rectangle 30"/>
          <p:cNvSpPr>
            <a:spLocks noChangeArrowheads="1"/>
          </p:cNvSpPr>
          <p:nvPr/>
        </p:nvSpPr>
        <p:spPr bwMode="auto">
          <a:xfrm>
            <a:off x="4176713" y="3913188"/>
            <a:ext cx="823912" cy="504825"/>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ADH release</a:t>
            </a:r>
          </a:p>
          <a:p>
            <a:pPr algn="ctr"/>
            <a:r>
              <a:rPr lang="en-US" sz="1100" b="1" dirty="0">
                <a:solidFill>
                  <a:srgbClr val="231F20"/>
                </a:solidFill>
                <a:latin typeface="Arial" charset="0"/>
              </a:rPr>
              <a:t>by posterior</a:t>
            </a:r>
          </a:p>
          <a:p>
            <a:pPr algn="ctr"/>
            <a:r>
              <a:rPr lang="en-US" sz="1100" b="1" dirty="0">
                <a:solidFill>
                  <a:srgbClr val="231F20"/>
                </a:solidFill>
                <a:latin typeface="Arial" charset="0"/>
              </a:rPr>
              <a:t>pituitary</a:t>
            </a:r>
            <a:endParaRPr lang="en-US" sz="1400" b="1" dirty="0">
              <a:latin typeface="Arial" charset="0"/>
            </a:endParaRPr>
          </a:p>
        </p:txBody>
      </p:sp>
      <p:sp>
        <p:nvSpPr>
          <p:cNvPr id="110623" name="Rectangle 31"/>
          <p:cNvSpPr>
            <a:spLocks noChangeArrowheads="1"/>
          </p:cNvSpPr>
          <p:nvPr/>
        </p:nvSpPr>
        <p:spPr bwMode="auto">
          <a:xfrm>
            <a:off x="5151438" y="3902075"/>
            <a:ext cx="954087" cy="504825"/>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Aldosterone</a:t>
            </a:r>
          </a:p>
          <a:p>
            <a:pPr algn="ctr"/>
            <a:r>
              <a:rPr lang="en-US" sz="1100" b="1" dirty="0">
                <a:solidFill>
                  <a:srgbClr val="231F20"/>
                </a:solidFill>
                <a:latin typeface="Arial" charset="0"/>
              </a:rPr>
              <a:t>secretion by</a:t>
            </a:r>
          </a:p>
          <a:p>
            <a:pPr algn="ctr"/>
            <a:r>
              <a:rPr lang="en-US" sz="1100" b="1" dirty="0">
                <a:solidFill>
                  <a:srgbClr val="231F20"/>
                </a:solidFill>
                <a:latin typeface="Arial" charset="0"/>
              </a:rPr>
              <a:t>adrenal cortex</a:t>
            </a:r>
            <a:endParaRPr lang="en-US" sz="1400" b="1" dirty="0">
              <a:latin typeface="Arial" charset="0"/>
            </a:endParaRPr>
          </a:p>
        </p:txBody>
      </p:sp>
      <p:sp>
        <p:nvSpPr>
          <p:cNvPr id="110624" name="Rectangle 32"/>
          <p:cNvSpPr>
            <a:spLocks noChangeArrowheads="1"/>
          </p:cNvSpPr>
          <p:nvPr/>
        </p:nvSpPr>
        <p:spPr bwMode="auto">
          <a:xfrm>
            <a:off x="4117975" y="4640263"/>
            <a:ext cx="854075" cy="504825"/>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Water</a:t>
            </a:r>
          </a:p>
          <a:p>
            <a:pPr algn="ctr"/>
            <a:r>
              <a:rPr lang="en-US" sz="1100" b="1" dirty="0">
                <a:solidFill>
                  <a:srgbClr val="231F20"/>
                </a:solidFill>
                <a:latin typeface="Arial" charset="0"/>
              </a:rPr>
              <a:t>reabsorption</a:t>
            </a:r>
          </a:p>
          <a:p>
            <a:pPr algn="ctr"/>
            <a:r>
              <a:rPr lang="en-US" sz="1100" b="1" dirty="0">
                <a:solidFill>
                  <a:srgbClr val="231F20"/>
                </a:solidFill>
                <a:latin typeface="Arial" charset="0"/>
              </a:rPr>
              <a:t>by kidneys</a:t>
            </a:r>
            <a:endParaRPr lang="en-US" sz="1400" b="1" dirty="0">
              <a:latin typeface="Arial" charset="0"/>
            </a:endParaRPr>
          </a:p>
        </p:txBody>
      </p:sp>
      <p:sp>
        <p:nvSpPr>
          <p:cNvPr id="110625" name="Rectangle 33"/>
          <p:cNvSpPr>
            <a:spLocks noChangeArrowheads="1"/>
          </p:cNvSpPr>
          <p:nvPr/>
        </p:nvSpPr>
        <p:spPr bwMode="auto">
          <a:xfrm>
            <a:off x="3444875" y="5357813"/>
            <a:ext cx="1000125"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  Blood volume</a:t>
            </a:r>
            <a:endParaRPr lang="en-US" sz="1400" b="1" dirty="0">
              <a:latin typeface="Arial" charset="0"/>
            </a:endParaRPr>
          </a:p>
        </p:txBody>
      </p:sp>
      <p:sp>
        <p:nvSpPr>
          <p:cNvPr id="110626" name="Rectangle 34"/>
          <p:cNvSpPr>
            <a:spLocks noChangeArrowheads="1"/>
          </p:cNvSpPr>
          <p:nvPr/>
        </p:nvSpPr>
        <p:spPr bwMode="auto">
          <a:xfrm>
            <a:off x="3248025" y="3922713"/>
            <a:ext cx="671513"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  Filtration</a:t>
            </a:r>
            <a:endParaRPr lang="en-US" sz="1400" b="1" dirty="0">
              <a:latin typeface="Arial" charset="0"/>
            </a:endParaRPr>
          </a:p>
        </p:txBody>
      </p:sp>
      <p:sp>
        <p:nvSpPr>
          <p:cNvPr id="110627" name="Rectangle 35"/>
          <p:cNvSpPr>
            <a:spLocks noChangeArrowheads="1"/>
          </p:cNvSpPr>
          <p:nvPr/>
        </p:nvSpPr>
        <p:spPr bwMode="auto">
          <a:xfrm>
            <a:off x="4279900" y="6121400"/>
            <a:ext cx="1289050" cy="196850"/>
          </a:xfrm>
          <a:prstGeom prst="rect">
            <a:avLst/>
          </a:prstGeom>
          <a:noFill/>
          <a:ln w="9525">
            <a:noFill/>
            <a:miter lim="800000"/>
            <a:headEnd/>
            <a:tailEnd/>
          </a:ln>
        </p:spPr>
        <p:txBody>
          <a:bodyPr wrap="none" lIns="0" tIns="0" rIns="0" bIns="0">
            <a:spAutoFit/>
          </a:bodyPr>
          <a:lstStyle/>
          <a:p>
            <a:r>
              <a:rPr lang="en-US" sz="1100" dirty="0">
                <a:solidFill>
                  <a:srgbClr val="231F20"/>
                </a:solidFill>
                <a:latin typeface="Arial Black" pitchFamily="34" charset="0"/>
              </a:rPr>
              <a:t>Arterial pressure</a:t>
            </a:r>
            <a:endParaRPr lang="en-US" sz="1400" dirty="0">
              <a:latin typeface="Arial" charset="0"/>
            </a:endParaRPr>
          </a:p>
        </p:txBody>
      </p:sp>
      <p:sp>
        <p:nvSpPr>
          <p:cNvPr id="110628" name="Rectangle 36"/>
          <p:cNvSpPr>
            <a:spLocks noChangeArrowheads="1"/>
          </p:cNvSpPr>
          <p:nvPr/>
        </p:nvSpPr>
        <p:spPr bwMode="auto">
          <a:xfrm>
            <a:off x="4654550" y="3419475"/>
            <a:ext cx="92233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Angiotensin II</a:t>
            </a:r>
            <a:endParaRPr lang="en-US" sz="1400" b="1" dirty="0">
              <a:latin typeface="Arial" charset="0"/>
            </a:endParaRPr>
          </a:p>
        </p:txBody>
      </p:sp>
      <p:sp>
        <p:nvSpPr>
          <p:cNvPr id="110629" name="Rectangle 37"/>
          <p:cNvSpPr>
            <a:spLocks noChangeArrowheads="1"/>
          </p:cNvSpPr>
          <p:nvPr/>
        </p:nvSpPr>
        <p:spPr bwMode="auto">
          <a:xfrm>
            <a:off x="4903788" y="5313363"/>
            <a:ext cx="1919287" cy="336550"/>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Vasoconstriction</a:t>
            </a:r>
          </a:p>
          <a:p>
            <a:pPr algn="ctr"/>
            <a:r>
              <a:rPr lang="en-US" sz="1100" b="1" dirty="0">
                <a:solidFill>
                  <a:srgbClr val="231F20"/>
                </a:solidFill>
                <a:latin typeface="Arial" charset="0"/>
              </a:rPr>
              <a:t>(   diameter of blood vessels)</a:t>
            </a:r>
            <a:endParaRPr lang="en-US" sz="1400" b="1" dirty="0">
              <a:latin typeface="Arial" charset="0"/>
            </a:endParaRPr>
          </a:p>
        </p:txBody>
      </p:sp>
      <p:sp>
        <p:nvSpPr>
          <p:cNvPr id="110630" name="Rectangle 38"/>
          <p:cNvSpPr>
            <a:spLocks noChangeArrowheads="1"/>
          </p:cNvSpPr>
          <p:nvPr/>
        </p:nvSpPr>
        <p:spPr bwMode="auto">
          <a:xfrm>
            <a:off x="5245100" y="4629150"/>
            <a:ext cx="854075" cy="504825"/>
          </a:xfrm>
          <a:prstGeom prst="rect">
            <a:avLst/>
          </a:prstGeom>
          <a:noFill/>
          <a:ln w="9525">
            <a:noFill/>
            <a:miter lim="800000"/>
            <a:headEnd/>
            <a:tailEnd/>
          </a:ln>
        </p:spPr>
        <p:txBody>
          <a:bodyPr wrap="none" lIns="0" tIns="0" rIns="0" bIns="0">
            <a:spAutoFit/>
          </a:bodyPr>
          <a:lstStyle/>
          <a:p>
            <a:pPr algn="ctr"/>
            <a:r>
              <a:rPr lang="en-US" sz="1100" b="1" dirty="0">
                <a:solidFill>
                  <a:srgbClr val="231F20"/>
                </a:solidFill>
                <a:latin typeface="Arial" charset="0"/>
              </a:rPr>
              <a:t>Sodium</a:t>
            </a:r>
          </a:p>
          <a:p>
            <a:pPr algn="ctr"/>
            <a:r>
              <a:rPr lang="en-US" sz="1100" b="1" dirty="0">
                <a:solidFill>
                  <a:srgbClr val="231F20"/>
                </a:solidFill>
                <a:latin typeface="Arial" charset="0"/>
              </a:rPr>
              <a:t>reabsorption</a:t>
            </a:r>
          </a:p>
          <a:p>
            <a:pPr algn="ctr"/>
            <a:r>
              <a:rPr lang="en-US" sz="1100" b="1" dirty="0">
                <a:solidFill>
                  <a:srgbClr val="231F20"/>
                </a:solidFill>
                <a:latin typeface="Arial" charset="0"/>
              </a:rPr>
              <a:t>by kidneys</a:t>
            </a:r>
            <a:endParaRPr lang="en-US" sz="1400" b="1" dirty="0">
              <a:latin typeface="Arial" charset="0"/>
            </a:endParaRPr>
          </a:p>
        </p:txBody>
      </p:sp>
      <p:sp>
        <p:nvSpPr>
          <p:cNvPr id="110631" name="Rectangle 39"/>
          <p:cNvSpPr>
            <a:spLocks noChangeArrowheads="1"/>
          </p:cNvSpPr>
          <p:nvPr/>
        </p:nvSpPr>
        <p:spPr bwMode="auto">
          <a:xfrm>
            <a:off x="2238375" y="5810250"/>
            <a:ext cx="885825"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Initial stimulus</a:t>
            </a:r>
            <a:endParaRPr lang="en-US" sz="1400" b="1" dirty="0">
              <a:latin typeface="Arial" charset="0"/>
            </a:endParaRPr>
          </a:p>
        </p:txBody>
      </p:sp>
      <p:sp>
        <p:nvSpPr>
          <p:cNvPr id="110632" name="Rectangle 40"/>
          <p:cNvSpPr>
            <a:spLocks noChangeArrowheads="1"/>
          </p:cNvSpPr>
          <p:nvPr/>
        </p:nvSpPr>
        <p:spPr bwMode="auto">
          <a:xfrm>
            <a:off x="2238375" y="6000750"/>
            <a:ext cx="1411288"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Physiological response</a:t>
            </a:r>
            <a:endParaRPr lang="en-US" sz="1400" b="1" dirty="0">
              <a:latin typeface="Arial" charset="0"/>
            </a:endParaRPr>
          </a:p>
        </p:txBody>
      </p:sp>
      <p:sp>
        <p:nvSpPr>
          <p:cNvPr id="110633" name="Rectangle 41"/>
          <p:cNvSpPr>
            <a:spLocks noChangeArrowheads="1"/>
          </p:cNvSpPr>
          <p:nvPr/>
        </p:nvSpPr>
        <p:spPr bwMode="auto">
          <a:xfrm>
            <a:off x="2238375" y="6194425"/>
            <a:ext cx="387350" cy="152400"/>
          </a:xfrm>
          <a:prstGeom prst="rect">
            <a:avLst/>
          </a:prstGeom>
          <a:noFill/>
          <a:ln w="9525">
            <a:noFill/>
            <a:miter lim="800000"/>
            <a:headEnd/>
            <a:tailEnd/>
          </a:ln>
        </p:spPr>
        <p:txBody>
          <a:bodyPr wrap="none" lIns="0" tIns="0" rIns="0" bIns="0">
            <a:spAutoFit/>
          </a:bodyPr>
          <a:lstStyle/>
          <a:p>
            <a:r>
              <a:rPr lang="en-US" sz="1000" b="1" dirty="0">
                <a:solidFill>
                  <a:srgbClr val="231F20"/>
                </a:solidFill>
                <a:latin typeface="Arial" charset="0"/>
              </a:rPr>
              <a:t>Result</a:t>
            </a:r>
            <a:endParaRPr lang="en-US" sz="1400" b="1" dirty="0">
              <a:latin typeface="Arial" charset="0"/>
            </a:endParaRPr>
          </a:p>
        </p:txBody>
      </p:sp>
      <p:sp>
        <p:nvSpPr>
          <p:cNvPr id="110634" name="Line 42"/>
          <p:cNvSpPr>
            <a:spLocks noChangeShapeType="1"/>
          </p:cNvSpPr>
          <p:nvPr/>
        </p:nvSpPr>
        <p:spPr bwMode="auto">
          <a:xfrm flipV="1">
            <a:off x="3454400" y="5414963"/>
            <a:ext cx="1588" cy="92075"/>
          </a:xfrm>
          <a:prstGeom prst="line">
            <a:avLst/>
          </a:prstGeom>
          <a:noFill/>
          <a:ln w="12700">
            <a:solidFill>
              <a:srgbClr val="231F20"/>
            </a:solidFill>
            <a:round/>
            <a:headEnd/>
            <a:tailEnd/>
          </a:ln>
        </p:spPr>
        <p:txBody>
          <a:bodyPr/>
          <a:lstStyle/>
          <a:p>
            <a:endParaRPr lang="en-US" dirty="0"/>
          </a:p>
        </p:txBody>
      </p:sp>
      <p:sp>
        <p:nvSpPr>
          <p:cNvPr id="110635" name="Line 43"/>
          <p:cNvSpPr>
            <a:spLocks noChangeShapeType="1"/>
          </p:cNvSpPr>
          <p:nvPr/>
        </p:nvSpPr>
        <p:spPr bwMode="auto">
          <a:xfrm>
            <a:off x="3260725" y="3938588"/>
            <a:ext cx="1588" cy="92075"/>
          </a:xfrm>
          <a:prstGeom prst="line">
            <a:avLst/>
          </a:prstGeom>
          <a:noFill/>
          <a:ln w="12700">
            <a:solidFill>
              <a:srgbClr val="231F20"/>
            </a:solidFill>
            <a:round/>
            <a:headEnd/>
            <a:tailEnd/>
          </a:ln>
        </p:spPr>
        <p:txBody>
          <a:bodyPr/>
          <a:lstStyle/>
          <a:p>
            <a:endParaRPr lang="en-US" dirty="0"/>
          </a:p>
        </p:txBody>
      </p:sp>
      <p:sp>
        <p:nvSpPr>
          <p:cNvPr id="110636" name="Freeform 44"/>
          <p:cNvSpPr>
            <a:spLocks/>
          </p:cNvSpPr>
          <p:nvPr/>
        </p:nvSpPr>
        <p:spPr bwMode="auto">
          <a:xfrm>
            <a:off x="3228975" y="4008438"/>
            <a:ext cx="50800" cy="60325"/>
          </a:xfrm>
          <a:custGeom>
            <a:avLst/>
            <a:gdLst/>
            <a:ahLst/>
            <a:cxnLst>
              <a:cxn ang="0">
                <a:pos x="32" y="0"/>
              </a:cxn>
              <a:cxn ang="0">
                <a:pos x="0" y="0"/>
              </a:cxn>
              <a:cxn ang="0">
                <a:pos x="16" y="38"/>
              </a:cxn>
              <a:cxn ang="0">
                <a:pos x="32" y="0"/>
              </a:cxn>
            </a:cxnLst>
            <a:rect l="0" t="0" r="r" b="b"/>
            <a:pathLst>
              <a:path w="32" h="38">
                <a:moveTo>
                  <a:pt x="32" y="0"/>
                </a:moveTo>
                <a:lnTo>
                  <a:pt x="0" y="0"/>
                </a:lnTo>
                <a:lnTo>
                  <a:pt x="16" y="38"/>
                </a:lnTo>
                <a:lnTo>
                  <a:pt x="32" y="0"/>
                </a:lnTo>
                <a:close/>
              </a:path>
            </a:pathLst>
          </a:custGeom>
          <a:solidFill>
            <a:srgbClr val="231F20"/>
          </a:solidFill>
          <a:ln w="9525">
            <a:noFill/>
            <a:round/>
            <a:headEnd/>
            <a:tailEnd/>
          </a:ln>
        </p:spPr>
        <p:txBody>
          <a:bodyPr/>
          <a:lstStyle/>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94" name="Rectangle 38"/>
          <p:cNvSpPr>
            <a:spLocks noChangeArrowheads="1"/>
          </p:cNvSpPr>
          <p:nvPr/>
        </p:nvSpPr>
        <p:spPr bwMode="auto">
          <a:xfrm>
            <a:off x="7983538" y="6581775"/>
            <a:ext cx="1157287"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16.13a</a:t>
            </a:r>
          </a:p>
        </p:txBody>
      </p:sp>
      <p:pic>
        <p:nvPicPr>
          <p:cNvPr id="45097" name="Picture 41" descr="figure_16_13_a-jLE"/>
          <p:cNvPicPr>
            <a:picLocks noChangeAspect="1" noChangeArrowheads="1"/>
          </p:cNvPicPr>
          <p:nvPr/>
        </p:nvPicPr>
        <p:blipFill>
          <a:blip r:embed="rId2" cstate="print"/>
          <a:srcRect/>
          <a:stretch>
            <a:fillRect/>
          </a:stretch>
        </p:blipFill>
        <p:spPr bwMode="auto">
          <a:xfrm>
            <a:off x="457200" y="534988"/>
            <a:ext cx="8229600" cy="5867400"/>
          </a:xfrm>
          <a:prstGeom prst="rect">
            <a:avLst/>
          </a:prstGeom>
          <a:noFill/>
        </p:spPr>
      </p:pic>
      <p:sp>
        <p:nvSpPr>
          <p:cNvPr id="45098" name="Freeform 42"/>
          <p:cNvSpPr>
            <a:spLocks/>
          </p:cNvSpPr>
          <p:nvPr/>
        </p:nvSpPr>
        <p:spPr bwMode="auto">
          <a:xfrm>
            <a:off x="6686550" y="723900"/>
            <a:ext cx="117475" cy="196850"/>
          </a:xfrm>
          <a:custGeom>
            <a:avLst/>
            <a:gdLst/>
            <a:ahLst/>
            <a:cxnLst>
              <a:cxn ang="0">
                <a:pos x="2" y="0"/>
              </a:cxn>
              <a:cxn ang="0">
                <a:pos x="74" y="0"/>
              </a:cxn>
              <a:cxn ang="0">
                <a:pos x="74" y="124"/>
              </a:cxn>
              <a:cxn ang="0">
                <a:pos x="0" y="124"/>
              </a:cxn>
            </a:cxnLst>
            <a:rect l="0" t="0" r="r" b="b"/>
            <a:pathLst>
              <a:path w="74" h="124">
                <a:moveTo>
                  <a:pt x="2" y="0"/>
                </a:moveTo>
                <a:lnTo>
                  <a:pt x="74" y="0"/>
                </a:lnTo>
                <a:lnTo>
                  <a:pt x="74" y="124"/>
                </a:lnTo>
                <a:lnTo>
                  <a:pt x="0" y="124"/>
                </a:lnTo>
              </a:path>
            </a:pathLst>
          </a:custGeom>
          <a:noFill/>
          <a:ln w="15875">
            <a:solidFill>
              <a:srgbClr val="231F20"/>
            </a:solidFill>
            <a:prstDash val="solid"/>
            <a:round/>
            <a:headEnd/>
            <a:tailEnd/>
          </a:ln>
        </p:spPr>
        <p:txBody>
          <a:bodyPr/>
          <a:lstStyle/>
          <a:p>
            <a:endParaRPr lang="en-US" dirty="0"/>
          </a:p>
        </p:txBody>
      </p:sp>
      <p:sp>
        <p:nvSpPr>
          <p:cNvPr id="45099" name="Line 43"/>
          <p:cNvSpPr>
            <a:spLocks noChangeShapeType="1"/>
          </p:cNvSpPr>
          <p:nvPr/>
        </p:nvSpPr>
        <p:spPr bwMode="auto">
          <a:xfrm>
            <a:off x="6804025" y="819150"/>
            <a:ext cx="187325" cy="1588"/>
          </a:xfrm>
          <a:prstGeom prst="line">
            <a:avLst/>
          </a:prstGeom>
          <a:noFill/>
          <a:ln w="15875">
            <a:solidFill>
              <a:srgbClr val="231F20"/>
            </a:solidFill>
            <a:round/>
            <a:headEnd/>
            <a:tailEnd/>
          </a:ln>
        </p:spPr>
        <p:txBody>
          <a:bodyPr/>
          <a:lstStyle/>
          <a:p>
            <a:endParaRPr lang="en-US" dirty="0"/>
          </a:p>
        </p:txBody>
      </p:sp>
      <p:sp>
        <p:nvSpPr>
          <p:cNvPr id="45100" name="Line 44"/>
          <p:cNvSpPr>
            <a:spLocks noChangeShapeType="1"/>
          </p:cNvSpPr>
          <p:nvPr/>
        </p:nvSpPr>
        <p:spPr bwMode="auto">
          <a:xfrm>
            <a:off x="2095500" y="2790825"/>
            <a:ext cx="549275" cy="1588"/>
          </a:xfrm>
          <a:prstGeom prst="line">
            <a:avLst/>
          </a:prstGeom>
          <a:noFill/>
          <a:ln w="15875">
            <a:solidFill>
              <a:srgbClr val="231F20"/>
            </a:solidFill>
            <a:round/>
            <a:headEnd/>
            <a:tailEnd/>
          </a:ln>
        </p:spPr>
        <p:txBody>
          <a:bodyPr/>
          <a:lstStyle/>
          <a:p>
            <a:endParaRPr lang="en-US" dirty="0"/>
          </a:p>
        </p:txBody>
      </p:sp>
      <p:sp>
        <p:nvSpPr>
          <p:cNvPr id="45101" name="Line 45"/>
          <p:cNvSpPr>
            <a:spLocks noChangeShapeType="1"/>
          </p:cNvSpPr>
          <p:nvPr/>
        </p:nvSpPr>
        <p:spPr bwMode="auto">
          <a:xfrm>
            <a:off x="1990725" y="3013075"/>
            <a:ext cx="339725" cy="1588"/>
          </a:xfrm>
          <a:prstGeom prst="line">
            <a:avLst/>
          </a:prstGeom>
          <a:noFill/>
          <a:ln w="15875">
            <a:solidFill>
              <a:srgbClr val="231F20"/>
            </a:solidFill>
            <a:round/>
            <a:headEnd/>
            <a:tailEnd/>
          </a:ln>
        </p:spPr>
        <p:txBody>
          <a:bodyPr/>
          <a:lstStyle/>
          <a:p>
            <a:endParaRPr lang="en-US" dirty="0"/>
          </a:p>
        </p:txBody>
      </p:sp>
      <p:sp>
        <p:nvSpPr>
          <p:cNvPr id="45102" name="Line 46"/>
          <p:cNvSpPr>
            <a:spLocks noChangeShapeType="1"/>
          </p:cNvSpPr>
          <p:nvPr/>
        </p:nvSpPr>
        <p:spPr bwMode="auto">
          <a:xfrm>
            <a:off x="1914525" y="3810000"/>
            <a:ext cx="727075" cy="1588"/>
          </a:xfrm>
          <a:prstGeom prst="line">
            <a:avLst/>
          </a:prstGeom>
          <a:noFill/>
          <a:ln w="15875">
            <a:solidFill>
              <a:srgbClr val="231F20"/>
            </a:solidFill>
            <a:round/>
            <a:headEnd/>
            <a:tailEnd/>
          </a:ln>
        </p:spPr>
        <p:txBody>
          <a:bodyPr/>
          <a:lstStyle/>
          <a:p>
            <a:endParaRPr lang="en-US" dirty="0"/>
          </a:p>
        </p:txBody>
      </p:sp>
      <p:sp>
        <p:nvSpPr>
          <p:cNvPr id="45103" name="Freeform 47"/>
          <p:cNvSpPr>
            <a:spLocks/>
          </p:cNvSpPr>
          <p:nvPr/>
        </p:nvSpPr>
        <p:spPr bwMode="auto">
          <a:xfrm>
            <a:off x="6686550" y="955675"/>
            <a:ext cx="117475" cy="219075"/>
          </a:xfrm>
          <a:custGeom>
            <a:avLst/>
            <a:gdLst/>
            <a:ahLst/>
            <a:cxnLst>
              <a:cxn ang="0">
                <a:pos x="2" y="0"/>
              </a:cxn>
              <a:cxn ang="0">
                <a:pos x="74" y="0"/>
              </a:cxn>
              <a:cxn ang="0">
                <a:pos x="74" y="138"/>
              </a:cxn>
              <a:cxn ang="0">
                <a:pos x="0" y="138"/>
              </a:cxn>
            </a:cxnLst>
            <a:rect l="0" t="0" r="r" b="b"/>
            <a:pathLst>
              <a:path w="74" h="138">
                <a:moveTo>
                  <a:pt x="2" y="0"/>
                </a:moveTo>
                <a:lnTo>
                  <a:pt x="74" y="0"/>
                </a:lnTo>
                <a:lnTo>
                  <a:pt x="74" y="138"/>
                </a:lnTo>
                <a:lnTo>
                  <a:pt x="0" y="138"/>
                </a:lnTo>
              </a:path>
            </a:pathLst>
          </a:custGeom>
          <a:noFill/>
          <a:ln w="15875">
            <a:solidFill>
              <a:srgbClr val="231F20"/>
            </a:solidFill>
            <a:prstDash val="solid"/>
            <a:round/>
            <a:headEnd/>
            <a:tailEnd/>
          </a:ln>
        </p:spPr>
        <p:txBody>
          <a:bodyPr/>
          <a:lstStyle/>
          <a:p>
            <a:endParaRPr lang="en-US" dirty="0"/>
          </a:p>
        </p:txBody>
      </p:sp>
      <p:sp>
        <p:nvSpPr>
          <p:cNvPr id="45104" name="Line 48"/>
          <p:cNvSpPr>
            <a:spLocks noChangeShapeType="1"/>
          </p:cNvSpPr>
          <p:nvPr/>
        </p:nvSpPr>
        <p:spPr bwMode="auto">
          <a:xfrm>
            <a:off x="6804025" y="1069975"/>
            <a:ext cx="304800" cy="1588"/>
          </a:xfrm>
          <a:prstGeom prst="line">
            <a:avLst/>
          </a:prstGeom>
          <a:noFill/>
          <a:ln w="15875">
            <a:solidFill>
              <a:srgbClr val="231F20"/>
            </a:solidFill>
            <a:round/>
            <a:headEnd/>
            <a:tailEnd/>
          </a:ln>
        </p:spPr>
        <p:txBody>
          <a:bodyPr/>
          <a:lstStyle/>
          <a:p>
            <a:endParaRPr lang="en-US" dirty="0"/>
          </a:p>
        </p:txBody>
      </p:sp>
      <p:sp>
        <p:nvSpPr>
          <p:cNvPr id="45105" name="Freeform 49"/>
          <p:cNvSpPr>
            <a:spLocks/>
          </p:cNvSpPr>
          <p:nvPr/>
        </p:nvSpPr>
        <p:spPr bwMode="auto">
          <a:xfrm>
            <a:off x="3759200" y="920750"/>
            <a:ext cx="117475" cy="3387725"/>
          </a:xfrm>
          <a:custGeom>
            <a:avLst/>
            <a:gdLst/>
            <a:ahLst/>
            <a:cxnLst>
              <a:cxn ang="0">
                <a:pos x="72" y="0"/>
              </a:cxn>
              <a:cxn ang="0">
                <a:pos x="0" y="0"/>
              </a:cxn>
              <a:cxn ang="0">
                <a:pos x="0" y="2134"/>
              </a:cxn>
              <a:cxn ang="0">
                <a:pos x="74" y="2134"/>
              </a:cxn>
            </a:cxnLst>
            <a:rect l="0" t="0" r="r" b="b"/>
            <a:pathLst>
              <a:path w="74" h="2134">
                <a:moveTo>
                  <a:pt x="72" y="0"/>
                </a:moveTo>
                <a:lnTo>
                  <a:pt x="0" y="0"/>
                </a:lnTo>
                <a:lnTo>
                  <a:pt x="0" y="2134"/>
                </a:lnTo>
                <a:lnTo>
                  <a:pt x="74" y="2134"/>
                </a:lnTo>
              </a:path>
            </a:pathLst>
          </a:custGeom>
          <a:noFill/>
          <a:ln w="15875">
            <a:solidFill>
              <a:srgbClr val="231F20"/>
            </a:solidFill>
            <a:prstDash val="solid"/>
            <a:round/>
            <a:headEnd/>
            <a:tailEnd/>
          </a:ln>
        </p:spPr>
        <p:txBody>
          <a:bodyPr/>
          <a:lstStyle/>
          <a:p>
            <a:endParaRPr lang="en-US" dirty="0"/>
          </a:p>
        </p:txBody>
      </p:sp>
      <p:sp>
        <p:nvSpPr>
          <p:cNvPr id="45106" name="Freeform 50"/>
          <p:cNvSpPr>
            <a:spLocks/>
          </p:cNvSpPr>
          <p:nvPr/>
        </p:nvSpPr>
        <p:spPr bwMode="auto">
          <a:xfrm>
            <a:off x="3759200" y="4343400"/>
            <a:ext cx="117475" cy="1393825"/>
          </a:xfrm>
          <a:custGeom>
            <a:avLst/>
            <a:gdLst/>
            <a:ahLst/>
            <a:cxnLst>
              <a:cxn ang="0">
                <a:pos x="72" y="0"/>
              </a:cxn>
              <a:cxn ang="0">
                <a:pos x="0" y="0"/>
              </a:cxn>
              <a:cxn ang="0">
                <a:pos x="0" y="878"/>
              </a:cxn>
              <a:cxn ang="0">
                <a:pos x="74" y="878"/>
              </a:cxn>
            </a:cxnLst>
            <a:rect l="0" t="0" r="r" b="b"/>
            <a:pathLst>
              <a:path w="74" h="878">
                <a:moveTo>
                  <a:pt x="72" y="0"/>
                </a:moveTo>
                <a:lnTo>
                  <a:pt x="0" y="0"/>
                </a:lnTo>
                <a:lnTo>
                  <a:pt x="0" y="878"/>
                </a:lnTo>
                <a:lnTo>
                  <a:pt x="74" y="878"/>
                </a:lnTo>
              </a:path>
            </a:pathLst>
          </a:custGeom>
          <a:noFill/>
          <a:ln w="15875">
            <a:solidFill>
              <a:srgbClr val="231F20"/>
            </a:solidFill>
            <a:prstDash val="solid"/>
            <a:round/>
            <a:headEnd/>
            <a:tailEnd/>
          </a:ln>
        </p:spPr>
        <p:txBody>
          <a:bodyPr/>
          <a:lstStyle/>
          <a:p>
            <a:endParaRPr lang="en-US" dirty="0"/>
          </a:p>
        </p:txBody>
      </p:sp>
      <p:sp>
        <p:nvSpPr>
          <p:cNvPr id="45107" name="Line 51"/>
          <p:cNvSpPr>
            <a:spLocks noChangeShapeType="1"/>
          </p:cNvSpPr>
          <p:nvPr/>
        </p:nvSpPr>
        <p:spPr bwMode="auto">
          <a:xfrm flipH="1">
            <a:off x="3657600" y="2613025"/>
            <a:ext cx="101600" cy="1588"/>
          </a:xfrm>
          <a:prstGeom prst="line">
            <a:avLst/>
          </a:prstGeom>
          <a:noFill/>
          <a:ln w="15875">
            <a:solidFill>
              <a:srgbClr val="231F20"/>
            </a:solidFill>
            <a:round/>
            <a:headEnd/>
            <a:tailEnd/>
          </a:ln>
        </p:spPr>
        <p:txBody>
          <a:bodyPr/>
          <a:lstStyle/>
          <a:p>
            <a:endParaRPr lang="en-US" dirty="0"/>
          </a:p>
        </p:txBody>
      </p:sp>
      <p:sp>
        <p:nvSpPr>
          <p:cNvPr id="45108" name="Line 52"/>
          <p:cNvSpPr>
            <a:spLocks noChangeShapeType="1"/>
          </p:cNvSpPr>
          <p:nvPr/>
        </p:nvSpPr>
        <p:spPr bwMode="auto">
          <a:xfrm flipH="1">
            <a:off x="3657600" y="5045075"/>
            <a:ext cx="101600" cy="1588"/>
          </a:xfrm>
          <a:prstGeom prst="line">
            <a:avLst/>
          </a:prstGeom>
          <a:noFill/>
          <a:ln w="15875">
            <a:solidFill>
              <a:srgbClr val="231F20"/>
            </a:solidFill>
            <a:round/>
            <a:headEnd/>
            <a:tailEnd/>
          </a:ln>
        </p:spPr>
        <p:txBody>
          <a:bodyPr/>
          <a:lstStyle/>
          <a:p>
            <a:endParaRPr lang="en-US" dirty="0"/>
          </a:p>
        </p:txBody>
      </p:sp>
      <p:sp>
        <p:nvSpPr>
          <p:cNvPr id="45109" name="Freeform 53"/>
          <p:cNvSpPr>
            <a:spLocks/>
          </p:cNvSpPr>
          <p:nvPr/>
        </p:nvSpPr>
        <p:spPr bwMode="auto">
          <a:xfrm>
            <a:off x="6686550" y="1212850"/>
            <a:ext cx="117475" cy="1504950"/>
          </a:xfrm>
          <a:custGeom>
            <a:avLst/>
            <a:gdLst/>
            <a:ahLst/>
            <a:cxnLst>
              <a:cxn ang="0">
                <a:pos x="2" y="0"/>
              </a:cxn>
              <a:cxn ang="0">
                <a:pos x="74" y="0"/>
              </a:cxn>
              <a:cxn ang="0">
                <a:pos x="74" y="948"/>
              </a:cxn>
              <a:cxn ang="0">
                <a:pos x="0" y="948"/>
              </a:cxn>
            </a:cxnLst>
            <a:rect l="0" t="0" r="r" b="b"/>
            <a:pathLst>
              <a:path w="74" h="948">
                <a:moveTo>
                  <a:pt x="2" y="0"/>
                </a:moveTo>
                <a:lnTo>
                  <a:pt x="74" y="0"/>
                </a:lnTo>
                <a:lnTo>
                  <a:pt x="74" y="948"/>
                </a:lnTo>
                <a:lnTo>
                  <a:pt x="0" y="948"/>
                </a:lnTo>
              </a:path>
            </a:pathLst>
          </a:custGeom>
          <a:noFill/>
          <a:ln w="15875">
            <a:solidFill>
              <a:srgbClr val="231F20"/>
            </a:solidFill>
            <a:prstDash val="solid"/>
            <a:round/>
            <a:headEnd/>
            <a:tailEnd/>
          </a:ln>
        </p:spPr>
        <p:txBody>
          <a:bodyPr/>
          <a:lstStyle/>
          <a:p>
            <a:endParaRPr lang="en-US" dirty="0"/>
          </a:p>
        </p:txBody>
      </p:sp>
      <p:sp>
        <p:nvSpPr>
          <p:cNvPr id="45110" name="Line 54"/>
          <p:cNvSpPr>
            <a:spLocks noChangeShapeType="1"/>
          </p:cNvSpPr>
          <p:nvPr/>
        </p:nvSpPr>
        <p:spPr bwMode="auto">
          <a:xfrm>
            <a:off x="6804025" y="1965325"/>
            <a:ext cx="301625" cy="1588"/>
          </a:xfrm>
          <a:prstGeom prst="line">
            <a:avLst/>
          </a:prstGeom>
          <a:noFill/>
          <a:ln w="15875">
            <a:solidFill>
              <a:srgbClr val="231F20"/>
            </a:solidFill>
            <a:round/>
            <a:headEnd/>
            <a:tailEnd/>
          </a:ln>
        </p:spPr>
        <p:txBody>
          <a:bodyPr/>
          <a:lstStyle/>
          <a:p>
            <a:endParaRPr lang="en-US" dirty="0"/>
          </a:p>
        </p:txBody>
      </p:sp>
      <p:sp>
        <p:nvSpPr>
          <p:cNvPr id="45111" name="Freeform 55"/>
          <p:cNvSpPr>
            <a:spLocks/>
          </p:cNvSpPr>
          <p:nvPr/>
        </p:nvSpPr>
        <p:spPr bwMode="auto">
          <a:xfrm>
            <a:off x="6686550" y="2762250"/>
            <a:ext cx="117475" cy="1447800"/>
          </a:xfrm>
          <a:custGeom>
            <a:avLst/>
            <a:gdLst/>
            <a:ahLst/>
            <a:cxnLst>
              <a:cxn ang="0">
                <a:pos x="2" y="0"/>
              </a:cxn>
              <a:cxn ang="0">
                <a:pos x="74" y="0"/>
              </a:cxn>
              <a:cxn ang="0">
                <a:pos x="74" y="912"/>
              </a:cxn>
              <a:cxn ang="0">
                <a:pos x="0" y="912"/>
              </a:cxn>
            </a:cxnLst>
            <a:rect l="0" t="0" r="r" b="b"/>
            <a:pathLst>
              <a:path w="74" h="912">
                <a:moveTo>
                  <a:pt x="2" y="0"/>
                </a:moveTo>
                <a:lnTo>
                  <a:pt x="74" y="0"/>
                </a:lnTo>
                <a:lnTo>
                  <a:pt x="74" y="912"/>
                </a:lnTo>
                <a:lnTo>
                  <a:pt x="0" y="912"/>
                </a:lnTo>
              </a:path>
            </a:pathLst>
          </a:custGeom>
          <a:noFill/>
          <a:ln w="15875">
            <a:solidFill>
              <a:srgbClr val="231F20"/>
            </a:solidFill>
            <a:prstDash val="solid"/>
            <a:round/>
            <a:headEnd/>
            <a:tailEnd/>
          </a:ln>
        </p:spPr>
        <p:txBody>
          <a:bodyPr/>
          <a:lstStyle/>
          <a:p>
            <a:endParaRPr lang="en-US" dirty="0"/>
          </a:p>
        </p:txBody>
      </p:sp>
      <p:sp>
        <p:nvSpPr>
          <p:cNvPr id="45112" name="Line 56"/>
          <p:cNvSpPr>
            <a:spLocks noChangeShapeType="1"/>
          </p:cNvSpPr>
          <p:nvPr/>
        </p:nvSpPr>
        <p:spPr bwMode="auto">
          <a:xfrm>
            <a:off x="6804025" y="3514725"/>
            <a:ext cx="298450" cy="1588"/>
          </a:xfrm>
          <a:prstGeom prst="line">
            <a:avLst/>
          </a:prstGeom>
          <a:noFill/>
          <a:ln w="15875">
            <a:solidFill>
              <a:srgbClr val="231F20"/>
            </a:solidFill>
            <a:round/>
            <a:headEnd/>
            <a:tailEnd/>
          </a:ln>
        </p:spPr>
        <p:txBody>
          <a:bodyPr/>
          <a:lstStyle/>
          <a:p>
            <a:endParaRPr lang="en-US" dirty="0"/>
          </a:p>
        </p:txBody>
      </p:sp>
      <p:sp>
        <p:nvSpPr>
          <p:cNvPr id="45113" name="Freeform 57"/>
          <p:cNvSpPr>
            <a:spLocks/>
          </p:cNvSpPr>
          <p:nvPr/>
        </p:nvSpPr>
        <p:spPr bwMode="auto">
          <a:xfrm>
            <a:off x="6686550" y="4248150"/>
            <a:ext cx="117475" cy="1489075"/>
          </a:xfrm>
          <a:custGeom>
            <a:avLst/>
            <a:gdLst/>
            <a:ahLst/>
            <a:cxnLst>
              <a:cxn ang="0">
                <a:pos x="2" y="0"/>
              </a:cxn>
              <a:cxn ang="0">
                <a:pos x="74" y="0"/>
              </a:cxn>
              <a:cxn ang="0">
                <a:pos x="74" y="938"/>
              </a:cxn>
              <a:cxn ang="0">
                <a:pos x="0" y="938"/>
              </a:cxn>
            </a:cxnLst>
            <a:rect l="0" t="0" r="r" b="b"/>
            <a:pathLst>
              <a:path w="74" h="938">
                <a:moveTo>
                  <a:pt x="2" y="0"/>
                </a:moveTo>
                <a:lnTo>
                  <a:pt x="74" y="0"/>
                </a:lnTo>
                <a:lnTo>
                  <a:pt x="74" y="938"/>
                </a:lnTo>
                <a:lnTo>
                  <a:pt x="0" y="938"/>
                </a:lnTo>
              </a:path>
            </a:pathLst>
          </a:custGeom>
          <a:noFill/>
          <a:ln w="15875">
            <a:solidFill>
              <a:srgbClr val="231F20"/>
            </a:solidFill>
            <a:prstDash val="solid"/>
            <a:round/>
            <a:headEnd/>
            <a:tailEnd/>
          </a:ln>
        </p:spPr>
        <p:txBody>
          <a:bodyPr/>
          <a:lstStyle/>
          <a:p>
            <a:endParaRPr lang="en-US" dirty="0"/>
          </a:p>
        </p:txBody>
      </p:sp>
      <p:sp>
        <p:nvSpPr>
          <p:cNvPr id="45114" name="Line 58"/>
          <p:cNvSpPr>
            <a:spLocks noChangeShapeType="1"/>
          </p:cNvSpPr>
          <p:nvPr/>
        </p:nvSpPr>
        <p:spPr bwMode="auto">
          <a:xfrm>
            <a:off x="6804025" y="5000625"/>
            <a:ext cx="212725" cy="1588"/>
          </a:xfrm>
          <a:prstGeom prst="line">
            <a:avLst/>
          </a:prstGeom>
          <a:noFill/>
          <a:ln w="15875">
            <a:solidFill>
              <a:srgbClr val="231F20"/>
            </a:solidFill>
            <a:round/>
            <a:headEnd/>
            <a:tailEnd/>
          </a:ln>
        </p:spPr>
        <p:txBody>
          <a:bodyPr/>
          <a:lstStyle/>
          <a:p>
            <a:endParaRPr lang="en-US" dirty="0"/>
          </a:p>
        </p:txBody>
      </p:sp>
      <p:sp>
        <p:nvSpPr>
          <p:cNvPr id="45115" name="Rectangle 59"/>
          <p:cNvSpPr>
            <a:spLocks noChangeArrowheads="1"/>
          </p:cNvSpPr>
          <p:nvPr/>
        </p:nvSpPr>
        <p:spPr bwMode="auto">
          <a:xfrm>
            <a:off x="1252538" y="2901950"/>
            <a:ext cx="722312" cy="212725"/>
          </a:xfrm>
          <a:prstGeom prst="rect">
            <a:avLst/>
          </a:prstGeom>
          <a:noFill/>
          <a:ln w="9525">
            <a:noFill/>
            <a:miter lim="800000"/>
            <a:headEnd/>
            <a:tailEnd/>
          </a:ln>
        </p:spPr>
        <p:txBody>
          <a:bodyPr wrap="none" lIns="0" tIns="0" rIns="0" bIns="0">
            <a:spAutoFit/>
          </a:bodyPr>
          <a:lstStyle/>
          <a:p>
            <a:r>
              <a:rPr lang="en-US" sz="1400" b="1" dirty="0">
                <a:latin typeface="Arial" charset="0"/>
              </a:rPr>
              <a:t>• </a:t>
            </a:r>
            <a:r>
              <a:rPr lang="en-US" sz="1400" b="1" dirty="0">
                <a:solidFill>
                  <a:srgbClr val="231F20"/>
                </a:solidFill>
                <a:latin typeface="Arial" charset="0"/>
              </a:rPr>
              <a:t> Cortex</a:t>
            </a:r>
          </a:p>
        </p:txBody>
      </p:sp>
      <p:sp>
        <p:nvSpPr>
          <p:cNvPr id="45116" name="Rectangle 60"/>
          <p:cNvSpPr>
            <a:spLocks noChangeArrowheads="1"/>
          </p:cNvSpPr>
          <p:nvPr/>
        </p:nvSpPr>
        <p:spPr bwMode="auto">
          <a:xfrm>
            <a:off x="1282700" y="3698875"/>
            <a:ext cx="59055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Kidney</a:t>
            </a:r>
            <a:endParaRPr lang="en-US" sz="1800" b="1" dirty="0">
              <a:latin typeface="Arial" charset="0"/>
            </a:endParaRPr>
          </a:p>
        </p:txBody>
      </p:sp>
      <p:sp>
        <p:nvSpPr>
          <p:cNvPr id="45117" name="Rectangle 61"/>
          <p:cNvSpPr>
            <a:spLocks noChangeArrowheads="1"/>
          </p:cNvSpPr>
          <p:nvPr/>
        </p:nvSpPr>
        <p:spPr bwMode="auto">
          <a:xfrm>
            <a:off x="1252538" y="2673350"/>
            <a:ext cx="819150" cy="212725"/>
          </a:xfrm>
          <a:prstGeom prst="rect">
            <a:avLst/>
          </a:prstGeom>
          <a:noFill/>
          <a:ln w="9525">
            <a:noFill/>
            <a:miter lim="800000"/>
            <a:headEnd/>
            <a:tailEnd/>
          </a:ln>
        </p:spPr>
        <p:txBody>
          <a:bodyPr wrap="none" lIns="0" tIns="0" rIns="0" bIns="0">
            <a:spAutoFit/>
          </a:bodyPr>
          <a:lstStyle/>
          <a:p>
            <a:r>
              <a:rPr lang="en-US" sz="1400" b="1" dirty="0">
                <a:latin typeface="Arial" charset="0"/>
              </a:rPr>
              <a:t>• </a:t>
            </a:r>
            <a:r>
              <a:rPr lang="en-US" sz="1400" b="1" dirty="0">
                <a:solidFill>
                  <a:srgbClr val="231F20"/>
                </a:solidFill>
                <a:latin typeface="Arial" charset="0"/>
              </a:rPr>
              <a:t> Medulla</a:t>
            </a:r>
          </a:p>
        </p:txBody>
      </p:sp>
      <p:sp>
        <p:nvSpPr>
          <p:cNvPr id="45118" name="Rectangle 62"/>
          <p:cNvSpPr>
            <a:spLocks noChangeArrowheads="1"/>
          </p:cNvSpPr>
          <p:nvPr/>
        </p:nvSpPr>
        <p:spPr bwMode="auto">
          <a:xfrm>
            <a:off x="1292225" y="2254250"/>
            <a:ext cx="1346200" cy="25082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pitchFamily="34" charset="0"/>
              </a:rPr>
              <a:t>Adrenal gland</a:t>
            </a:r>
            <a:endParaRPr lang="en-US" sz="1800" dirty="0">
              <a:latin typeface="Arial" charset="0"/>
            </a:endParaRPr>
          </a:p>
        </p:txBody>
      </p:sp>
      <p:sp>
        <p:nvSpPr>
          <p:cNvPr id="45119" name="Rectangle 63"/>
          <p:cNvSpPr>
            <a:spLocks noChangeArrowheads="1"/>
          </p:cNvSpPr>
          <p:nvPr/>
        </p:nvSpPr>
        <p:spPr bwMode="auto">
          <a:xfrm>
            <a:off x="7026275" y="711200"/>
            <a:ext cx="68897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Capsule</a:t>
            </a:r>
            <a:endParaRPr lang="en-US" sz="1800" b="1" dirty="0">
              <a:latin typeface="Arial" charset="0"/>
            </a:endParaRPr>
          </a:p>
        </p:txBody>
      </p:sp>
      <p:sp>
        <p:nvSpPr>
          <p:cNvPr id="45120" name="Rectangle 64"/>
          <p:cNvSpPr>
            <a:spLocks noChangeArrowheads="1"/>
          </p:cNvSpPr>
          <p:nvPr/>
        </p:nvSpPr>
        <p:spPr bwMode="auto">
          <a:xfrm>
            <a:off x="6835775" y="962025"/>
            <a:ext cx="1054100" cy="425450"/>
          </a:xfrm>
          <a:prstGeom prst="rect">
            <a:avLst/>
          </a:prstGeom>
          <a:noFill/>
          <a:ln w="9525">
            <a:noFill/>
            <a:miter lim="800000"/>
            <a:headEnd/>
            <a:tailEnd/>
          </a:ln>
        </p:spPr>
        <p:txBody>
          <a:bodyPr wrap="none" lIns="0" tIns="0" rIns="0" bIns="0">
            <a:spAutoFit/>
          </a:bodyPr>
          <a:lstStyle/>
          <a:p>
            <a:pPr algn="ctr"/>
            <a:r>
              <a:rPr lang="en-US" sz="1400" b="1" dirty="0">
                <a:solidFill>
                  <a:srgbClr val="231F20"/>
                </a:solidFill>
                <a:latin typeface="Arial" charset="0"/>
              </a:rPr>
              <a:t>Zona</a:t>
            </a:r>
          </a:p>
          <a:p>
            <a:pPr algn="ctr"/>
            <a:r>
              <a:rPr lang="en-US" sz="1400" b="1" dirty="0">
                <a:solidFill>
                  <a:srgbClr val="231F20"/>
                </a:solidFill>
                <a:latin typeface="Arial" charset="0"/>
              </a:rPr>
              <a:t>glomerulosa</a:t>
            </a:r>
            <a:endParaRPr lang="en-US" sz="1800" b="1" dirty="0">
              <a:latin typeface="Arial" charset="0"/>
            </a:endParaRPr>
          </a:p>
        </p:txBody>
      </p:sp>
      <p:sp>
        <p:nvSpPr>
          <p:cNvPr id="45121" name="Rectangle 65"/>
          <p:cNvSpPr>
            <a:spLocks noChangeArrowheads="1"/>
          </p:cNvSpPr>
          <p:nvPr/>
        </p:nvSpPr>
        <p:spPr bwMode="auto">
          <a:xfrm>
            <a:off x="6908800" y="1860550"/>
            <a:ext cx="914400" cy="425450"/>
          </a:xfrm>
          <a:prstGeom prst="rect">
            <a:avLst/>
          </a:prstGeom>
          <a:noFill/>
          <a:ln w="9525">
            <a:noFill/>
            <a:miter lim="800000"/>
            <a:headEnd/>
            <a:tailEnd/>
          </a:ln>
        </p:spPr>
        <p:txBody>
          <a:bodyPr wrap="none" lIns="0" tIns="0" rIns="0" bIns="0">
            <a:spAutoFit/>
          </a:bodyPr>
          <a:lstStyle/>
          <a:p>
            <a:pPr algn="ctr"/>
            <a:r>
              <a:rPr lang="en-US" sz="1400" b="1" dirty="0">
                <a:solidFill>
                  <a:srgbClr val="231F20"/>
                </a:solidFill>
                <a:latin typeface="Arial" charset="0"/>
              </a:rPr>
              <a:t>Zona</a:t>
            </a:r>
          </a:p>
          <a:p>
            <a:pPr algn="ctr"/>
            <a:r>
              <a:rPr lang="en-US" sz="1400" b="1" dirty="0">
                <a:solidFill>
                  <a:srgbClr val="231F20"/>
                </a:solidFill>
                <a:latin typeface="Arial" charset="0"/>
              </a:rPr>
              <a:t>fasciculata</a:t>
            </a:r>
            <a:endParaRPr lang="en-US" sz="1800" b="1" dirty="0">
              <a:latin typeface="Arial" charset="0"/>
            </a:endParaRPr>
          </a:p>
        </p:txBody>
      </p:sp>
      <p:sp>
        <p:nvSpPr>
          <p:cNvPr id="45122" name="Rectangle 66"/>
          <p:cNvSpPr>
            <a:spLocks noChangeArrowheads="1"/>
          </p:cNvSpPr>
          <p:nvPr/>
        </p:nvSpPr>
        <p:spPr bwMode="auto">
          <a:xfrm>
            <a:off x="6924675" y="3409950"/>
            <a:ext cx="847725" cy="425450"/>
          </a:xfrm>
          <a:prstGeom prst="rect">
            <a:avLst/>
          </a:prstGeom>
          <a:noFill/>
          <a:ln w="9525">
            <a:noFill/>
            <a:miter lim="800000"/>
            <a:headEnd/>
            <a:tailEnd/>
          </a:ln>
        </p:spPr>
        <p:txBody>
          <a:bodyPr wrap="none" lIns="0" tIns="0" rIns="0" bIns="0">
            <a:spAutoFit/>
          </a:bodyPr>
          <a:lstStyle/>
          <a:p>
            <a:pPr algn="ctr"/>
            <a:r>
              <a:rPr lang="en-US" sz="1400" b="1" dirty="0">
                <a:solidFill>
                  <a:srgbClr val="231F20"/>
                </a:solidFill>
                <a:latin typeface="Arial" charset="0"/>
              </a:rPr>
              <a:t>Zona</a:t>
            </a:r>
          </a:p>
          <a:p>
            <a:pPr algn="ctr"/>
            <a:r>
              <a:rPr lang="en-US" sz="1400" b="1" dirty="0">
                <a:solidFill>
                  <a:srgbClr val="231F20"/>
                </a:solidFill>
                <a:latin typeface="Arial" charset="0"/>
              </a:rPr>
              <a:t>reticularis</a:t>
            </a:r>
          </a:p>
        </p:txBody>
      </p:sp>
      <p:sp>
        <p:nvSpPr>
          <p:cNvPr id="45123" name="Rectangle 67"/>
          <p:cNvSpPr>
            <a:spLocks noChangeArrowheads="1"/>
          </p:cNvSpPr>
          <p:nvPr/>
        </p:nvSpPr>
        <p:spPr bwMode="auto">
          <a:xfrm>
            <a:off x="7015163" y="4899025"/>
            <a:ext cx="669925" cy="425450"/>
          </a:xfrm>
          <a:prstGeom prst="rect">
            <a:avLst/>
          </a:prstGeom>
          <a:noFill/>
          <a:ln w="9525">
            <a:noFill/>
            <a:miter lim="800000"/>
            <a:headEnd/>
            <a:tailEnd/>
          </a:ln>
        </p:spPr>
        <p:txBody>
          <a:bodyPr wrap="none" lIns="0" tIns="0" rIns="0" bIns="0">
            <a:spAutoFit/>
          </a:bodyPr>
          <a:lstStyle/>
          <a:p>
            <a:pPr algn="ctr"/>
            <a:r>
              <a:rPr lang="en-US" sz="1400" b="1" dirty="0">
                <a:solidFill>
                  <a:srgbClr val="231F20"/>
                </a:solidFill>
                <a:latin typeface="Arial" charset="0"/>
              </a:rPr>
              <a:t>Adrenal</a:t>
            </a:r>
          </a:p>
          <a:p>
            <a:pPr algn="ctr"/>
            <a:r>
              <a:rPr lang="en-US" sz="1400" b="1" dirty="0">
                <a:solidFill>
                  <a:srgbClr val="231F20"/>
                </a:solidFill>
                <a:latin typeface="Arial" charset="0"/>
              </a:rPr>
              <a:t>medulla</a:t>
            </a:r>
          </a:p>
        </p:txBody>
      </p:sp>
      <p:sp>
        <p:nvSpPr>
          <p:cNvPr id="45124" name="Rectangle 68"/>
          <p:cNvSpPr>
            <a:spLocks noChangeArrowheads="1"/>
          </p:cNvSpPr>
          <p:nvPr/>
        </p:nvSpPr>
        <p:spPr bwMode="auto">
          <a:xfrm>
            <a:off x="3540125" y="5800725"/>
            <a:ext cx="3314700" cy="75247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pitchFamily="34" charset="0"/>
              </a:rPr>
              <a:t>(a) Drawing of the histology of the</a:t>
            </a:r>
          </a:p>
          <a:p>
            <a:r>
              <a:rPr lang="en-US" sz="1400" dirty="0">
                <a:solidFill>
                  <a:srgbClr val="231F20"/>
                </a:solidFill>
                <a:latin typeface="Arial Black" pitchFamily="34" charset="0"/>
              </a:rPr>
              <a:t>     adrenal cortex and a portion of</a:t>
            </a:r>
          </a:p>
          <a:p>
            <a:r>
              <a:rPr lang="en-US" sz="1400" dirty="0">
                <a:solidFill>
                  <a:srgbClr val="231F20"/>
                </a:solidFill>
                <a:latin typeface="Arial Black" pitchFamily="34" charset="0"/>
              </a:rPr>
              <a:t>     the adrenal medulla</a:t>
            </a:r>
            <a:endParaRPr lang="en-US" sz="1800" dirty="0">
              <a:latin typeface="Arial" charset="0"/>
            </a:endParaRPr>
          </a:p>
        </p:txBody>
      </p:sp>
      <p:sp>
        <p:nvSpPr>
          <p:cNvPr id="45125" name="Rectangle 69"/>
          <p:cNvSpPr>
            <a:spLocks noChangeArrowheads="1"/>
          </p:cNvSpPr>
          <p:nvPr/>
        </p:nvSpPr>
        <p:spPr bwMode="auto">
          <a:xfrm rot="16200000">
            <a:off x="3179763" y="4906962"/>
            <a:ext cx="762000" cy="25082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pitchFamily="34" charset="0"/>
              </a:rPr>
              <a:t>Medulla</a:t>
            </a:r>
            <a:endParaRPr lang="en-US" sz="1800" dirty="0">
              <a:latin typeface="Arial" charset="0"/>
            </a:endParaRPr>
          </a:p>
        </p:txBody>
      </p:sp>
      <p:sp>
        <p:nvSpPr>
          <p:cNvPr id="45126" name="Rectangle 70"/>
          <p:cNvSpPr>
            <a:spLocks noChangeArrowheads="1"/>
          </p:cNvSpPr>
          <p:nvPr/>
        </p:nvSpPr>
        <p:spPr bwMode="auto">
          <a:xfrm rot="16200000">
            <a:off x="3224213" y="2506662"/>
            <a:ext cx="654050" cy="250825"/>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pitchFamily="34" charset="0"/>
              </a:rPr>
              <a:t>Cortex</a:t>
            </a:r>
            <a:endParaRPr lang="en-US" sz="1800" dirty="0">
              <a:latin typeface="Arial"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6"/>
          <p:cNvSpPr>
            <a:spLocks noGrp="1" noChangeArrowheads="1"/>
          </p:cNvSpPr>
          <p:nvPr>
            <p:ph type="title"/>
          </p:nvPr>
        </p:nvSpPr>
        <p:spPr/>
        <p:txBody>
          <a:bodyPr/>
          <a:lstStyle/>
          <a:p>
            <a:r>
              <a:rPr lang="en-US" dirty="0" smtClean="0"/>
              <a:t>Aldosterone</a:t>
            </a:r>
            <a:endParaRPr lang="en-US" dirty="0"/>
          </a:p>
        </p:txBody>
      </p:sp>
      <p:sp>
        <p:nvSpPr>
          <p:cNvPr id="46087" name="Rectangle 7"/>
          <p:cNvSpPr>
            <a:spLocks noGrp="1" noChangeArrowheads="1"/>
          </p:cNvSpPr>
          <p:nvPr>
            <p:ph type="body" idx="1"/>
          </p:nvPr>
        </p:nvSpPr>
        <p:spPr/>
        <p:txBody>
          <a:bodyPr/>
          <a:lstStyle/>
          <a:p>
            <a:pPr>
              <a:lnSpc>
                <a:spcPct val="90000"/>
              </a:lnSpc>
            </a:pPr>
            <a:r>
              <a:rPr lang="en-US" dirty="0"/>
              <a:t>Regulate electrolytes (primarily Na</a:t>
            </a:r>
            <a:r>
              <a:rPr lang="en-US" baseline="30000" dirty="0"/>
              <a:t>+</a:t>
            </a:r>
            <a:r>
              <a:rPr lang="en-US" dirty="0"/>
              <a:t> and K</a:t>
            </a:r>
            <a:r>
              <a:rPr lang="en-US" baseline="30000" dirty="0"/>
              <a:t>+</a:t>
            </a:r>
            <a:r>
              <a:rPr lang="en-US" dirty="0"/>
              <a:t>) in ECF</a:t>
            </a:r>
          </a:p>
          <a:p>
            <a:pPr lvl="1">
              <a:lnSpc>
                <a:spcPct val="90000"/>
              </a:lnSpc>
            </a:pPr>
            <a:r>
              <a:rPr lang="en-US" dirty="0"/>
              <a:t>Importance of Na</a:t>
            </a:r>
            <a:r>
              <a:rPr lang="en-US" baseline="30000" dirty="0"/>
              <a:t>+</a:t>
            </a:r>
            <a:r>
              <a:rPr lang="en-US" dirty="0"/>
              <a:t>: affects ECF volume, blood volume, blood pressure, levels of other ions</a:t>
            </a:r>
          </a:p>
          <a:p>
            <a:pPr lvl="1">
              <a:lnSpc>
                <a:spcPct val="90000"/>
              </a:lnSpc>
            </a:pPr>
            <a:r>
              <a:rPr lang="en-US" dirty="0"/>
              <a:t>Importance of K</a:t>
            </a:r>
            <a:r>
              <a:rPr lang="en-US" baseline="30000" dirty="0"/>
              <a:t>+</a:t>
            </a:r>
            <a:r>
              <a:rPr lang="en-US" dirty="0"/>
              <a:t>: sets RMP of cells</a:t>
            </a:r>
          </a:p>
          <a:p>
            <a:pPr>
              <a:lnSpc>
                <a:spcPct val="90000"/>
              </a:lnSpc>
            </a:pPr>
            <a:r>
              <a:rPr lang="en-US" dirty="0"/>
              <a:t>Aldosterone is the most potent mineralocorticoid </a:t>
            </a:r>
          </a:p>
          <a:p>
            <a:pPr lvl="1">
              <a:lnSpc>
                <a:spcPct val="90000"/>
              </a:lnSpc>
            </a:pPr>
            <a:r>
              <a:rPr lang="en-US" dirty="0"/>
              <a:t>Stimulates Na</a:t>
            </a:r>
            <a:r>
              <a:rPr lang="en-US" baseline="30000" dirty="0"/>
              <a:t>+</a:t>
            </a:r>
            <a:r>
              <a:rPr lang="en-US" dirty="0"/>
              <a:t> reabsorption and water retention by the kidneys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Rectangle 6"/>
          <p:cNvSpPr>
            <a:spLocks noGrp="1" noChangeArrowheads="1"/>
          </p:cNvSpPr>
          <p:nvPr>
            <p:ph type="title"/>
          </p:nvPr>
        </p:nvSpPr>
        <p:spPr/>
        <p:txBody>
          <a:bodyPr>
            <a:normAutofit fontScale="90000"/>
          </a:bodyPr>
          <a:lstStyle/>
          <a:p>
            <a:r>
              <a:rPr lang="en-US" dirty="0"/>
              <a:t>Mechanisms of Aldosterone Secretion</a:t>
            </a:r>
          </a:p>
        </p:txBody>
      </p:sp>
      <p:sp>
        <p:nvSpPr>
          <p:cNvPr id="48135" name="Rectangle 7"/>
          <p:cNvSpPr>
            <a:spLocks noGrp="1" noChangeArrowheads="1"/>
          </p:cNvSpPr>
          <p:nvPr>
            <p:ph type="body" idx="1"/>
          </p:nvPr>
        </p:nvSpPr>
        <p:spPr/>
        <p:txBody>
          <a:bodyPr/>
          <a:lstStyle/>
          <a:p>
            <a:pPr marL="401638" indent="-401638">
              <a:lnSpc>
                <a:spcPct val="90000"/>
              </a:lnSpc>
              <a:buFont typeface="Times" charset="0"/>
              <a:buAutoNum type="arabicPeriod"/>
            </a:pPr>
            <a:r>
              <a:rPr lang="en-US" sz="2600" dirty="0"/>
              <a:t>Renin-angiotensin mechanism: decreased blood pressure stimulates kidneys to release renin, triggers formation of angiotensin II, a potent stimulator of aldosterone release </a:t>
            </a:r>
          </a:p>
          <a:p>
            <a:pPr marL="401638" indent="-401638">
              <a:lnSpc>
                <a:spcPct val="90000"/>
              </a:lnSpc>
              <a:buFont typeface="Times" charset="0"/>
              <a:buAutoNum type="arabicPeriod"/>
            </a:pPr>
            <a:r>
              <a:rPr lang="en-US" sz="2600" dirty="0"/>
              <a:t>Plasma concentration of K</a:t>
            </a:r>
            <a:r>
              <a:rPr lang="en-US" sz="2600" baseline="30000" dirty="0"/>
              <a:t>+</a:t>
            </a:r>
            <a:r>
              <a:rPr lang="en-US" sz="2600" dirty="0"/>
              <a:t>: Increased K</a:t>
            </a:r>
            <a:r>
              <a:rPr lang="en-US" sz="2600" baseline="30000" dirty="0"/>
              <a:t>+</a:t>
            </a:r>
            <a:r>
              <a:rPr lang="en-US" sz="2600" dirty="0"/>
              <a:t> directly influences the zona glomerulosa cells to release aldosterone</a:t>
            </a:r>
          </a:p>
          <a:p>
            <a:pPr marL="401638" indent="-401638">
              <a:lnSpc>
                <a:spcPct val="90000"/>
              </a:lnSpc>
              <a:buFont typeface="Times" charset="0"/>
              <a:buAutoNum type="arabicPeriod"/>
            </a:pPr>
            <a:r>
              <a:rPr lang="en-US" sz="2600" dirty="0"/>
              <a:t>ACTH: causes small increases of aldosterone during stress</a:t>
            </a:r>
          </a:p>
          <a:p>
            <a:pPr marL="401638" indent="-401638">
              <a:lnSpc>
                <a:spcPct val="90000"/>
              </a:lnSpc>
              <a:buFont typeface="Times" charset="0"/>
              <a:buAutoNum type="arabicPeriod"/>
            </a:pPr>
            <a:r>
              <a:rPr lang="en-US" sz="2600" dirty="0"/>
              <a:t>Atrial natriuretic peptide (ANP): blocks renin and aldosterone secretion, to decrease blood pressure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Rectangle 8"/>
          <p:cNvSpPr>
            <a:spLocks noChangeArrowheads="1"/>
          </p:cNvSpPr>
          <p:nvPr/>
        </p:nvSpPr>
        <p:spPr bwMode="auto">
          <a:xfrm>
            <a:off x="8058150" y="6581775"/>
            <a:ext cx="1082675"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16.5b</a:t>
            </a:r>
          </a:p>
        </p:txBody>
      </p:sp>
      <p:pic>
        <p:nvPicPr>
          <p:cNvPr id="58379" name="Picture 11"/>
          <p:cNvPicPr>
            <a:picLocks noChangeAspect="1" noChangeArrowheads="1"/>
          </p:cNvPicPr>
          <p:nvPr/>
        </p:nvPicPr>
        <p:blipFill>
          <a:blip r:embed="rId2" cstate="print"/>
          <a:srcRect l="1987" r="31822" b="5133"/>
          <a:stretch>
            <a:fillRect/>
          </a:stretch>
        </p:blipFill>
        <p:spPr bwMode="auto">
          <a:xfrm>
            <a:off x="595313" y="481013"/>
            <a:ext cx="5448300" cy="5573712"/>
          </a:xfrm>
          <a:prstGeom prst="rect">
            <a:avLst/>
          </a:prstGeom>
          <a:noFill/>
        </p:spPr>
      </p:pic>
      <p:sp>
        <p:nvSpPr>
          <p:cNvPr id="58380" name="Freeform 12"/>
          <p:cNvSpPr>
            <a:spLocks/>
          </p:cNvSpPr>
          <p:nvPr/>
        </p:nvSpPr>
        <p:spPr bwMode="auto">
          <a:xfrm>
            <a:off x="2803525" y="1671638"/>
            <a:ext cx="2366963" cy="1587"/>
          </a:xfrm>
          <a:custGeom>
            <a:avLst/>
            <a:gdLst/>
            <a:ahLst/>
            <a:cxnLst>
              <a:cxn ang="0">
                <a:pos x="0" y="0"/>
              </a:cxn>
              <a:cxn ang="0">
                <a:pos x="154" y="0"/>
              </a:cxn>
              <a:cxn ang="0">
                <a:pos x="1491" y="0"/>
              </a:cxn>
            </a:cxnLst>
            <a:rect l="0" t="0" r="r" b="b"/>
            <a:pathLst>
              <a:path w="1491">
                <a:moveTo>
                  <a:pt x="0" y="0"/>
                </a:moveTo>
                <a:lnTo>
                  <a:pt x="154" y="0"/>
                </a:lnTo>
                <a:lnTo>
                  <a:pt x="1491" y="0"/>
                </a:lnTo>
              </a:path>
            </a:pathLst>
          </a:custGeom>
          <a:noFill/>
          <a:ln w="15875">
            <a:solidFill>
              <a:srgbClr val="231F20"/>
            </a:solidFill>
            <a:prstDash val="solid"/>
            <a:round/>
            <a:headEnd/>
            <a:tailEnd/>
          </a:ln>
        </p:spPr>
        <p:txBody>
          <a:bodyPr/>
          <a:lstStyle/>
          <a:p>
            <a:endParaRPr lang="en-US" dirty="0"/>
          </a:p>
        </p:txBody>
      </p:sp>
      <p:sp>
        <p:nvSpPr>
          <p:cNvPr id="58381" name="Freeform 13"/>
          <p:cNvSpPr>
            <a:spLocks/>
          </p:cNvSpPr>
          <p:nvPr/>
        </p:nvSpPr>
        <p:spPr bwMode="auto">
          <a:xfrm>
            <a:off x="1412875" y="2208213"/>
            <a:ext cx="1625600" cy="746125"/>
          </a:xfrm>
          <a:custGeom>
            <a:avLst/>
            <a:gdLst/>
            <a:ahLst/>
            <a:cxnLst>
              <a:cxn ang="0">
                <a:pos x="0" y="0"/>
              </a:cxn>
              <a:cxn ang="0">
                <a:pos x="774" y="0"/>
              </a:cxn>
              <a:cxn ang="0">
                <a:pos x="1024" y="470"/>
              </a:cxn>
            </a:cxnLst>
            <a:rect l="0" t="0" r="r" b="b"/>
            <a:pathLst>
              <a:path w="1024" h="470">
                <a:moveTo>
                  <a:pt x="0" y="0"/>
                </a:moveTo>
                <a:lnTo>
                  <a:pt x="774" y="0"/>
                </a:lnTo>
                <a:lnTo>
                  <a:pt x="1024" y="470"/>
                </a:lnTo>
              </a:path>
            </a:pathLst>
          </a:custGeom>
          <a:noFill/>
          <a:ln w="15875">
            <a:solidFill>
              <a:srgbClr val="231F20"/>
            </a:solidFill>
            <a:prstDash val="solid"/>
            <a:round/>
            <a:headEnd/>
            <a:tailEnd/>
          </a:ln>
        </p:spPr>
        <p:txBody>
          <a:bodyPr/>
          <a:lstStyle/>
          <a:p>
            <a:endParaRPr lang="en-US" dirty="0"/>
          </a:p>
        </p:txBody>
      </p:sp>
      <p:sp>
        <p:nvSpPr>
          <p:cNvPr id="58382" name="Freeform 14"/>
          <p:cNvSpPr>
            <a:spLocks/>
          </p:cNvSpPr>
          <p:nvPr/>
        </p:nvSpPr>
        <p:spPr bwMode="auto">
          <a:xfrm>
            <a:off x="2479675" y="3135313"/>
            <a:ext cx="1200150" cy="111125"/>
          </a:xfrm>
          <a:custGeom>
            <a:avLst/>
            <a:gdLst/>
            <a:ahLst/>
            <a:cxnLst>
              <a:cxn ang="0">
                <a:pos x="0" y="70"/>
              </a:cxn>
              <a:cxn ang="0">
                <a:pos x="288" y="70"/>
              </a:cxn>
              <a:cxn ang="0">
                <a:pos x="756" y="0"/>
              </a:cxn>
            </a:cxnLst>
            <a:rect l="0" t="0" r="r" b="b"/>
            <a:pathLst>
              <a:path w="756" h="70">
                <a:moveTo>
                  <a:pt x="0" y="70"/>
                </a:moveTo>
                <a:lnTo>
                  <a:pt x="288" y="70"/>
                </a:lnTo>
                <a:lnTo>
                  <a:pt x="756" y="0"/>
                </a:lnTo>
              </a:path>
            </a:pathLst>
          </a:custGeom>
          <a:noFill/>
          <a:ln w="15875">
            <a:solidFill>
              <a:srgbClr val="231F20"/>
            </a:solidFill>
            <a:prstDash val="solid"/>
            <a:round/>
            <a:headEnd/>
            <a:tailEnd/>
          </a:ln>
        </p:spPr>
        <p:txBody>
          <a:bodyPr/>
          <a:lstStyle/>
          <a:p>
            <a:endParaRPr lang="en-US" dirty="0"/>
          </a:p>
        </p:txBody>
      </p:sp>
      <p:sp>
        <p:nvSpPr>
          <p:cNvPr id="58383" name="Freeform 15"/>
          <p:cNvSpPr>
            <a:spLocks/>
          </p:cNvSpPr>
          <p:nvPr/>
        </p:nvSpPr>
        <p:spPr bwMode="auto">
          <a:xfrm>
            <a:off x="2057400" y="3698875"/>
            <a:ext cx="1120775" cy="403225"/>
          </a:xfrm>
          <a:custGeom>
            <a:avLst/>
            <a:gdLst/>
            <a:ahLst/>
            <a:cxnLst>
              <a:cxn ang="0">
                <a:pos x="0" y="0"/>
              </a:cxn>
              <a:cxn ang="0">
                <a:pos x="284" y="0"/>
              </a:cxn>
              <a:cxn ang="0">
                <a:pos x="706" y="254"/>
              </a:cxn>
            </a:cxnLst>
            <a:rect l="0" t="0" r="r" b="b"/>
            <a:pathLst>
              <a:path w="706" h="254">
                <a:moveTo>
                  <a:pt x="0" y="0"/>
                </a:moveTo>
                <a:lnTo>
                  <a:pt x="284" y="0"/>
                </a:lnTo>
                <a:lnTo>
                  <a:pt x="706" y="254"/>
                </a:lnTo>
              </a:path>
            </a:pathLst>
          </a:custGeom>
          <a:noFill/>
          <a:ln w="15875">
            <a:solidFill>
              <a:srgbClr val="231F20"/>
            </a:solidFill>
            <a:prstDash val="solid"/>
            <a:round/>
            <a:headEnd/>
            <a:tailEnd/>
          </a:ln>
        </p:spPr>
        <p:txBody>
          <a:bodyPr/>
          <a:lstStyle/>
          <a:p>
            <a:endParaRPr lang="en-US" dirty="0"/>
          </a:p>
        </p:txBody>
      </p:sp>
      <p:sp>
        <p:nvSpPr>
          <p:cNvPr id="58384" name="Freeform 16"/>
          <p:cNvSpPr>
            <a:spLocks/>
          </p:cNvSpPr>
          <p:nvPr/>
        </p:nvSpPr>
        <p:spPr bwMode="auto">
          <a:xfrm>
            <a:off x="1816100" y="4210050"/>
            <a:ext cx="733425" cy="561975"/>
          </a:xfrm>
          <a:custGeom>
            <a:avLst/>
            <a:gdLst/>
            <a:ahLst/>
            <a:cxnLst>
              <a:cxn ang="0">
                <a:pos x="0" y="0"/>
              </a:cxn>
              <a:cxn ang="0">
                <a:pos x="240" y="0"/>
              </a:cxn>
              <a:cxn ang="0">
                <a:pos x="462" y="354"/>
              </a:cxn>
            </a:cxnLst>
            <a:rect l="0" t="0" r="r" b="b"/>
            <a:pathLst>
              <a:path w="462" h="354">
                <a:moveTo>
                  <a:pt x="0" y="0"/>
                </a:moveTo>
                <a:lnTo>
                  <a:pt x="240" y="0"/>
                </a:lnTo>
                <a:lnTo>
                  <a:pt x="462" y="354"/>
                </a:lnTo>
              </a:path>
            </a:pathLst>
          </a:custGeom>
          <a:noFill/>
          <a:ln w="15875">
            <a:solidFill>
              <a:srgbClr val="231F20"/>
            </a:solidFill>
            <a:prstDash val="solid"/>
            <a:round/>
            <a:headEnd/>
            <a:tailEnd/>
          </a:ln>
        </p:spPr>
        <p:txBody>
          <a:bodyPr/>
          <a:lstStyle/>
          <a:p>
            <a:endParaRPr lang="en-US" dirty="0"/>
          </a:p>
        </p:txBody>
      </p:sp>
      <p:sp>
        <p:nvSpPr>
          <p:cNvPr id="58385" name="Freeform 17"/>
          <p:cNvSpPr>
            <a:spLocks/>
          </p:cNvSpPr>
          <p:nvPr/>
        </p:nvSpPr>
        <p:spPr bwMode="auto">
          <a:xfrm>
            <a:off x="1898650" y="4867275"/>
            <a:ext cx="365125" cy="107950"/>
          </a:xfrm>
          <a:custGeom>
            <a:avLst/>
            <a:gdLst/>
            <a:ahLst/>
            <a:cxnLst>
              <a:cxn ang="0">
                <a:pos x="0" y="68"/>
              </a:cxn>
              <a:cxn ang="0">
                <a:pos x="94" y="68"/>
              </a:cxn>
              <a:cxn ang="0">
                <a:pos x="230" y="0"/>
              </a:cxn>
            </a:cxnLst>
            <a:rect l="0" t="0" r="r" b="b"/>
            <a:pathLst>
              <a:path w="230" h="68">
                <a:moveTo>
                  <a:pt x="0" y="68"/>
                </a:moveTo>
                <a:lnTo>
                  <a:pt x="94" y="68"/>
                </a:lnTo>
                <a:lnTo>
                  <a:pt x="230" y="0"/>
                </a:lnTo>
              </a:path>
            </a:pathLst>
          </a:custGeom>
          <a:noFill/>
          <a:ln w="15875">
            <a:solidFill>
              <a:srgbClr val="231F20"/>
            </a:solidFill>
            <a:prstDash val="solid"/>
            <a:round/>
            <a:headEnd/>
            <a:tailEnd/>
          </a:ln>
        </p:spPr>
        <p:txBody>
          <a:bodyPr/>
          <a:lstStyle/>
          <a:p>
            <a:endParaRPr lang="en-US" dirty="0"/>
          </a:p>
        </p:txBody>
      </p:sp>
      <p:sp>
        <p:nvSpPr>
          <p:cNvPr id="58386" name="Line 18"/>
          <p:cNvSpPr>
            <a:spLocks noChangeShapeType="1"/>
          </p:cNvSpPr>
          <p:nvPr/>
        </p:nvSpPr>
        <p:spPr bwMode="auto">
          <a:xfrm flipH="1" flipV="1">
            <a:off x="2508250" y="3698875"/>
            <a:ext cx="1060450" cy="155575"/>
          </a:xfrm>
          <a:prstGeom prst="line">
            <a:avLst/>
          </a:prstGeom>
          <a:noFill/>
          <a:ln w="15875">
            <a:solidFill>
              <a:srgbClr val="231F20"/>
            </a:solidFill>
            <a:round/>
            <a:headEnd/>
            <a:tailEnd/>
          </a:ln>
        </p:spPr>
        <p:txBody>
          <a:bodyPr/>
          <a:lstStyle/>
          <a:p>
            <a:endParaRPr lang="en-US" dirty="0"/>
          </a:p>
        </p:txBody>
      </p:sp>
      <p:sp>
        <p:nvSpPr>
          <p:cNvPr id="58387" name="Line 19"/>
          <p:cNvSpPr>
            <a:spLocks noChangeShapeType="1"/>
          </p:cNvSpPr>
          <p:nvPr/>
        </p:nvSpPr>
        <p:spPr bwMode="auto">
          <a:xfrm flipH="1" flipV="1">
            <a:off x="4298950" y="1674813"/>
            <a:ext cx="595313" cy="149225"/>
          </a:xfrm>
          <a:prstGeom prst="line">
            <a:avLst/>
          </a:prstGeom>
          <a:noFill/>
          <a:ln w="15875">
            <a:solidFill>
              <a:srgbClr val="231F20"/>
            </a:solidFill>
            <a:round/>
            <a:headEnd/>
            <a:tailEnd/>
          </a:ln>
        </p:spPr>
        <p:txBody>
          <a:bodyPr/>
          <a:lstStyle/>
          <a:p>
            <a:endParaRPr lang="en-US" dirty="0"/>
          </a:p>
        </p:txBody>
      </p:sp>
      <p:sp>
        <p:nvSpPr>
          <p:cNvPr id="58388" name="Line 20"/>
          <p:cNvSpPr>
            <a:spLocks noChangeShapeType="1"/>
          </p:cNvSpPr>
          <p:nvPr/>
        </p:nvSpPr>
        <p:spPr bwMode="auto">
          <a:xfrm flipH="1">
            <a:off x="2247900" y="5200650"/>
            <a:ext cx="3798888" cy="590550"/>
          </a:xfrm>
          <a:prstGeom prst="line">
            <a:avLst/>
          </a:prstGeom>
          <a:noFill/>
          <a:ln w="38100">
            <a:solidFill>
              <a:srgbClr val="FFFFFF"/>
            </a:solidFill>
            <a:round/>
            <a:headEnd/>
            <a:tailEnd/>
          </a:ln>
        </p:spPr>
        <p:txBody>
          <a:bodyPr/>
          <a:lstStyle/>
          <a:p>
            <a:endParaRPr lang="en-US" dirty="0"/>
          </a:p>
        </p:txBody>
      </p:sp>
      <p:sp>
        <p:nvSpPr>
          <p:cNvPr id="58389" name="Line 21"/>
          <p:cNvSpPr>
            <a:spLocks noChangeShapeType="1"/>
          </p:cNvSpPr>
          <p:nvPr/>
        </p:nvSpPr>
        <p:spPr bwMode="auto">
          <a:xfrm flipH="1">
            <a:off x="3511550" y="3533775"/>
            <a:ext cx="1878013" cy="574675"/>
          </a:xfrm>
          <a:prstGeom prst="line">
            <a:avLst/>
          </a:prstGeom>
          <a:noFill/>
          <a:ln w="38100">
            <a:solidFill>
              <a:srgbClr val="FFFFFF"/>
            </a:solidFill>
            <a:round/>
            <a:headEnd/>
            <a:tailEnd/>
          </a:ln>
        </p:spPr>
        <p:txBody>
          <a:bodyPr/>
          <a:lstStyle/>
          <a:p>
            <a:endParaRPr lang="en-US" dirty="0"/>
          </a:p>
        </p:txBody>
      </p:sp>
      <p:sp>
        <p:nvSpPr>
          <p:cNvPr id="58390" name="Freeform 22"/>
          <p:cNvSpPr>
            <a:spLocks/>
          </p:cNvSpPr>
          <p:nvPr/>
        </p:nvSpPr>
        <p:spPr bwMode="auto">
          <a:xfrm>
            <a:off x="2216150" y="5759450"/>
            <a:ext cx="63500" cy="60325"/>
          </a:xfrm>
          <a:custGeom>
            <a:avLst/>
            <a:gdLst/>
            <a:ahLst/>
            <a:cxnLst>
              <a:cxn ang="0">
                <a:pos x="0" y="20"/>
              </a:cxn>
              <a:cxn ang="0">
                <a:pos x="2" y="12"/>
              </a:cxn>
              <a:cxn ang="0">
                <a:pos x="6" y="6"/>
              </a:cxn>
              <a:cxn ang="0">
                <a:pos x="12" y="0"/>
              </a:cxn>
              <a:cxn ang="0">
                <a:pos x="20" y="0"/>
              </a:cxn>
              <a:cxn ang="0">
                <a:pos x="28" y="0"/>
              </a:cxn>
              <a:cxn ang="0">
                <a:pos x="34" y="6"/>
              </a:cxn>
              <a:cxn ang="0">
                <a:pos x="38" y="12"/>
              </a:cxn>
              <a:cxn ang="0">
                <a:pos x="40" y="20"/>
              </a:cxn>
              <a:cxn ang="0">
                <a:pos x="38" y="26"/>
              </a:cxn>
              <a:cxn ang="0">
                <a:pos x="34" y="34"/>
              </a:cxn>
              <a:cxn ang="0">
                <a:pos x="28" y="38"/>
              </a:cxn>
              <a:cxn ang="0">
                <a:pos x="20" y="38"/>
              </a:cxn>
              <a:cxn ang="0">
                <a:pos x="12" y="38"/>
              </a:cxn>
              <a:cxn ang="0">
                <a:pos x="6" y="34"/>
              </a:cxn>
              <a:cxn ang="0">
                <a:pos x="2" y="26"/>
              </a:cxn>
              <a:cxn ang="0">
                <a:pos x="2" y="20"/>
              </a:cxn>
              <a:cxn ang="0">
                <a:pos x="0" y="20"/>
              </a:cxn>
            </a:cxnLst>
            <a:rect l="0" t="0" r="r" b="b"/>
            <a:pathLst>
              <a:path w="40" h="38">
                <a:moveTo>
                  <a:pt x="0" y="20"/>
                </a:moveTo>
                <a:lnTo>
                  <a:pt x="2" y="12"/>
                </a:lnTo>
                <a:lnTo>
                  <a:pt x="6" y="6"/>
                </a:lnTo>
                <a:lnTo>
                  <a:pt x="12" y="0"/>
                </a:lnTo>
                <a:lnTo>
                  <a:pt x="20" y="0"/>
                </a:lnTo>
                <a:lnTo>
                  <a:pt x="28" y="0"/>
                </a:lnTo>
                <a:lnTo>
                  <a:pt x="34" y="6"/>
                </a:lnTo>
                <a:lnTo>
                  <a:pt x="38" y="12"/>
                </a:lnTo>
                <a:lnTo>
                  <a:pt x="40" y="20"/>
                </a:lnTo>
                <a:lnTo>
                  <a:pt x="38" y="26"/>
                </a:lnTo>
                <a:lnTo>
                  <a:pt x="34" y="34"/>
                </a:lnTo>
                <a:lnTo>
                  <a:pt x="28" y="38"/>
                </a:lnTo>
                <a:lnTo>
                  <a:pt x="20" y="38"/>
                </a:lnTo>
                <a:lnTo>
                  <a:pt x="12" y="38"/>
                </a:lnTo>
                <a:lnTo>
                  <a:pt x="6" y="34"/>
                </a:lnTo>
                <a:lnTo>
                  <a:pt x="2" y="26"/>
                </a:lnTo>
                <a:lnTo>
                  <a:pt x="2" y="20"/>
                </a:lnTo>
                <a:lnTo>
                  <a:pt x="0" y="20"/>
                </a:lnTo>
                <a:close/>
              </a:path>
            </a:pathLst>
          </a:custGeom>
          <a:solidFill>
            <a:srgbClr val="FFFFFF"/>
          </a:solidFill>
          <a:ln w="9525">
            <a:noFill/>
            <a:round/>
            <a:headEnd/>
            <a:tailEnd/>
          </a:ln>
        </p:spPr>
        <p:txBody>
          <a:bodyPr/>
          <a:lstStyle/>
          <a:p>
            <a:endParaRPr lang="en-US" dirty="0"/>
          </a:p>
        </p:txBody>
      </p:sp>
      <p:sp>
        <p:nvSpPr>
          <p:cNvPr id="58391" name="Freeform 23"/>
          <p:cNvSpPr>
            <a:spLocks/>
          </p:cNvSpPr>
          <p:nvPr/>
        </p:nvSpPr>
        <p:spPr bwMode="auto">
          <a:xfrm>
            <a:off x="2216150" y="5759450"/>
            <a:ext cx="63500" cy="60325"/>
          </a:xfrm>
          <a:custGeom>
            <a:avLst/>
            <a:gdLst/>
            <a:ahLst/>
            <a:cxnLst>
              <a:cxn ang="0">
                <a:pos x="0" y="20"/>
              </a:cxn>
              <a:cxn ang="0">
                <a:pos x="2" y="12"/>
              </a:cxn>
              <a:cxn ang="0">
                <a:pos x="6" y="6"/>
              </a:cxn>
              <a:cxn ang="0">
                <a:pos x="12" y="0"/>
              </a:cxn>
              <a:cxn ang="0">
                <a:pos x="20" y="0"/>
              </a:cxn>
              <a:cxn ang="0">
                <a:pos x="28" y="0"/>
              </a:cxn>
              <a:cxn ang="0">
                <a:pos x="34" y="6"/>
              </a:cxn>
              <a:cxn ang="0">
                <a:pos x="38" y="12"/>
              </a:cxn>
              <a:cxn ang="0">
                <a:pos x="40" y="20"/>
              </a:cxn>
              <a:cxn ang="0">
                <a:pos x="38" y="26"/>
              </a:cxn>
              <a:cxn ang="0">
                <a:pos x="34" y="34"/>
              </a:cxn>
              <a:cxn ang="0">
                <a:pos x="28" y="38"/>
              </a:cxn>
              <a:cxn ang="0">
                <a:pos x="20" y="38"/>
              </a:cxn>
              <a:cxn ang="0">
                <a:pos x="12" y="38"/>
              </a:cxn>
              <a:cxn ang="0">
                <a:pos x="6" y="34"/>
              </a:cxn>
              <a:cxn ang="0">
                <a:pos x="2" y="26"/>
              </a:cxn>
              <a:cxn ang="0">
                <a:pos x="2" y="20"/>
              </a:cxn>
            </a:cxnLst>
            <a:rect l="0" t="0" r="r" b="b"/>
            <a:pathLst>
              <a:path w="40" h="38">
                <a:moveTo>
                  <a:pt x="0" y="20"/>
                </a:moveTo>
                <a:lnTo>
                  <a:pt x="2" y="12"/>
                </a:lnTo>
                <a:lnTo>
                  <a:pt x="6" y="6"/>
                </a:lnTo>
                <a:lnTo>
                  <a:pt x="12" y="0"/>
                </a:lnTo>
                <a:lnTo>
                  <a:pt x="20" y="0"/>
                </a:lnTo>
                <a:lnTo>
                  <a:pt x="28" y="0"/>
                </a:lnTo>
                <a:lnTo>
                  <a:pt x="34" y="6"/>
                </a:lnTo>
                <a:lnTo>
                  <a:pt x="38" y="12"/>
                </a:lnTo>
                <a:lnTo>
                  <a:pt x="40" y="20"/>
                </a:lnTo>
                <a:lnTo>
                  <a:pt x="38" y="26"/>
                </a:lnTo>
                <a:lnTo>
                  <a:pt x="34" y="34"/>
                </a:lnTo>
                <a:lnTo>
                  <a:pt x="28" y="38"/>
                </a:lnTo>
                <a:lnTo>
                  <a:pt x="20" y="38"/>
                </a:lnTo>
                <a:lnTo>
                  <a:pt x="12" y="38"/>
                </a:lnTo>
                <a:lnTo>
                  <a:pt x="6" y="34"/>
                </a:lnTo>
                <a:lnTo>
                  <a:pt x="2" y="26"/>
                </a:lnTo>
                <a:lnTo>
                  <a:pt x="2" y="20"/>
                </a:lnTo>
              </a:path>
            </a:pathLst>
          </a:custGeom>
          <a:noFill/>
          <a:ln w="22225">
            <a:solidFill>
              <a:srgbClr val="FFFFFF"/>
            </a:solidFill>
            <a:prstDash val="solid"/>
            <a:round/>
            <a:headEnd/>
            <a:tailEnd/>
          </a:ln>
        </p:spPr>
        <p:txBody>
          <a:bodyPr/>
          <a:lstStyle/>
          <a:p>
            <a:endParaRPr lang="en-US" dirty="0"/>
          </a:p>
        </p:txBody>
      </p:sp>
      <p:sp>
        <p:nvSpPr>
          <p:cNvPr id="58392" name="Freeform 24"/>
          <p:cNvSpPr>
            <a:spLocks/>
          </p:cNvSpPr>
          <p:nvPr/>
        </p:nvSpPr>
        <p:spPr bwMode="auto">
          <a:xfrm>
            <a:off x="3479800" y="4076700"/>
            <a:ext cx="63500" cy="63500"/>
          </a:xfrm>
          <a:custGeom>
            <a:avLst/>
            <a:gdLst/>
            <a:ahLst/>
            <a:cxnLst>
              <a:cxn ang="0">
                <a:pos x="0" y="20"/>
              </a:cxn>
              <a:cxn ang="0">
                <a:pos x="2" y="12"/>
              </a:cxn>
              <a:cxn ang="0">
                <a:pos x="6" y="6"/>
              </a:cxn>
              <a:cxn ang="0">
                <a:pos x="12" y="2"/>
              </a:cxn>
              <a:cxn ang="0">
                <a:pos x="20" y="0"/>
              </a:cxn>
              <a:cxn ang="0">
                <a:pos x="28" y="2"/>
              </a:cxn>
              <a:cxn ang="0">
                <a:pos x="34" y="6"/>
              </a:cxn>
              <a:cxn ang="0">
                <a:pos x="38" y="12"/>
              </a:cxn>
              <a:cxn ang="0">
                <a:pos x="40" y="20"/>
              </a:cxn>
              <a:cxn ang="0">
                <a:pos x="38" y="28"/>
              </a:cxn>
              <a:cxn ang="0">
                <a:pos x="34" y="34"/>
              </a:cxn>
              <a:cxn ang="0">
                <a:pos x="28" y="38"/>
              </a:cxn>
              <a:cxn ang="0">
                <a:pos x="20" y="40"/>
              </a:cxn>
              <a:cxn ang="0">
                <a:pos x="12" y="38"/>
              </a:cxn>
              <a:cxn ang="0">
                <a:pos x="6" y="34"/>
              </a:cxn>
              <a:cxn ang="0">
                <a:pos x="2" y="28"/>
              </a:cxn>
              <a:cxn ang="0">
                <a:pos x="2" y="20"/>
              </a:cxn>
              <a:cxn ang="0">
                <a:pos x="0" y="20"/>
              </a:cxn>
            </a:cxnLst>
            <a:rect l="0" t="0" r="r" b="b"/>
            <a:pathLst>
              <a:path w="40" h="40">
                <a:moveTo>
                  <a:pt x="0" y="20"/>
                </a:moveTo>
                <a:lnTo>
                  <a:pt x="2" y="12"/>
                </a:lnTo>
                <a:lnTo>
                  <a:pt x="6" y="6"/>
                </a:lnTo>
                <a:lnTo>
                  <a:pt x="12" y="2"/>
                </a:ln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2" y="20"/>
                </a:lnTo>
                <a:lnTo>
                  <a:pt x="0" y="20"/>
                </a:lnTo>
                <a:close/>
              </a:path>
            </a:pathLst>
          </a:custGeom>
          <a:solidFill>
            <a:srgbClr val="FFFFFF"/>
          </a:solidFill>
          <a:ln w="9525">
            <a:noFill/>
            <a:round/>
            <a:headEnd/>
            <a:tailEnd/>
          </a:ln>
        </p:spPr>
        <p:txBody>
          <a:bodyPr/>
          <a:lstStyle/>
          <a:p>
            <a:endParaRPr lang="en-US" dirty="0"/>
          </a:p>
        </p:txBody>
      </p:sp>
      <p:sp>
        <p:nvSpPr>
          <p:cNvPr id="58393" name="Freeform 25"/>
          <p:cNvSpPr>
            <a:spLocks/>
          </p:cNvSpPr>
          <p:nvPr/>
        </p:nvSpPr>
        <p:spPr bwMode="auto">
          <a:xfrm>
            <a:off x="3479800" y="4076700"/>
            <a:ext cx="63500" cy="63500"/>
          </a:xfrm>
          <a:custGeom>
            <a:avLst/>
            <a:gdLst/>
            <a:ahLst/>
            <a:cxnLst>
              <a:cxn ang="0">
                <a:pos x="0" y="20"/>
              </a:cxn>
              <a:cxn ang="0">
                <a:pos x="2" y="12"/>
              </a:cxn>
              <a:cxn ang="0">
                <a:pos x="6" y="6"/>
              </a:cxn>
              <a:cxn ang="0">
                <a:pos x="12" y="2"/>
              </a:cxn>
              <a:cxn ang="0">
                <a:pos x="20" y="0"/>
              </a:cxn>
              <a:cxn ang="0">
                <a:pos x="28" y="2"/>
              </a:cxn>
              <a:cxn ang="0">
                <a:pos x="34" y="6"/>
              </a:cxn>
              <a:cxn ang="0">
                <a:pos x="38" y="12"/>
              </a:cxn>
              <a:cxn ang="0">
                <a:pos x="40" y="20"/>
              </a:cxn>
              <a:cxn ang="0">
                <a:pos x="38" y="28"/>
              </a:cxn>
              <a:cxn ang="0">
                <a:pos x="34" y="34"/>
              </a:cxn>
              <a:cxn ang="0">
                <a:pos x="28" y="38"/>
              </a:cxn>
              <a:cxn ang="0">
                <a:pos x="20" y="40"/>
              </a:cxn>
              <a:cxn ang="0">
                <a:pos x="12" y="38"/>
              </a:cxn>
              <a:cxn ang="0">
                <a:pos x="6" y="34"/>
              </a:cxn>
              <a:cxn ang="0">
                <a:pos x="2" y="28"/>
              </a:cxn>
              <a:cxn ang="0">
                <a:pos x="2" y="20"/>
              </a:cxn>
            </a:cxnLst>
            <a:rect l="0" t="0" r="r" b="b"/>
            <a:pathLst>
              <a:path w="40" h="40">
                <a:moveTo>
                  <a:pt x="0" y="20"/>
                </a:moveTo>
                <a:lnTo>
                  <a:pt x="2" y="12"/>
                </a:lnTo>
                <a:lnTo>
                  <a:pt x="6" y="6"/>
                </a:lnTo>
                <a:lnTo>
                  <a:pt x="12" y="2"/>
                </a:ln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2" y="20"/>
                </a:lnTo>
              </a:path>
            </a:pathLst>
          </a:custGeom>
          <a:noFill/>
          <a:ln w="22225">
            <a:solidFill>
              <a:srgbClr val="FFFFFF"/>
            </a:solidFill>
            <a:prstDash val="solid"/>
            <a:round/>
            <a:headEnd/>
            <a:tailEnd/>
          </a:ln>
        </p:spPr>
        <p:txBody>
          <a:bodyPr/>
          <a:lstStyle/>
          <a:p>
            <a:endParaRPr lang="en-US" dirty="0"/>
          </a:p>
        </p:txBody>
      </p:sp>
      <p:sp>
        <p:nvSpPr>
          <p:cNvPr id="58394" name="Line 26"/>
          <p:cNvSpPr>
            <a:spLocks noChangeShapeType="1"/>
          </p:cNvSpPr>
          <p:nvPr/>
        </p:nvSpPr>
        <p:spPr bwMode="auto">
          <a:xfrm>
            <a:off x="6046788" y="4838700"/>
            <a:ext cx="1587" cy="923925"/>
          </a:xfrm>
          <a:prstGeom prst="line">
            <a:avLst/>
          </a:prstGeom>
          <a:noFill/>
          <a:ln w="15875">
            <a:solidFill>
              <a:srgbClr val="0092C8"/>
            </a:solidFill>
            <a:round/>
            <a:headEnd/>
            <a:tailEnd/>
          </a:ln>
        </p:spPr>
        <p:txBody>
          <a:bodyPr/>
          <a:lstStyle/>
          <a:p>
            <a:endParaRPr lang="en-US" dirty="0"/>
          </a:p>
        </p:txBody>
      </p:sp>
      <p:sp>
        <p:nvSpPr>
          <p:cNvPr id="58395" name="Line 27"/>
          <p:cNvSpPr>
            <a:spLocks noChangeShapeType="1"/>
          </p:cNvSpPr>
          <p:nvPr/>
        </p:nvSpPr>
        <p:spPr bwMode="auto">
          <a:xfrm flipH="1">
            <a:off x="2247900" y="5200650"/>
            <a:ext cx="3798888" cy="590550"/>
          </a:xfrm>
          <a:prstGeom prst="line">
            <a:avLst/>
          </a:prstGeom>
          <a:noFill/>
          <a:ln w="15875">
            <a:solidFill>
              <a:srgbClr val="0092C8"/>
            </a:solidFill>
            <a:round/>
            <a:headEnd/>
            <a:tailEnd/>
          </a:ln>
        </p:spPr>
        <p:txBody>
          <a:bodyPr/>
          <a:lstStyle/>
          <a:p>
            <a:endParaRPr lang="en-US" dirty="0"/>
          </a:p>
        </p:txBody>
      </p:sp>
      <p:sp>
        <p:nvSpPr>
          <p:cNvPr id="58396" name="Freeform 28"/>
          <p:cNvSpPr>
            <a:spLocks/>
          </p:cNvSpPr>
          <p:nvPr/>
        </p:nvSpPr>
        <p:spPr bwMode="auto">
          <a:xfrm>
            <a:off x="2216150" y="5759450"/>
            <a:ext cx="63500" cy="60325"/>
          </a:xfrm>
          <a:custGeom>
            <a:avLst/>
            <a:gdLst/>
            <a:ahLst/>
            <a:cxnLst>
              <a:cxn ang="0">
                <a:pos x="0" y="20"/>
              </a:cxn>
              <a:cxn ang="0">
                <a:pos x="2" y="12"/>
              </a:cxn>
              <a:cxn ang="0">
                <a:pos x="6" y="6"/>
              </a:cxn>
              <a:cxn ang="0">
                <a:pos x="12" y="0"/>
              </a:cxn>
              <a:cxn ang="0">
                <a:pos x="20" y="0"/>
              </a:cxn>
              <a:cxn ang="0">
                <a:pos x="28" y="0"/>
              </a:cxn>
              <a:cxn ang="0">
                <a:pos x="34" y="6"/>
              </a:cxn>
              <a:cxn ang="0">
                <a:pos x="38" y="12"/>
              </a:cxn>
              <a:cxn ang="0">
                <a:pos x="40" y="20"/>
              </a:cxn>
              <a:cxn ang="0">
                <a:pos x="38" y="26"/>
              </a:cxn>
              <a:cxn ang="0">
                <a:pos x="34" y="34"/>
              </a:cxn>
              <a:cxn ang="0">
                <a:pos x="28" y="38"/>
              </a:cxn>
              <a:cxn ang="0">
                <a:pos x="20" y="38"/>
              </a:cxn>
              <a:cxn ang="0">
                <a:pos x="12" y="38"/>
              </a:cxn>
              <a:cxn ang="0">
                <a:pos x="6" y="34"/>
              </a:cxn>
              <a:cxn ang="0">
                <a:pos x="2" y="26"/>
              </a:cxn>
              <a:cxn ang="0">
                <a:pos x="2" y="20"/>
              </a:cxn>
              <a:cxn ang="0">
                <a:pos x="0" y="20"/>
              </a:cxn>
            </a:cxnLst>
            <a:rect l="0" t="0" r="r" b="b"/>
            <a:pathLst>
              <a:path w="40" h="38">
                <a:moveTo>
                  <a:pt x="0" y="20"/>
                </a:moveTo>
                <a:lnTo>
                  <a:pt x="2" y="12"/>
                </a:lnTo>
                <a:lnTo>
                  <a:pt x="6" y="6"/>
                </a:lnTo>
                <a:lnTo>
                  <a:pt x="12" y="0"/>
                </a:lnTo>
                <a:lnTo>
                  <a:pt x="20" y="0"/>
                </a:lnTo>
                <a:lnTo>
                  <a:pt x="28" y="0"/>
                </a:lnTo>
                <a:lnTo>
                  <a:pt x="34" y="6"/>
                </a:lnTo>
                <a:lnTo>
                  <a:pt x="38" y="12"/>
                </a:lnTo>
                <a:lnTo>
                  <a:pt x="40" y="20"/>
                </a:lnTo>
                <a:lnTo>
                  <a:pt x="38" y="26"/>
                </a:lnTo>
                <a:lnTo>
                  <a:pt x="34" y="34"/>
                </a:lnTo>
                <a:lnTo>
                  <a:pt x="28" y="38"/>
                </a:lnTo>
                <a:lnTo>
                  <a:pt x="20" y="38"/>
                </a:lnTo>
                <a:lnTo>
                  <a:pt x="12" y="38"/>
                </a:lnTo>
                <a:lnTo>
                  <a:pt x="6" y="34"/>
                </a:lnTo>
                <a:lnTo>
                  <a:pt x="2" y="26"/>
                </a:lnTo>
                <a:lnTo>
                  <a:pt x="2" y="20"/>
                </a:lnTo>
                <a:lnTo>
                  <a:pt x="0" y="20"/>
                </a:lnTo>
                <a:close/>
              </a:path>
            </a:pathLst>
          </a:custGeom>
          <a:solidFill>
            <a:srgbClr val="0092C8"/>
          </a:solidFill>
          <a:ln w="9525">
            <a:noFill/>
            <a:round/>
            <a:headEnd/>
            <a:tailEnd/>
          </a:ln>
        </p:spPr>
        <p:txBody>
          <a:bodyPr/>
          <a:lstStyle/>
          <a:p>
            <a:endParaRPr lang="en-US" dirty="0"/>
          </a:p>
        </p:txBody>
      </p:sp>
      <p:sp>
        <p:nvSpPr>
          <p:cNvPr id="58397" name="Line 29"/>
          <p:cNvSpPr>
            <a:spLocks noChangeShapeType="1"/>
          </p:cNvSpPr>
          <p:nvPr/>
        </p:nvSpPr>
        <p:spPr bwMode="auto">
          <a:xfrm>
            <a:off x="6072188" y="817563"/>
            <a:ext cx="1587" cy="1638300"/>
          </a:xfrm>
          <a:prstGeom prst="line">
            <a:avLst/>
          </a:prstGeom>
          <a:noFill/>
          <a:ln w="15875">
            <a:solidFill>
              <a:srgbClr val="0092C8"/>
            </a:solidFill>
            <a:round/>
            <a:headEnd/>
            <a:tailEnd/>
          </a:ln>
        </p:spPr>
        <p:txBody>
          <a:bodyPr/>
          <a:lstStyle/>
          <a:p>
            <a:endParaRPr lang="en-US" dirty="0"/>
          </a:p>
        </p:txBody>
      </p:sp>
      <p:sp>
        <p:nvSpPr>
          <p:cNvPr id="58398" name="Line 30"/>
          <p:cNvSpPr>
            <a:spLocks noChangeShapeType="1"/>
          </p:cNvSpPr>
          <p:nvPr/>
        </p:nvSpPr>
        <p:spPr bwMode="auto">
          <a:xfrm flipH="1" flipV="1">
            <a:off x="5360988" y="1376363"/>
            <a:ext cx="711200" cy="44450"/>
          </a:xfrm>
          <a:prstGeom prst="line">
            <a:avLst/>
          </a:prstGeom>
          <a:noFill/>
          <a:ln w="15875">
            <a:solidFill>
              <a:srgbClr val="0092C8"/>
            </a:solidFill>
            <a:round/>
            <a:headEnd/>
            <a:tailEnd/>
          </a:ln>
        </p:spPr>
        <p:txBody>
          <a:bodyPr/>
          <a:lstStyle/>
          <a:p>
            <a:endParaRPr lang="en-US" dirty="0"/>
          </a:p>
        </p:txBody>
      </p:sp>
      <p:sp>
        <p:nvSpPr>
          <p:cNvPr id="58399" name="Freeform 31"/>
          <p:cNvSpPr>
            <a:spLocks/>
          </p:cNvSpPr>
          <p:nvPr/>
        </p:nvSpPr>
        <p:spPr bwMode="auto">
          <a:xfrm>
            <a:off x="5357813" y="1347788"/>
            <a:ext cx="63500" cy="63500"/>
          </a:xfrm>
          <a:custGeom>
            <a:avLst/>
            <a:gdLst/>
            <a:ahLst/>
            <a:cxnLst>
              <a:cxn ang="0">
                <a:pos x="0" y="20"/>
              </a:cxn>
              <a:cxn ang="0">
                <a:pos x="2" y="12"/>
              </a:cxn>
              <a:cxn ang="0">
                <a:pos x="6" y="6"/>
              </a:cxn>
              <a:cxn ang="0">
                <a:pos x="12" y="2"/>
              </a:cxn>
              <a:cxn ang="0">
                <a:pos x="20" y="0"/>
              </a:cxn>
              <a:cxn ang="0">
                <a:pos x="28" y="2"/>
              </a:cxn>
              <a:cxn ang="0">
                <a:pos x="34" y="6"/>
              </a:cxn>
              <a:cxn ang="0">
                <a:pos x="38" y="12"/>
              </a:cxn>
              <a:cxn ang="0">
                <a:pos x="40" y="20"/>
              </a:cxn>
              <a:cxn ang="0">
                <a:pos x="38" y="28"/>
              </a:cxn>
              <a:cxn ang="0">
                <a:pos x="34" y="34"/>
              </a:cxn>
              <a:cxn ang="0">
                <a:pos x="28" y="38"/>
              </a:cxn>
              <a:cxn ang="0">
                <a:pos x="20" y="40"/>
              </a:cxn>
              <a:cxn ang="0">
                <a:pos x="12" y="38"/>
              </a:cxn>
              <a:cxn ang="0">
                <a:pos x="6" y="34"/>
              </a:cxn>
              <a:cxn ang="0">
                <a:pos x="2" y="28"/>
              </a:cxn>
              <a:cxn ang="0">
                <a:pos x="2" y="20"/>
              </a:cxn>
              <a:cxn ang="0">
                <a:pos x="0" y="20"/>
              </a:cxn>
            </a:cxnLst>
            <a:rect l="0" t="0" r="r" b="b"/>
            <a:pathLst>
              <a:path w="40" h="40">
                <a:moveTo>
                  <a:pt x="0" y="20"/>
                </a:moveTo>
                <a:lnTo>
                  <a:pt x="2" y="12"/>
                </a:lnTo>
                <a:lnTo>
                  <a:pt x="6" y="6"/>
                </a:lnTo>
                <a:lnTo>
                  <a:pt x="12" y="2"/>
                </a:ln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2" y="20"/>
                </a:lnTo>
                <a:lnTo>
                  <a:pt x="0" y="20"/>
                </a:lnTo>
                <a:close/>
              </a:path>
            </a:pathLst>
          </a:custGeom>
          <a:solidFill>
            <a:srgbClr val="0092C8"/>
          </a:solidFill>
          <a:ln w="9525">
            <a:noFill/>
            <a:round/>
            <a:headEnd/>
            <a:tailEnd/>
          </a:ln>
        </p:spPr>
        <p:txBody>
          <a:bodyPr/>
          <a:lstStyle/>
          <a:p>
            <a:endParaRPr lang="en-US" dirty="0"/>
          </a:p>
        </p:txBody>
      </p:sp>
      <p:sp>
        <p:nvSpPr>
          <p:cNvPr id="58400" name="Freeform 32"/>
          <p:cNvSpPr>
            <a:spLocks/>
          </p:cNvSpPr>
          <p:nvPr/>
        </p:nvSpPr>
        <p:spPr bwMode="auto">
          <a:xfrm>
            <a:off x="5545138" y="1547813"/>
            <a:ext cx="63500" cy="63500"/>
          </a:xfrm>
          <a:custGeom>
            <a:avLst/>
            <a:gdLst/>
            <a:ahLst/>
            <a:cxnLst>
              <a:cxn ang="0">
                <a:pos x="0" y="20"/>
              </a:cxn>
              <a:cxn ang="0">
                <a:pos x="2" y="12"/>
              </a:cxn>
              <a:cxn ang="0">
                <a:pos x="6" y="6"/>
              </a:cxn>
              <a:cxn ang="0">
                <a:pos x="12" y="2"/>
              </a:cxn>
              <a:cxn ang="0">
                <a:pos x="20" y="0"/>
              </a:cxn>
              <a:cxn ang="0">
                <a:pos x="28" y="2"/>
              </a:cxn>
              <a:cxn ang="0">
                <a:pos x="34" y="6"/>
              </a:cxn>
              <a:cxn ang="0">
                <a:pos x="38" y="12"/>
              </a:cxn>
              <a:cxn ang="0">
                <a:pos x="40" y="20"/>
              </a:cxn>
              <a:cxn ang="0">
                <a:pos x="38" y="28"/>
              </a:cxn>
              <a:cxn ang="0">
                <a:pos x="34" y="34"/>
              </a:cxn>
              <a:cxn ang="0">
                <a:pos x="28" y="38"/>
              </a:cxn>
              <a:cxn ang="0">
                <a:pos x="20" y="40"/>
              </a:cxn>
              <a:cxn ang="0">
                <a:pos x="12" y="38"/>
              </a:cxn>
              <a:cxn ang="0">
                <a:pos x="6" y="34"/>
              </a:cxn>
              <a:cxn ang="0">
                <a:pos x="2" y="28"/>
              </a:cxn>
              <a:cxn ang="0">
                <a:pos x="2" y="20"/>
              </a:cxn>
              <a:cxn ang="0">
                <a:pos x="0" y="20"/>
              </a:cxn>
            </a:cxnLst>
            <a:rect l="0" t="0" r="r" b="b"/>
            <a:pathLst>
              <a:path w="40" h="40">
                <a:moveTo>
                  <a:pt x="0" y="20"/>
                </a:moveTo>
                <a:lnTo>
                  <a:pt x="2" y="12"/>
                </a:lnTo>
                <a:lnTo>
                  <a:pt x="6" y="6"/>
                </a:lnTo>
                <a:lnTo>
                  <a:pt x="12" y="2"/>
                </a:ln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2" y="20"/>
                </a:lnTo>
                <a:lnTo>
                  <a:pt x="0" y="20"/>
                </a:lnTo>
                <a:close/>
              </a:path>
            </a:pathLst>
          </a:custGeom>
          <a:solidFill>
            <a:srgbClr val="0092C8"/>
          </a:solidFill>
          <a:ln w="9525">
            <a:noFill/>
            <a:round/>
            <a:headEnd/>
            <a:tailEnd/>
          </a:ln>
        </p:spPr>
        <p:txBody>
          <a:bodyPr/>
          <a:lstStyle/>
          <a:p>
            <a:endParaRPr lang="en-US" dirty="0"/>
          </a:p>
        </p:txBody>
      </p:sp>
      <p:sp>
        <p:nvSpPr>
          <p:cNvPr id="58401" name="Line 33"/>
          <p:cNvSpPr>
            <a:spLocks noChangeShapeType="1"/>
          </p:cNvSpPr>
          <p:nvPr/>
        </p:nvSpPr>
        <p:spPr bwMode="auto">
          <a:xfrm flipH="1">
            <a:off x="5557838" y="1420813"/>
            <a:ext cx="514350" cy="161925"/>
          </a:xfrm>
          <a:prstGeom prst="line">
            <a:avLst/>
          </a:prstGeom>
          <a:noFill/>
          <a:ln w="15875">
            <a:solidFill>
              <a:srgbClr val="0092C8"/>
            </a:solidFill>
            <a:round/>
            <a:headEnd/>
            <a:tailEnd/>
          </a:ln>
        </p:spPr>
        <p:txBody>
          <a:bodyPr/>
          <a:lstStyle/>
          <a:p>
            <a:endParaRPr lang="en-US" dirty="0"/>
          </a:p>
        </p:txBody>
      </p:sp>
      <p:sp>
        <p:nvSpPr>
          <p:cNvPr id="58402" name="Line 34"/>
          <p:cNvSpPr>
            <a:spLocks noChangeShapeType="1"/>
          </p:cNvSpPr>
          <p:nvPr/>
        </p:nvSpPr>
        <p:spPr bwMode="auto">
          <a:xfrm>
            <a:off x="5389563" y="2878138"/>
            <a:ext cx="1587" cy="1408112"/>
          </a:xfrm>
          <a:prstGeom prst="line">
            <a:avLst/>
          </a:prstGeom>
          <a:noFill/>
          <a:ln w="15875">
            <a:solidFill>
              <a:srgbClr val="0092C8"/>
            </a:solidFill>
            <a:round/>
            <a:headEnd/>
            <a:tailEnd/>
          </a:ln>
        </p:spPr>
        <p:txBody>
          <a:bodyPr/>
          <a:lstStyle/>
          <a:p>
            <a:endParaRPr lang="en-US" dirty="0"/>
          </a:p>
        </p:txBody>
      </p:sp>
      <p:sp>
        <p:nvSpPr>
          <p:cNvPr id="58403" name="Line 35"/>
          <p:cNvSpPr>
            <a:spLocks noChangeShapeType="1"/>
          </p:cNvSpPr>
          <p:nvPr/>
        </p:nvSpPr>
        <p:spPr bwMode="auto">
          <a:xfrm flipH="1">
            <a:off x="3511550" y="3533775"/>
            <a:ext cx="1878013" cy="574675"/>
          </a:xfrm>
          <a:prstGeom prst="line">
            <a:avLst/>
          </a:prstGeom>
          <a:noFill/>
          <a:ln w="15875">
            <a:solidFill>
              <a:srgbClr val="0092C8"/>
            </a:solidFill>
            <a:round/>
            <a:headEnd/>
            <a:tailEnd/>
          </a:ln>
        </p:spPr>
        <p:txBody>
          <a:bodyPr/>
          <a:lstStyle/>
          <a:p>
            <a:endParaRPr lang="en-US" dirty="0"/>
          </a:p>
        </p:txBody>
      </p:sp>
      <p:sp>
        <p:nvSpPr>
          <p:cNvPr id="58404" name="Freeform 36"/>
          <p:cNvSpPr>
            <a:spLocks/>
          </p:cNvSpPr>
          <p:nvPr/>
        </p:nvSpPr>
        <p:spPr bwMode="auto">
          <a:xfrm>
            <a:off x="3479800" y="4076700"/>
            <a:ext cx="63500" cy="63500"/>
          </a:xfrm>
          <a:custGeom>
            <a:avLst/>
            <a:gdLst/>
            <a:ahLst/>
            <a:cxnLst>
              <a:cxn ang="0">
                <a:pos x="0" y="20"/>
              </a:cxn>
              <a:cxn ang="0">
                <a:pos x="2" y="12"/>
              </a:cxn>
              <a:cxn ang="0">
                <a:pos x="6" y="6"/>
              </a:cxn>
              <a:cxn ang="0">
                <a:pos x="12" y="2"/>
              </a:cxn>
              <a:cxn ang="0">
                <a:pos x="20" y="0"/>
              </a:cxn>
              <a:cxn ang="0">
                <a:pos x="28" y="2"/>
              </a:cxn>
              <a:cxn ang="0">
                <a:pos x="34" y="6"/>
              </a:cxn>
              <a:cxn ang="0">
                <a:pos x="38" y="12"/>
              </a:cxn>
              <a:cxn ang="0">
                <a:pos x="40" y="20"/>
              </a:cxn>
              <a:cxn ang="0">
                <a:pos x="38" y="28"/>
              </a:cxn>
              <a:cxn ang="0">
                <a:pos x="34" y="34"/>
              </a:cxn>
              <a:cxn ang="0">
                <a:pos x="28" y="38"/>
              </a:cxn>
              <a:cxn ang="0">
                <a:pos x="20" y="40"/>
              </a:cxn>
              <a:cxn ang="0">
                <a:pos x="12" y="38"/>
              </a:cxn>
              <a:cxn ang="0">
                <a:pos x="6" y="34"/>
              </a:cxn>
              <a:cxn ang="0">
                <a:pos x="2" y="28"/>
              </a:cxn>
              <a:cxn ang="0">
                <a:pos x="2" y="20"/>
              </a:cxn>
              <a:cxn ang="0">
                <a:pos x="0" y="20"/>
              </a:cxn>
            </a:cxnLst>
            <a:rect l="0" t="0" r="r" b="b"/>
            <a:pathLst>
              <a:path w="40" h="40">
                <a:moveTo>
                  <a:pt x="0" y="20"/>
                </a:moveTo>
                <a:lnTo>
                  <a:pt x="2" y="12"/>
                </a:lnTo>
                <a:lnTo>
                  <a:pt x="6" y="6"/>
                </a:lnTo>
                <a:lnTo>
                  <a:pt x="12" y="2"/>
                </a:ln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2" y="20"/>
                </a:lnTo>
                <a:lnTo>
                  <a:pt x="0" y="20"/>
                </a:lnTo>
                <a:close/>
              </a:path>
            </a:pathLst>
          </a:custGeom>
          <a:solidFill>
            <a:srgbClr val="0092C8"/>
          </a:solidFill>
          <a:ln w="9525">
            <a:noFill/>
            <a:round/>
            <a:headEnd/>
            <a:tailEnd/>
          </a:ln>
        </p:spPr>
        <p:txBody>
          <a:bodyPr/>
          <a:lstStyle/>
          <a:p>
            <a:endParaRPr lang="en-US" dirty="0"/>
          </a:p>
        </p:txBody>
      </p:sp>
      <p:sp>
        <p:nvSpPr>
          <p:cNvPr id="58405" name="Freeform 37"/>
          <p:cNvSpPr>
            <a:spLocks/>
          </p:cNvSpPr>
          <p:nvPr/>
        </p:nvSpPr>
        <p:spPr bwMode="auto">
          <a:xfrm>
            <a:off x="6170613" y="808038"/>
            <a:ext cx="266700" cy="263525"/>
          </a:xfrm>
          <a:custGeom>
            <a:avLst/>
            <a:gdLst/>
            <a:ahLst/>
            <a:cxnLst>
              <a:cxn ang="0">
                <a:pos x="168" y="84"/>
              </a:cxn>
              <a:cxn ang="0">
                <a:pos x="166" y="100"/>
              </a:cxn>
              <a:cxn ang="0">
                <a:pos x="162" y="116"/>
              </a:cxn>
              <a:cxn ang="0">
                <a:pos x="154" y="130"/>
              </a:cxn>
              <a:cxn ang="0">
                <a:pos x="144" y="142"/>
              </a:cxn>
              <a:cxn ang="0">
                <a:pos x="130" y="152"/>
              </a:cxn>
              <a:cxn ang="0">
                <a:pos x="116" y="160"/>
              </a:cxn>
              <a:cxn ang="0">
                <a:pos x="102" y="166"/>
              </a:cxn>
              <a:cxn ang="0">
                <a:pos x="84" y="166"/>
              </a:cxn>
              <a:cxn ang="0">
                <a:pos x="68" y="166"/>
              </a:cxn>
              <a:cxn ang="0">
                <a:pos x="52" y="160"/>
              </a:cxn>
              <a:cxn ang="0">
                <a:pos x="38" y="152"/>
              </a:cxn>
              <a:cxn ang="0">
                <a:pos x="26" y="142"/>
              </a:cxn>
              <a:cxn ang="0">
                <a:pos x="16" y="130"/>
              </a:cxn>
              <a:cxn ang="0">
                <a:pos x="8" y="116"/>
              </a:cxn>
              <a:cxn ang="0">
                <a:pos x="2" y="100"/>
              </a:cxn>
              <a:cxn ang="0">
                <a:pos x="0" y="84"/>
              </a:cxn>
              <a:cxn ang="0">
                <a:pos x="2" y="66"/>
              </a:cxn>
              <a:cxn ang="0">
                <a:pos x="8" y="52"/>
              </a:cxn>
              <a:cxn ang="0">
                <a:pos x="16" y="36"/>
              </a:cxn>
              <a:cxn ang="0">
                <a:pos x="26" y="24"/>
              </a:cxn>
              <a:cxn ang="0">
                <a:pos x="38" y="14"/>
              </a:cxn>
              <a:cxn ang="0">
                <a:pos x="52" y="6"/>
              </a:cxn>
              <a:cxn ang="0">
                <a:pos x="68" y="2"/>
              </a:cxn>
              <a:cxn ang="0">
                <a:pos x="84" y="0"/>
              </a:cxn>
              <a:cxn ang="0">
                <a:pos x="102" y="2"/>
              </a:cxn>
              <a:cxn ang="0">
                <a:pos x="116" y="6"/>
              </a:cxn>
              <a:cxn ang="0">
                <a:pos x="130" y="14"/>
              </a:cxn>
              <a:cxn ang="0">
                <a:pos x="144" y="24"/>
              </a:cxn>
              <a:cxn ang="0">
                <a:pos x="154" y="36"/>
              </a:cxn>
              <a:cxn ang="0">
                <a:pos x="162" y="52"/>
              </a:cxn>
              <a:cxn ang="0">
                <a:pos x="166" y="66"/>
              </a:cxn>
              <a:cxn ang="0">
                <a:pos x="166" y="84"/>
              </a:cxn>
              <a:cxn ang="0">
                <a:pos x="168" y="84"/>
              </a:cxn>
            </a:cxnLst>
            <a:rect l="0" t="0" r="r" b="b"/>
            <a:pathLst>
              <a:path w="168" h="166">
                <a:moveTo>
                  <a:pt x="168" y="84"/>
                </a:moveTo>
                <a:lnTo>
                  <a:pt x="166" y="100"/>
                </a:lnTo>
                <a:lnTo>
                  <a:pt x="162" y="116"/>
                </a:lnTo>
                <a:lnTo>
                  <a:pt x="154" y="130"/>
                </a:lnTo>
                <a:lnTo>
                  <a:pt x="144" y="142"/>
                </a:lnTo>
                <a:lnTo>
                  <a:pt x="130" y="152"/>
                </a:lnTo>
                <a:lnTo>
                  <a:pt x="116" y="160"/>
                </a:lnTo>
                <a:lnTo>
                  <a:pt x="102" y="166"/>
                </a:lnTo>
                <a:lnTo>
                  <a:pt x="84" y="166"/>
                </a:lnTo>
                <a:lnTo>
                  <a:pt x="68" y="166"/>
                </a:lnTo>
                <a:lnTo>
                  <a:pt x="52" y="160"/>
                </a:lnTo>
                <a:lnTo>
                  <a:pt x="38" y="152"/>
                </a:lnTo>
                <a:lnTo>
                  <a:pt x="26" y="142"/>
                </a:lnTo>
                <a:lnTo>
                  <a:pt x="16" y="130"/>
                </a:lnTo>
                <a:lnTo>
                  <a:pt x="8" y="116"/>
                </a:lnTo>
                <a:lnTo>
                  <a:pt x="2" y="100"/>
                </a:lnTo>
                <a:lnTo>
                  <a:pt x="0" y="84"/>
                </a:lnTo>
                <a:lnTo>
                  <a:pt x="2" y="66"/>
                </a:lnTo>
                <a:lnTo>
                  <a:pt x="8" y="52"/>
                </a:lnTo>
                <a:lnTo>
                  <a:pt x="16" y="36"/>
                </a:lnTo>
                <a:lnTo>
                  <a:pt x="26" y="24"/>
                </a:lnTo>
                <a:lnTo>
                  <a:pt x="38" y="14"/>
                </a:lnTo>
                <a:lnTo>
                  <a:pt x="52" y="6"/>
                </a:lnTo>
                <a:lnTo>
                  <a:pt x="68" y="2"/>
                </a:lnTo>
                <a:lnTo>
                  <a:pt x="84" y="0"/>
                </a:lnTo>
                <a:lnTo>
                  <a:pt x="102" y="2"/>
                </a:lnTo>
                <a:lnTo>
                  <a:pt x="116" y="6"/>
                </a:lnTo>
                <a:lnTo>
                  <a:pt x="130" y="14"/>
                </a:lnTo>
                <a:lnTo>
                  <a:pt x="144" y="24"/>
                </a:lnTo>
                <a:lnTo>
                  <a:pt x="154" y="36"/>
                </a:lnTo>
                <a:lnTo>
                  <a:pt x="162" y="52"/>
                </a:lnTo>
                <a:lnTo>
                  <a:pt x="166" y="66"/>
                </a:lnTo>
                <a:lnTo>
                  <a:pt x="166" y="84"/>
                </a:lnTo>
                <a:lnTo>
                  <a:pt x="168" y="84"/>
                </a:lnTo>
                <a:close/>
              </a:path>
            </a:pathLst>
          </a:custGeom>
          <a:solidFill>
            <a:srgbClr val="FFFFFF"/>
          </a:solidFill>
          <a:ln w="9525">
            <a:noFill/>
            <a:round/>
            <a:headEnd/>
            <a:tailEnd/>
          </a:ln>
        </p:spPr>
        <p:txBody>
          <a:bodyPr/>
          <a:lstStyle/>
          <a:p>
            <a:endParaRPr lang="en-US" dirty="0"/>
          </a:p>
        </p:txBody>
      </p:sp>
      <p:sp>
        <p:nvSpPr>
          <p:cNvPr id="58406" name="Freeform 38"/>
          <p:cNvSpPr>
            <a:spLocks/>
          </p:cNvSpPr>
          <p:nvPr/>
        </p:nvSpPr>
        <p:spPr bwMode="auto">
          <a:xfrm>
            <a:off x="6170613" y="808038"/>
            <a:ext cx="266700" cy="263525"/>
          </a:xfrm>
          <a:custGeom>
            <a:avLst/>
            <a:gdLst/>
            <a:ahLst/>
            <a:cxnLst>
              <a:cxn ang="0">
                <a:pos x="168" y="84"/>
              </a:cxn>
              <a:cxn ang="0">
                <a:pos x="166" y="100"/>
              </a:cxn>
              <a:cxn ang="0">
                <a:pos x="162" y="116"/>
              </a:cxn>
              <a:cxn ang="0">
                <a:pos x="154" y="130"/>
              </a:cxn>
              <a:cxn ang="0">
                <a:pos x="144" y="142"/>
              </a:cxn>
              <a:cxn ang="0">
                <a:pos x="130" y="152"/>
              </a:cxn>
              <a:cxn ang="0">
                <a:pos x="116" y="160"/>
              </a:cxn>
              <a:cxn ang="0">
                <a:pos x="102" y="166"/>
              </a:cxn>
              <a:cxn ang="0">
                <a:pos x="84" y="166"/>
              </a:cxn>
              <a:cxn ang="0">
                <a:pos x="68" y="166"/>
              </a:cxn>
              <a:cxn ang="0">
                <a:pos x="52" y="160"/>
              </a:cxn>
              <a:cxn ang="0">
                <a:pos x="38" y="152"/>
              </a:cxn>
              <a:cxn ang="0">
                <a:pos x="26" y="142"/>
              </a:cxn>
              <a:cxn ang="0">
                <a:pos x="16" y="130"/>
              </a:cxn>
              <a:cxn ang="0">
                <a:pos x="8" y="116"/>
              </a:cxn>
              <a:cxn ang="0">
                <a:pos x="2" y="100"/>
              </a:cxn>
              <a:cxn ang="0">
                <a:pos x="0" y="84"/>
              </a:cxn>
              <a:cxn ang="0">
                <a:pos x="2" y="66"/>
              </a:cxn>
              <a:cxn ang="0">
                <a:pos x="8" y="52"/>
              </a:cxn>
              <a:cxn ang="0">
                <a:pos x="16" y="36"/>
              </a:cxn>
              <a:cxn ang="0">
                <a:pos x="26" y="24"/>
              </a:cxn>
              <a:cxn ang="0">
                <a:pos x="38" y="14"/>
              </a:cxn>
              <a:cxn ang="0">
                <a:pos x="52" y="6"/>
              </a:cxn>
              <a:cxn ang="0">
                <a:pos x="68" y="2"/>
              </a:cxn>
              <a:cxn ang="0">
                <a:pos x="84" y="0"/>
              </a:cxn>
              <a:cxn ang="0">
                <a:pos x="102" y="2"/>
              </a:cxn>
              <a:cxn ang="0">
                <a:pos x="116" y="6"/>
              </a:cxn>
              <a:cxn ang="0">
                <a:pos x="130" y="14"/>
              </a:cxn>
              <a:cxn ang="0">
                <a:pos x="144" y="24"/>
              </a:cxn>
              <a:cxn ang="0">
                <a:pos x="154" y="36"/>
              </a:cxn>
              <a:cxn ang="0">
                <a:pos x="162" y="52"/>
              </a:cxn>
              <a:cxn ang="0">
                <a:pos x="166" y="66"/>
              </a:cxn>
              <a:cxn ang="0">
                <a:pos x="166" y="84"/>
              </a:cxn>
            </a:cxnLst>
            <a:rect l="0" t="0" r="r" b="b"/>
            <a:pathLst>
              <a:path w="168" h="166">
                <a:moveTo>
                  <a:pt x="168" y="84"/>
                </a:moveTo>
                <a:lnTo>
                  <a:pt x="166" y="100"/>
                </a:lnTo>
                <a:lnTo>
                  <a:pt x="162" y="116"/>
                </a:lnTo>
                <a:lnTo>
                  <a:pt x="154" y="130"/>
                </a:lnTo>
                <a:lnTo>
                  <a:pt x="144" y="142"/>
                </a:lnTo>
                <a:lnTo>
                  <a:pt x="130" y="152"/>
                </a:lnTo>
                <a:lnTo>
                  <a:pt x="116" y="160"/>
                </a:lnTo>
                <a:lnTo>
                  <a:pt x="102" y="166"/>
                </a:lnTo>
                <a:lnTo>
                  <a:pt x="84" y="166"/>
                </a:lnTo>
                <a:lnTo>
                  <a:pt x="68" y="166"/>
                </a:lnTo>
                <a:lnTo>
                  <a:pt x="52" y="160"/>
                </a:lnTo>
                <a:lnTo>
                  <a:pt x="38" y="152"/>
                </a:lnTo>
                <a:lnTo>
                  <a:pt x="26" y="142"/>
                </a:lnTo>
                <a:lnTo>
                  <a:pt x="16" y="130"/>
                </a:lnTo>
                <a:lnTo>
                  <a:pt x="8" y="116"/>
                </a:lnTo>
                <a:lnTo>
                  <a:pt x="2" y="100"/>
                </a:lnTo>
                <a:lnTo>
                  <a:pt x="0" y="84"/>
                </a:lnTo>
                <a:lnTo>
                  <a:pt x="2" y="66"/>
                </a:lnTo>
                <a:lnTo>
                  <a:pt x="8" y="52"/>
                </a:lnTo>
                <a:lnTo>
                  <a:pt x="16" y="36"/>
                </a:lnTo>
                <a:lnTo>
                  <a:pt x="26" y="24"/>
                </a:lnTo>
                <a:lnTo>
                  <a:pt x="38" y="14"/>
                </a:lnTo>
                <a:lnTo>
                  <a:pt x="52" y="6"/>
                </a:lnTo>
                <a:lnTo>
                  <a:pt x="68" y="2"/>
                </a:lnTo>
                <a:lnTo>
                  <a:pt x="84" y="0"/>
                </a:lnTo>
                <a:lnTo>
                  <a:pt x="102" y="2"/>
                </a:lnTo>
                <a:lnTo>
                  <a:pt x="116" y="6"/>
                </a:lnTo>
                <a:lnTo>
                  <a:pt x="130" y="14"/>
                </a:lnTo>
                <a:lnTo>
                  <a:pt x="144" y="24"/>
                </a:lnTo>
                <a:lnTo>
                  <a:pt x="154" y="36"/>
                </a:lnTo>
                <a:lnTo>
                  <a:pt x="162" y="52"/>
                </a:lnTo>
                <a:lnTo>
                  <a:pt x="166" y="66"/>
                </a:lnTo>
                <a:lnTo>
                  <a:pt x="166" y="84"/>
                </a:lnTo>
              </a:path>
            </a:pathLst>
          </a:custGeom>
          <a:noFill/>
          <a:ln w="15875">
            <a:solidFill>
              <a:srgbClr val="0092C8"/>
            </a:solidFill>
            <a:prstDash val="solid"/>
            <a:round/>
            <a:headEnd/>
            <a:tailEnd/>
          </a:ln>
        </p:spPr>
        <p:txBody>
          <a:bodyPr/>
          <a:lstStyle/>
          <a:p>
            <a:endParaRPr lang="en-US" dirty="0"/>
          </a:p>
        </p:txBody>
      </p:sp>
      <p:sp>
        <p:nvSpPr>
          <p:cNvPr id="58407" name="Freeform 39"/>
          <p:cNvSpPr>
            <a:spLocks/>
          </p:cNvSpPr>
          <p:nvPr/>
        </p:nvSpPr>
        <p:spPr bwMode="auto">
          <a:xfrm>
            <a:off x="5491163" y="2865438"/>
            <a:ext cx="263525" cy="266700"/>
          </a:xfrm>
          <a:custGeom>
            <a:avLst/>
            <a:gdLst/>
            <a:ahLst/>
            <a:cxnLst>
              <a:cxn ang="0">
                <a:pos x="166" y="84"/>
              </a:cxn>
              <a:cxn ang="0">
                <a:pos x="166" y="100"/>
              </a:cxn>
              <a:cxn ang="0">
                <a:pos x="160" y="116"/>
              </a:cxn>
              <a:cxn ang="0">
                <a:pos x="152" y="130"/>
              </a:cxn>
              <a:cxn ang="0">
                <a:pos x="142" y="142"/>
              </a:cxn>
              <a:cxn ang="0">
                <a:pos x="130" y="152"/>
              </a:cxn>
              <a:cxn ang="0">
                <a:pos x="116" y="160"/>
              </a:cxn>
              <a:cxn ang="0">
                <a:pos x="100" y="166"/>
              </a:cxn>
              <a:cxn ang="0">
                <a:pos x="84" y="168"/>
              </a:cxn>
              <a:cxn ang="0">
                <a:pos x="66" y="166"/>
              </a:cxn>
              <a:cxn ang="0">
                <a:pos x="50" y="160"/>
              </a:cxn>
              <a:cxn ang="0">
                <a:pos x="36" y="152"/>
              </a:cxn>
              <a:cxn ang="0">
                <a:pos x="24" y="142"/>
              </a:cxn>
              <a:cxn ang="0">
                <a:pos x="14" y="130"/>
              </a:cxn>
              <a:cxn ang="0">
                <a:pos x="6" y="116"/>
              </a:cxn>
              <a:cxn ang="0">
                <a:pos x="2" y="100"/>
              </a:cxn>
              <a:cxn ang="0">
                <a:pos x="0" y="84"/>
              </a:cxn>
              <a:cxn ang="0">
                <a:pos x="2" y="66"/>
              </a:cxn>
              <a:cxn ang="0">
                <a:pos x="6" y="52"/>
              </a:cxn>
              <a:cxn ang="0">
                <a:pos x="14" y="38"/>
              </a:cxn>
              <a:cxn ang="0">
                <a:pos x="24" y="24"/>
              </a:cxn>
              <a:cxn ang="0">
                <a:pos x="36" y="14"/>
              </a:cxn>
              <a:cxn ang="0">
                <a:pos x="50" y="6"/>
              </a:cxn>
              <a:cxn ang="0">
                <a:pos x="66" y="2"/>
              </a:cxn>
              <a:cxn ang="0">
                <a:pos x="84" y="0"/>
              </a:cxn>
              <a:cxn ang="0">
                <a:pos x="100" y="2"/>
              </a:cxn>
              <a:cxn ang="0">
                <a:pos x="116" y="6"/>
              </a:cxn>
              <a:cxn ang="0">
                <a:pos x="130" y="14"/>
              </a:cxn>
              <a:cxn ang="0">
                <a:pos x="142" y="24"/>
              </a:cxn>
              <a:cxn ang="0">
                <a:pos x="152" y="38"/>
              </a:cxn>
              <a:cxn ang="0">
                <a:pos x="160" y="52"/>
              </a:cxn>
              <a:cxn ang="0">
                <a:pos x="166" y="66"/>
              </a:cxn>
              <a:cxn ang="0">
                <a:pos x="166" y="82"/>
              </a:cxn>
              <a:cxn ang="0">
                <a:pos x="166" y="84"/>
              </a:cxn>
            </a:cxnLst>
            <a:rect l="0" t="0" r="r" b="b"/>
            <a:pathLst>
              <a:path w="166" h="168">
                <a:moveTo>
                  <a:pt x="166" y="84"/>
                </a:moveTo>
                <a:lnTo>
                  <a:pt x="166" y="100"/>
                </a:lnTo>
                <a:lnTo>
                  <a:pt x="160" y="116"/>
                </a:lnTo>
                <a:lnTo>
                  <a:pt x="152" y="130"/>
                </a:lnTo>
                <a:lnTo>
                  <a:pt x="142" y="142"/>
                </a:lnTo>
                <a:lnTo>
                  <a:pt x="130" y="152"/>
                </a:lnTo>
                <a:lnTo>
                  <a:pt x="116" y="160"/>
                </a:lnTo>
                <a:lnTo>
                  <a:pt x="100" y="166"/>
                </a:lnTo>
                <a:lnTo>
                  <a:pt x="84" y="168"/>
                </a:lnTo>
                <a:lnTo>
                  <a:pt x="66" y="166"/>
                </a:lnTo>
                <a:lnTo>
                  <a:pt x="50" y="160"/>
                </a:lnTo>
                <a:lnTo>
                  <a:pt x="36" y="152"/>
                </a:lnTo>
                <a:lnTo>
                  <a:pt x="24" y="142"/>
                </a:lnTo>
                <a:lnTo>
                  <a:pt x="14" y="130"/>
                </a:lnTo>
                <a:lnTo>
                  <a:pt x="6" y="116"/>
                </a:lnTo>
                <a:lnTo>
                  <a:pt x="2" y="100"/>
                </a:lnTo>
                <a:lnTo>
                  <a:pt x="0" y="84"/>
                </a:lnTo>
                <a:lnTo>
                  <a:pt x="2" y="66"/>
                </a:lnTo>
                <a:lnTo>
                  <a:pt x="6" y="52"/>
                </a:lnTo>
                <a:lnTo>
                  <a:pt x="14" y="38"/>
                </a:lnTo>
                <a:lnTo>
                  <a:pt x="24" y="24"/>
                </a:lnTo>
                <a:lnTo>
                  <a:pt x="36" y="14"/>
                </a:lnTo>
                <a:lnTo>
                  <a:pt x="50" y="6"/>
                </a:lnTo>
                <a:lnTo>
                  <a:pt x="66" y="2"/>
                </a:lnTo>
                <a:lnTo>
                  <a:pt x="84" y="0"/>
                </a:lnTo>
                <a:lnTo>
                  <a:pt x="100" y="2"/>
                </a:lnTo>
                <a:lnTo>
                  <a:pt x="116" y="6"/>
                </a:lnTo>
                <a:lnTo>
                  <a:pt x="130" y="14"/>
                </a:lnTo>
                <a:lnTo>
                  <a:pt x="142" y="24"/>
                </a:lnTo>
                <a:lnTo>
                  <a:pt x="152" y="38"/>
                </a:lnTo>
                <a:lnTo>
                  <a:pt x="160" y="52"/>
                </a:lnTo>
                <a:lnTo>
                  <a:pt x="166" y="66"/>
                </a:lnTo>
                <a:lnTo>
                  <a:pt x="166" y="82"/>
                </a:lnTo>
                <a:lnTo>
                  <a:pt x="166" y="84"/>
                </a:lnTo>
                <a:close/>
              </a:path>
            </a:pathLst>
          </a:custGeom>
          <a:solidFill>
            <a:srgbClr val="FFFFFF"/>
          </a:solidFill>
          <a:ln w="9525">
            <a:noFill/>
            <a:round/>
            <a:headEnd/>
            <a:tailEnd/>
          </a:ln>
        </p:spPr>
        <p:txBody>
          <a:bodyPr/>
          <a:lstStyle/>
          <a:p>
            <a:endParaRPr lang="en-US" dirty="0"/>
          </a:p>
        </p:txBody>
      </p:sp>
      <p:sp>
        <p:nvSpPr>
          <p:cNvPr id="58408" name="Freeform 40"/>
          <p:cNvSpPr>
            <a:spLocks/>
          </p:cNvSpPr>
          <p:nvPr/>
        </p:nvSpPr>
        <p:spPr bwMode="auto">
          <a:xfrm>
            <a:off x="5491163" y="2865438"/>
            <a:ext cx="263525" cy="266700"/>
          </a:xfrm>
          <a:custGeom>
            <a:avLst/>
            <a:gdLst/>
            <a:ahLst/>
            <a:cxnLst>
              <a:cxn ang="0">
                <a:pos x="166" y="84"/>
              </a:cxn>
              <a:cxn ang="0">
                <a:pos x="166" y="100"/>
              </a:cxn>
              <a:cxn ang="0">
                <a:pos x="160" y="116"/>
              </a:cxn>
              <a:cxn ang="0">
                <a:pos x="152" y="130"/>
              </a:cxn>
              <a:cxn ang="0">
                <a:pos x="142" y="142"/>
              </a:cxn>
              <a:cxn ang="0">
                <a:pos x="130" y="152"/>
              </a:cxn>
              <a:cxn ang="0">
                <a:pos x="116" y="160"/>
              </a:cxn>
              <a:cxn ang="0">
                <a:pos x="100" y="166"/>
              </a:cxn>
              <a:cxn ang="0">
                <a:pos x="84" y="168"/>
              </a:cxn>
              <a:cxn ang="0">
                <a:pos x="66" y="166"/>
              </a:cxn>
              <a:cxn ang="0">
                <a:pos x="50" y="160"/>
              </a:cxn>
              <a:cxn ang="0">
                <a:pos x="36" y="152"/>
              </a:cxn>
              <a:cxn ang="0">
                <a:pos x="24" y="142"/>
              </a:cxn>
              <a:cxn ang="0">
                <a:pos x="14" y="130"/>
              </a:cxn>
              <a:cxn ang="0">
                <a:pos x="6" y="116"/>
              </a:cxn>
              <a:cxn ang="0">
                <a:pos x="2" y="100"/>
              </a:cxn>
              <a:cxn ang="0">
                <a:pos x="0" y="84"/>
              </a:cxn>
              <a:cxn ang="0">
                <a:pos x="2" y="66"/>
              </a:cxn>
              <a:cxn ang="0">
                <a:pos x="6" y="52"/>
              </a:cxn>
              <a:cxn ang="0">
                <a:pos x="14" y="38"/>
              </a:cxn>
              <a:cxn ang="0">
                <a:pos x="24" y="24"/>
              </a:cxn>
              <a:cxn ang="0">
                <a:pos x="36" y="14"/>
              </a:cxn>
              <a:cxn ang="0">
                <a:pos x="50" y="6"/>
              </a:cxn>
              <a:cxn ang="0">
                <a:pos x="66" y="2"/>
              </a:cxn>
              <a:cxn ang="0">
                <a:pos x="84" y="0"/>
              </a:cxn>
              <a:cxn ang="0">
                <a:pos x="100" y="2"/>
              </a:cxn>
              <a:cxn ang="0">
                <a:pos x="116" y="6"/>
              </a:cxn>
              <a:cxn ang="0">
                <a:pos x="130" y="14"/>
              </a:cxn>
              <a:cxn ang="0">
                <a:pos x="142" y="24"/>
              </a:cxn>
              <a:cxn ang="0">
                <a:pos x="152" y="38"/>
              </a:cxn>
              <a:cxn ang="0">
                <a:pos x="160" y="52"/>
              </a:cxn>
              <a:cxn ang="0">
                <a:pos x="166" y="66"/>
              </a:cxn>
              <a:cxn ang="0">
                <a:pos x="166" y="82"/>
              </a:cxn>
            </a:cxnLst>
            <a:rect l="0" t="0" r="r" b="b"/>
            <a:pathLst>
              <a:path w="166" h="168">
                <a:moveTo>
                  <a:pt x="166" y="84"/>
                </a:moveTo>
                <a:lnTo>
                  <a:pt x="166" y="100"/>
                </a:lnTo>
                <a:lnTo>
                  <a:pt x="160" y="116"/>
                </a:lnTo>
                <a:lnTo>
                  <a:pt x="152" y="130"/>
                </a:lnTo>
                <a:lnTo>
                  <a:pt x="142" y="142"/>
                </a:lnTo>
                <a:lnTo>
                  <a:pt x="130" y="152"/>
                </a:lnTo>
                <a:lnTo>
                  <a:pt x="116" y="160"/>
                </a:lnTo>
                <a:lnTo>
                  <a:pt x="100" y="166"/>
                </a:lnTo>
                <a:lnTo>
                  <a:pt x="84" y="168"/>
                </a:lnTo>
                <a:lnTo>
                  <a:pt x="66" y="166"/>
                </a:lnTo>
                <a:lnTo>
                  <a:pt x="50" y="160"/>
                </a:lnTo>
                <a:lnTo>
                  <a:pt x="36" y="152"/>
                </a:lnTo>
                <a:lnTo>
                  <a:pt x="24" y="142"/>
                </a:lnTo>
                <a:lnTo>
                  <a:pt x="14" y="130"/>
                </a:lnTo>
                <a:lnTo>
                  <a:pt x="6" y="116"/>
                </a:lnTo>
                <a:lnTo>
                  <a:pt x="2" y="100"/>
                </a:lnTo>
                <a:lnTo>
                  <a:pt x="0" y="84"/>
                </a:lnTo>
                <a:lnTo>
                  <a:pt x="2" y="66"/>
                </a:lnTo>
                <a:lnTo>
                  <a:pt x="6" y="52"/>
                </a:lnTo>
                <a:lnTo>
                  <a:pt x="14" y="38"/>
                </a:lnTo>
                <a:lnTo>
                  <a:pt x="24" y="24"/>
                </a:lnTo>
                <a:lnTo>
                  <a:pt x="36" y="14"/>
                </a:lnTo>
                <a:lnTo>
                  <a:pt x="50" y="6"/>
                </a:lnTo>
                <a:lnTo>
                  <a:pt x="66" y="2"/>
                </a:lnTo>
                <a:lnTo>
                  <a:pt x="84" y="0"/>
                </a:lnTo>
                <a:lnTo>
                  <a:pt x="100" y="2"/>
                </a:lnTo>
                <a:lnTo>
                  <a:pt x="116" y="6"/>
                </a:lnTo>
                <a:lnTo>
                  <a:pt x="130" y="14"/>
                </a:lnTo>
                <a:lnTo>
                  <a:pt x="142" y="24"/>
                </a:lnTo>
                <a:lnTo>
                  <a:pt x="152" y="38"/>
                </a:lnTo>
                <a:lnTo>
                  <a:pt x="160" y="52"/>
                </a:lnTo>
                <a:lnTo>
                  <a:pt x="166" y="66"/>
                </a:lnTo>
                <a:lnTo>
                  <a:pt x="166" y="82"/>
                </a:lnTo>
              </a:path>
            </a:pathLst>
          </a:custGeom>
          <a:noFill/>
          <a:ln w="15875">
            <a:solidFill>
              <a:srgbClr val="0092C8"/>
            </a:solidFill>
            <a:prstDash val="solid"/>
            <a:round/>
            <a:headEnd/>
            <a:tailEnd/>
          </a:ln>
        </p:spPr>
        <p:txBody>
          <a:bodyPr/>
          <a:lstStyle/>
          <a:p>
            <a:endParaRPr lang="en-US" dirty="0"/>
          </a:p>
        </p:txBody>
      </p:sp>
      <p:sp>
        <p:nvSpPr>
          <p:cNvPr id="58409" name="Freeform 41"/>
          <p:cNvSpPr>
            <a:spLocks/>
          </p:cNvSpPr>
          <p:nvPr/>
        </p:nvSpPr>
        <p:spPr bwMode="auto">
          <a:xfrm>
            <a:off x="6135688" y="4819650"/>
            <a:ext cx="263525" cy="266700"/>
          </a:xfrm>
          <a:custGeom>
            <a:avLst/>
            <a:gdLst/>
            <a:ahLst/>
            <a:cxnLst>
              <a:cxn ang="0">
                <a:pos x="166" y="84"/>
              </a:cxn>
              <a:cxn ang="0">
                <a:pos x="164" y="100"/>
              </a:cxn>
              <a:cxn ang="0">
                <a:pos x="160" y="116"/>
              </a:cxn>
              <a:cxn ang="0">
                <a:pos x="152" y="130"/>
              </a:cxn>
              <a:cxn ang="0">
                <a:pos x="142" y="142"/>
              </a:cxn>
              <a:cxn ang="0">
                <a:pos x="130" y="154"/>
              </a:cxn>
              <a:cxn ang="0">
                <a:pos x="116" y="160"/>
              </a:cxn>
              <a:cxn ang="0">
                <a:pos x="100" y="166"/>
              </a:cxn>
              <a:cxn ang="0">
                <a:pos x="82" y="168"/>
              </a:cxn>
              <a:cxn ang="0">
                <a:pos x="66" y="166"/>
              </a:cxn>
              <a:cxn ang="0">
                <a:pos x="50" y="160"/>
              </a:cxn>
              <a:cxn ang="0">
                <a:pos x="36" y="154"/>
              </a:cxn>
              <a:cxn ang="0">
                <a:pos x="24" y="142"/>
              </a:cxn>
              <a:cxn ang="0">
                <a:pos x="14" y="130"/>
              </a:cxn>
              <a:cxn ang="0">
                <a:pos x="6" y="116"/>
              </a:cxn>
              <a:cxn ang="0">
                <a:pos x="0" y="100"/>
              </a:cxn>
              <a:cxn ang="0">
                <a:pos x="0" y="84"/>
              </a:cxn>
              <a:cxn ang="0">
                <a:pos x="0" y="68"/>
              </a:cxn>
              <a:cxn ang="0">
                <a:pos x="6" y="52"/>
              </a:cxn>
              <a:cxn ang="0">
                <a:pos x="14" y="38"/>
              </a:cxn>
              <a:cxn ang="0">
                <a:pos x="24" y="24"/>
              </a:cxn>
              <a:cxn ang="0">
                <a:pos x="36" y="14"/>
              </a:cxn>
              <a:cxn ang="0">
                <a:pos x="50" y="6"/>
              </a:cxn>
              <a:cxn ang="0">
                <a:pos x="66" y="2"/>
              </a:cxn>
              <a:cxn ang="0">
                <a:pos x="82" y="0"/>
              </a:cxn>
              <a:cxn ang="0">
                <a:pos x="100" y="2"/>
              </a:cxn>
              <a:cxn ang="0">
                <a:pos x="116" y="6"/>
              </a:cxn>
              <a:cxn ang="0">
                <a:pos x="130" y="14"/>
              </a:cxn>
              <a:cxn ang="0">
                <a:pos x="142" y="24"/>
              </a:cxn>
              <a:cxn ang="0">
                <a:pos x="152" y="38"/>
              </a:cxn>
              <a:cxn ang="0">
                <a:pos x="160" y="52"/>
              </a:cxn>
              <a:cxn ang="0">
                <a:pos x="164" y="68"/>
              </a:cxn>
              <a:cxn ang="0">
                <a:pos x="164" y="84"/>
              </a:cxn>
              <a:cxn ang="0">
                <a:pos x="166" y="84"/>
              </a:cxn>
            </a:cxnLst>
            <a:rect l="0" t="0" r="r" b="b"/>
            <a:pathLst>
              <a:path w="166" h="168">
                <a:moveTo>
                  <a:pt x="166" y="84"/>
                </a:moveTo>
                <a:lnTo>
                  <a:pt x="164" y="100"/>
                </a:lnTo>
                <a:lnTo>
                  <a:pt x="160" y="116"/>
                </a:lnTo>
                <a:lnTo>
                  <a:pt x="152" y="130"/>
                </a:lnTo>
                <a:lnTo>
                  <a:pt x="142" y="142"/>
                </a:lnTo>
                <a:lnTo>
                  <a:pt x="130" y="154"/>
                </a:lnTo>
                <a:lnTo>
                  <a:pt x="116" y="160"/>
                </a:lnTo>
                <a:lnTo>
                  <a:pt x="100" y="166"/>
                </a:lnTo>
                <a:lnTo>
                  <a:pt x="82" y="168"/>
                </a:lnTo>
                <a:lnTo>
                  <a:pt x="66" y="166"/>
                </a:lnTo>
                <a:lnTo>
                  <a:pt x="50" y="160"/>
                </a:lnTo>
                <a:lnTo>
                  <a:pt x="36" y="154"/>
                </a:lnTo>
                <a:lnTo>
                  <a:pt x="24" y="142"/>
                </a:lnTo>
                <a:lnTo>
                  <a:pt x="14" y="130"/>
                </a:lnTo>
                <a:lnTo>
                  <a:pt x="6" y="116"/>
                </a:lnTo>
                <a:lnTo>
                  <a:pt x="0" y="100"/>
                </a:lnTo>
                <a:lnTo>
                  <a:pt x="0" y="84"/>
                </a:lnTo>
                <a:lnTo>
                  <a:pt x="0" y="68"/>
                </a:lnTo>
                <a:lnTo>
                  <a:pt x="6" y="52"/>
                </a:lnTo>
                <a:lnTo>
                  <a:pt x="14" y="38"/>
                </a:lnTo>
                <a:lnTo>
                  <a:pt x="24" y="24"/>
                </a:lnTo>
                <a:lnTo>
                  <a:pt x="36" y="14"/>
                </a:lnTo>
                <a:lnTo>
                  <a:pt x="50" y="6"/>
                </a:lnTo>
                <a:lnTo>
                  <a:pt x="66" y="2"/>
                </a:lnTo>
                <a:lnTo>
                  <a:pt x="82" y="0"/>
                </a:lnTo>
                <a:lnTo>
                  <a:pt x="100" y="2"/>
                </a:lnTo>
                <a:lnTo>
                  <a:pt x="116" y="6"/>
                </a:lnTo>
                <a:lnTo>
                  <a:pt x="130" y="14"/>
                </a:lnTo>
                <a:lnTo>
                  <a:pt x="142" y="24"/>
                </a:lnTo>
                <a:lnTo>
                  <a:pt x="152" y="38"/>
                </a:lnTo>
                <a:lnTo>
                  <a:pt x="160" y="52"/>
                </a:lnTo>
                <a:lnTo>
                  <a:pt x="164" y="68"/>
                </a:lnTo>
                <a:lnTo>
                  <a:pt x="164" y="84"/>
                </a:lnTo>
                <a:lnTo>
                  <a:pt x="166" y="84"/>
                </a:lnTo>
                <a:close/>
              </a:path>
            </a:pathLst>
          </a:custGeom>
          <a:solidFill>
            <a:srgbClr val="FFFFFF"/>
          </a:solidFill>
          <a:ln w="9525">
            <a:noFill/>
            <a:round/>
            <a:headEnd/>
            <a:tailEnd/>
          </a:ln>
        </p:spPr>
        <p:txBody>
          <a:bodyPr/>
          <a:lstStyle/>
          <a:p>
            <a:endParaRPr lang="en-US" dirty="0"/>
          </a:p>
        </p:txBody>
      </p:sp>
      <p:sp>
        <p:nvSpPr>
          <p:cNvPr id="58410" name="Freeform 42"/>
          <p:cNvSpPr>
            <a:spLocks/>
          </p:cNvSpPr>
          <p:nvPr/>
        </p:nvSpPr>
        <p:spPr bwMode="auto">
          <a:xfrm>
            <a:off x="6135688" y="4819650"/>
            <a:ext cx="263525" cy="266700"/>
          </a:xfrm>
          <a:custGeom>
            <a:avLst/>
            <a:gdLst/>
            <a:ahLst/>
            <a:cxnLst>
              <a:cxn ang="0">
                <a:pos x="166" y="84"/>
              </a:cxn>
              <a:cxn ang="0">
                <a:pos x="164" y="100"/>
              </a:cxn>
              <a:cxn ang="0">
                <a:pos x="160" y="116"/>
              </a:cxn>
              <a:cxn ang="0">
                <a:pos x="152" y="130"/>
              </a:cxn>
              <a:cxn ang="0">
                <a:pos x="142" y="142"/>
              </a:cxn>
              <a:cxn ang="0">
                <a:pos x="130" y="154"/>
              </a:cxn>
              <a:cxn ang="0">
                <a:pos x="116" y="160"/>
              </a:cxn>
              <a:cxn ang="0">
                <a:pos x="100" y="166"/>
              </a:cxn>
              <a:cxn ang="0">
                <a:pos x="82" y="168"/>
              </a:cxn>
              <a:cxn ang="0">
                <a:pos x="66" y="166"/>
              </a:cxn>
              <a:cxn ang="0">
                <a:pos x="50" y="160"/>
              </a:cxn>
              <a:cxn ang="0">
                <a:pos x="36" y="154"/>
              </a:cxn>
              <a:cxn ang="0">
                <a:pos x="24" y="142"/>
              </a:cxn>
              <a:cxn ang="0">
                <a:pos x="14" y="130"/>
              </a:cxn>
              <a:cxn ang="0">
                <a:pos x="6" y="116"/>
              </a:cxn>
              <a:cxn ang="0">
                <a:pos x="0" y="100"/>
              </a:cxn>
              <a:cxn ang="0">
                <a:pos x="0" y="84"/>
              </a:cxn>
              <a:cxn ang="0">
                <a:pos x="0" y="68"/>
              </a:cxn>
              <a:cxn ang="0">
                <a:pos x="6" y="52"/>
              </a:cxn>
              <a:cxn ang="0">
                <a:pos x="14" y="38"/>
              </a:cxn>
              <a:cxn ang="0">
                <a:pos x="24" y="24"/>
              </a:cxn>
              <a:cxn ang="0">
                <a:pos x="36" y="14"/>
              </a:cxn>
              <a:cxn ang="0">
                <a:pos x="50" y="6"/>
              </a:cxn>
              <a:cxn ang="0">
                <a:pos x="66" y="2"/>
              </a:cxn>
              <a:cxn ang="0">
                <a:pos x="82" y="0"/>
              </a:cxn>
              <a:cxn ang="0">
                <a:pos x="100" y="2"/>
              </a:cxn>
              <a:cxn ang="0">
                <a:pos x="116" y="6"/>
              </a:cxn>
              <a:cxn ang="0">
                <a:pos x="130" y="14"/>
              </a:cxn>
              <a:cxn ang="0">
                <a:pos x="142" y="24"/>
              </a:cxn>
              <a:cxn ang="0">
                <a:pos x="152" y="38"/>
              </a:cxn>
              <a:cxn ang="0">
                <a:pos x="160" y="52"/>
              </a:cxn>
              <a:cxn ang="0">
                <a:pos x="164" y="68"/>
              </a:cxn>
              <a:cxn ang="0">
                <a:pos x="164" y="84"/>
              </a:cxn>
            </a:cxnLst>
            <a:rect l="0" t="0" r="r" b="b"/>
            <a:pathLst>
              <a:path w="166" h="168">
                <a:moveTo>
                  <a:pt x="166" y="84"/>
                </a:moveTo>
                <a:lnTo>
                  <a:pt x="164" y="100"/>
                </a:lnTo>
                <a:lnTo>
                  <a:pt x="160" y="116"/>
                </a:lnTo>
                <a:lnTo>
                  <a:pt x="152" y="130"/>
                </a:lnTo>
                <a:lnTo>
                  <a:pt x="142" y="142"/>
                </a:lnTo>
                <a:lnTo>
                  <a:pt x="130" y="154"/>
                </a:lnTo>
                <a:lnTo>
                  <a:pt x="116" y="160"/>
                </a:lnTo>
                <a:lnTo>
                  <a:pt x="100" y="166"/>
                </a:lnTo>
                <a:lnTo>
                  <a:pt x="82" y="168"/>
                </a:lnTo>
                <a:lnTo>
                  <a:pt x="66" y="166"/>
                </a:lnTo>
                <a:lnTo>
                  <a:pt x="50" y="160"/>
                </a:lnTo>
                <a:lnTo>
                  <a:pt x="36" y="154"/>
                </a:lnTo>
                <a:lnTo>
                  <a:pt x="24" y="142"/>
                </a:lnTo>
                <a:lnTo>
                  <a:pt x="14" y="130"/>
                </a:lnTo>
                <a:lnTo>
                  <a:pt x="6" y="116"/>
                </a:lnTo>
                <a:lnTo>
                  <a:pt x="0" y="100"/>
                </a:lnTo>
                <a:lnTo>
                  <a:pt x="0" y="84"/>
                </a:lnTo>
                <a:lnTo>
                  <a:pt x="0" y="68"/>
                </a:lnTo>
                <a:lnTo>
                  <a:pt x="6" y="52"/>
                </a:lnTo>
                <a:lnTo>
                  <a:pt x="14" y="38"/>
                </a:lnTo>
                <a:lnTo>
                  <a:pt x="24" y="24"/>
                </a:lnTo>
                <a:lnTo>
                  <a:pt x="36" y="14"/>
                </a:lnTo>
                <a:lnTo>
                  <a:pt x="50" y="6"/>
                </a:lnTo>
                <a:lnTo>
                  <a:pt x="66" y="2"/>
                </a:lnTo>
                <a:lnTo>
                  <a:pt x="82" y="0"/>
                </a:lnTo>
                <a:lnTo>
                  <a:pt x="100" y="2"/>
                </a:lnTo>
                <a:lnTo>
                  <a:pt x="116" y="6"/>
                </a:lnTo>
                <a:lnTo>
                  <a:pt x="130" y="14"/>
                </a:lnTo>
                <a:lnTo>
                  <a:pt x="142" y="24"/>
                </a:lnTo>
                <a:lnTo>
                  <a:pt x="152" y="38"/>
                </a:lnTo>
                <a:lnTo>
                  <a:pt x="160" y="52"/>
                </a:lnTo>
                <a:lnTo>
                  <a:pt x="164" y="68"/>
                </a:lnTo>
                <a:lnTo>
                  <a:pt x="164" y="84"/>
                </a:lnTo>
              </a:path>
            </a:pathLst>
          </a:custGeom>
          <a:noFill/>
          <a:ln w="15875">
            <a:solidFill>
              <a:srgbClr val="0092C8"/>
            </a:solidFill>
            <a:prstDash val="solid"/>
            <a:round/>
            <a:headEnd/>
            <a:tailEnd/>
          </a:ln>
        </p:spPr>
        <p:txBody>
          <a:bodyPr/>
          <a:lstStyle/>
          <a:p>
            <a:endParaRPr lang="en-US" dirty="0"/>
          </a:p>
        </p:txBody>
      </p:sp>
      <p:sp>
        <p:nvSpPr>
          <p:cNvPr id="58411" name="Rectangle 43"/>
          <p:cNvSpPr>
            <a:spLocks noChangeArrowheads="1"/>
          </p:cNvSpPr>
          <p:nvPr/>
        </p:nvSpPr>
        <p:spPr bwMode="auto">
          <a:xfrm>
            <a:off x="6243638" y="833438"/>
            <a:ext cx="134937" cy="230187"/>
          </a:xfrm>
          <a:prstGeom prst="rect">
            <a:avLst/>
          </a:prstGeom>
          <a:noFill/>
          <a:ln w="9525">
            <a:noFill/>
            <a:miter lim="800000"/>
            <a:headEnd/>
            <a:tailEnd/>
          </a:ln>
        </p:spPr>
        <p:txBody>
          <a:bodyPr wrap="none" lIns="0" tIns="0" rIns="0" bIns="0">
            <a:spAutoFit/>
          </a:bodyPr>
          <a:lstStyle/>
          <a:p>
            <a:pPr>
              <a:lnSpc>
                <a:spcPct val="80000"/>
              </a:lnSpc>
            </a:pPr>
            <a:r>
              <a:rPr lang="en-US" sz="1600" dirty="0">
                <a:solidFill>
                  <a:srgbClr val="0092C8"/>
                </a:solidFill>
                <a:latin typeface="Arial Black" pitchFamily="34" charset="0"/>
              </a:rPr>
              <a:t>1</a:t>
            </a:r>
            <a:endParaRPr lang="en-US" sz="1400" dirty="0">
              <a:latin typeface="Arial" charset="0"/>
            </a:endParaRPr>
          </a:p>
        </p:txBody>
      </p:sp>
      <p:sp>
        <p:nvSpPr>
          <p:cNvPr id="58412" name="Rectangle 44"/>
          <p:cNvSpPr>
            <a:spLocks noChangeArrowheads="1"/>
          </p:cNvSpPr>
          <p:nvPr/>
        </p:nvSpPr>
        <p:spPr bwMode="auto">
          <a:xfrm>
            <a:off x="5557838" y="2890838"/>
            <a:ext cx="134937" cy="230187"/>
          </a:xfrm>
          <a:prstGeom prst="rect">
            <a:avLst/>
          </a:prstGeom>
          <a:noFill/>
          <a:ln w="9525">
            <a:noFill/>
            <a:miter lim="800000"/>
            <a:headEnd/>
            <a:tailEnd/>
          </a:ln>
        </p:spPr>
        <p:txBody>
          <a:bodyPr wrap="none" lIns="0" tIns="0" rIns="0" bIns="0">
            <a:spAutoFit/>
          </a:bodyPr>
          <a:lstStyle/>
          <a:p>
            <a:pPr>
              <a:lnSpc>
                <a:spcPct val="80000"/>
              </a:lnSpc>
            </a:pPr>
            <a:r>
              <a:rPr lang="en-US" sz="1600" dirty="0">
                <a:solidFill>
                  <a:srgbClr val="0092C8"/>
                </a:solidFill>
                <a:latin typeface="Arial Black" pitchFamily="34" charset="0"/>
              </a:rPr>
              <a:t>2</a:t>
            </a:r>
            <a:endParaRPr lang="en-US" sz="1400" dirty="0">
              <a:latin typeface="Arial" charset="0"/>
            </a:endParaRPr>
          </a:p>
        </p:txBody>
      </p:sp>
      <p:sp>
        <p:nvSpPr>
          <p:cNvPr id="58413" name="Rectangle 45"/>
          <p:cNvSpPr>
            <a:spLocks noChangeArrowheads="1"/>
          </p:cNvSpPr>
          <p:nvPr/>
        </p:nvSpPr>
        <p:spPr bwMode="auto">
          <a:xfrm>
            <a:off x="6199188" y="4843463"/>
            <a:ext cx="134937" cy="230187"/>
          </a:xfrm>
          <a:prstGeom prst="rect">
            <a:avLst/>
          </a:prstGeom>
          <a:noFill/>
          <a:ln w="9525">
            <a:noFill/>
            <a:miter lim="800000"/>
            <a:headEnd/>
            <a:tailEnd/>
          </a:ln>
        </p:spPr>
        <p:txBody>
          <a:bodyPr wrap="none" lIns="0" tIns="0" rIns="0" bIns="0">
            <a:spAutoFit/>
          </a:bodyPr>
          <a:lstStyle/>
          <a:p>
            <a:pPr>
              <a:lnSpc>
                <a:spcPct val="80000"/>
              </a:lnSpc>
            </a:pPr>
            <a:r>
              <a:rPr lang="en-US" sz="1600" dirty="0">
                <a:solidFill>
                  <a:srgbClr val="0092C8"/>
                </a:solidFill>
                <a:latin typeface="Arial Black" pitchFamily="34" charset="0"/>
              </a:rPr>
              <a:t>3</a:t>
            </a:r>
            <a:endParaRPr lang="en-US" sz="1400" dirty="0">
              <a:latin typeface="Arial" charset="0"/>
            </a:endParaRPr>
          </a:p>
        </p:txBody>
      </p:sp>
      <p:sp>
        <p:nvSpPr>
          <p:cNvPr id="58414" name="Rectangle 46"/>
          <p:cNvSpPr>
            <a:spLocks noChangeArrowheads="1"/>
          </p:cNvSpPr>
          <p:nvPr/>
        </p:nvSpPr>
        <p:spPr bwMode="auto">
          <a:xfrm>
            <a:off x="6178550" y="849313"/>
            <a:ext cx="2501900" cy="1533525"/>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0092C8"/>
                </a:solidFill>
                <a:latin typeface="Arial" charset="0"/>
              </a:rPr>
              <a:t>     When appropriately</a:t>
            </a:r>
          </a:p>
          <a:p>
            <a:pPr>
              <a:lnSpc>
                <a:spcPct val="80000"/>
              </a:lnSpc>
            </a:pPr>
            <a:r>
              <a:rPr lang="en-US" sz="1800" b="1" dirty="0">
                <a:solidFill>
                  <a:srgbClr val="0092C8"/>
                </a:solidFill>
                <a:latin typeface="Arial" charset="0"/>
              </a:rPr>
              <a:t>stimulated, </a:t>
            </a:r>
            <a:endParaRPr lang="en-US" sz="1400" b="1" dirty="0">
              <a:latin typeface="Arial" charset="0"/>
            </a:endParaRPr>
          </a:p>
          <a:p>
            <a:pPr>
              <a:lnSpc>
                <a:spcPct val="80000"/>
              </a:lnSpc>
            </a:pPr>
            <a:r>
              <a:rPr lang="en-US" sz="1800" b="1" dirty="0">
                <a:solidFill>
                  <a:srgbClr val="0092C8"/>
                </a:solidFill>
                <a:latin typeface="Arial" charset="0"/>
              </a:rPr>
              <a:t>hypothalamic neurons </a:t>
            </a:r>
            <a:endParaRPr lang="en-US" sz="1400" b="1" dirty="0">
              <a:latin typeface="Arial" charset="0"/>
            </a:endParaRPr>
          </a:p>
          <a:p>
            <a:pPr>
              <a:lnSpc>
                <a:spcPct val="80000"/>
              </a:lnSpc>
            </a:pPr>
            <a:r>
              <a:rPr lang="en-US" sz="1800" b="1" dirty="0">
                <a:solidFill>
                  <a:srgbClr val="0092C8"/>
                </a:solidFill>
                <a:latin typeface="Arial" charset="0"/>
              </a:rPr>
              <a:t>secrete releasing and </a:t>
            </a:r>
            <a:endParaRPr lang="en-US" sz="1400" b="1" dirty="0">
              <a:latin typeface="Arial" charset="0"/>
            </a:endParaRPr>
          </a:p>
          <a:p>
            <a:pPr>
              <a:lnSpc>
                <a:spcPct val="80000"/>
              </a:lnSpc>
            </a:pPr>
            <a:r>
              <a:rPr lang="en-US" sz="1800" b="1" dirty="0">
                <a:solidFill>
                  <a:srgbClr val="0092C8"/>
                </a:solidFill>
                <a:latin typeface="Arial" charset="0"/>
              </a:rPr>
              <a:t>inhibiting hormones </a:t>
            </a:r>
            <a:endParaRPr lang="en-US" sz="1400" b="1" dirty="0">
              <a:latin typeface="Arial" charset="0"/>
            </a:endParaRPr>
          </a:p>
          <a:p>
            <a:pPr>
              <a:lnSpc>
                <a:spcPct val="80000"/>
              </a:lnSpc>
            </a:pPr>
            <a:r>
              <a:rPr lang="en-US" sz="1800" b="1" dirty="0">
                <a:solidFill>
                  <a:srgbClr val="0092C8"/>
                </a:solidFill>
                <a:latin typeface="Arial" charset="0"/>
              </a:rPr>
              <a:t>into the primary </a:t>
            </a:r>
            <a:endParaRPr lang="en-US" sz="1400" b="1" dirty="0">
              <a:latin typeface="Arial" charset="0"/>
            </a:endParaRPr>
          </a:p>
          <a:p>
            <a:pPr>
              <a:lnSpc>
                <a:spcPct val="80000"/>
              </a:lnSpc>
            </a:pPr>
            <a:r>
              <a:rPr lang="en-US" sz="1800" b="1" dirty="0">
                <a:solidFill>
                  <a:srgbClr val="0092C8"/>
                </a:solidFill>
                <a:latin typeface="Arial" charset="0"/>
              </a:rPr>
              <a:t>capillary plexus.</a:t>
            </a:r>
          </a:p>
        </p:txBody>
      </p:sp>
      <p:sp>
        <p:nvSpPr>
          <p:cNvPr id="58415" name="Rectangle 47"/>
          <p:cNvSpPr>
            <a:spLocks noChangeArrowheads="1"/>
          </p:cNvSpPr>
          <p:nvPr/>
        </p:nvSpPr>
        <p:spPr bwMode="auto">
          <a:xfrm>
            <a:off x="5495925" y="2901950"/>
            <a:ext cx="3213100" cy="13144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0092C8"/>
                </a:solidFill>
                <a:latin typeface="Arial" charset="0"/>
              </a:rPr>
              <a:t>     Hypothalamic hormones </a:t>
            </a:r>
          </a:p>
          <a:p>
            <a:pPr>
              <a:lnSpc>
                <a:spcPct val="80000"/>
              </a:lnSpc>
            </a:pPr>
            <a:r>
              <a:rPr lang="en-US" sz="1800" b="1" dirty="0">
                <a:solidFill>
                  <a:srgbClr val="0092C8"/>
                </a:solidFill>
                <a:latin typeface="Arial" charset="0"/>
              </a:rPr>
              <a:t>travel through the portal </a:t>
            </a:r>
            <a:endParaRPr lang="en-US" sz="1400" b="1" dirty="0">
              <a:latin typeface="Arial" charset="0"/>
            </a:endParaRPr>
          </a:p>
          <a:p>
            <a:pPr>
              <a:lnSpc>
                <a:spcPct val="80000"/>
              </a:lnSpc>
            </a:pPr>
            <a:r>
              <a:rPr lang="en-US" sz="1800" b="1" dirty="0">
                <a:solidFill>
                  <a:srgbClr val="0092C8"/>
                </a:solidFill>
                <a:latin typeface="Arial" charset="0"/>
              </a:rPr>
              <a:t>veins to the anterior pituitary </a:t>
            </a:r>
            <a:endParaRPr lang="en-US" sz="1400" b="1" dirty="0">
              <a:latin typeface="Arial" charset="0"/>
            </a:endParaRPr>
          </a:p>
          <a:p>
            <a:pPr>
              <a:lnSpc>
                <a:spcPct val="80000"/>
              </a:lnSpc>
            </a:pPr>
            <a:r>
              <a:rPr lang="en-US" sz="1800" b="1" dirty="0">
                <a:solidFill>
                  <a:srgbClr val="0092C8"/>
                </a:solidFill>
                <a:latin typeface="Arial" charset="0"/>
              </a:rPr>
              <a:t>where they stimulate or </a:t>
            </a:r>
            <a:endParaRPr lang="en-US" sz="1400" b="1" dirty="0">
              <a:latin typeface="Arial" charset="0"/>
            </a:endParaRPr>
          </a:p>
          <a:p>
            <a:pPr>
              <a:lnSpc>
                <a:spcPct val="80000"/>
              </a:lnSpc>
            </a:pPr>
            <a:r>
              <a:rPr lang="en-US" sz="1800" b="1" dirty="0">
                <a:solidFill>
                  <a:srgbClr val="0092C8"/>
                </a:solidFill>
                <a:latin typeface="Arial" charset="0"/>
              </a:rPr>
              <a:t>inhibit release of hormones </a:t>
            </a:r>
            <a:endParaRPr lang="en-US" sz="1400" b="1" dirty="0">
              <a:latin typeface="Arial" charset="0"/>
            </a:endParaRPr>
          </a:p>
          <a:p>
            <a:pPr>
              <a:lnSpc>
                <a:spcPct val="80000"/>
              </a:lnSpc>
            </a:pPr>
            <a:r>
              <a:rPr lang="en-US" sz="1800" b="1" dirty="0">
                <a:solidFill>
                  <a:srgbClr val="0092C8"/>
                </a:solidFill>
                <a:latin typeface="Arial" charset="0"/>
              </a:rPr>
              <a:t>from the anterior pituitary.</a:t>
            </a:r>
            <a:endParaRPr lang="en-US" sz="1400" b="1" dirty="0">
              <a:latin typeface="Arial" charset="0"/>
            </a:endParaRPr>
          </a:p>
        </p:txBody>
      </p:sp>
      <p:sp>
        <p:nvSpPr>
          <p:cNvPr id="58416" name="Rectangle 48"/>
          <p:cNvSpPr>
            <a:spLocks noChangeArrowheads="1"/>
          </p:cNvSpPr>
          <p:nvPr/>
        </p:nvSpPr>
        <p:spPr bwMode="auto">
          <a:xfrm>
            <a:off x="6140450" y="4867275"/>
            <a:ext cx="2578100" cy="87630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0092C8"/>
                </a:solidFill>
                <a:latin typeface="Arial" charset="0"/>
              </a:rPr>
              <a:t>     Anterior pituitary</a:t>
            </a:r>
          </a:p>
          <a:p>
            <a:pPr>
              <a:lnSpc>
                <a:spcPct val="80000"/>
              </a:lnSpc>
            </a:pPr>
            <a:r>
              <a:rPr lang="en-US" sz="1800" b="1" dirty="0">
                <a:solidFill>
                  <a:srgbClr val="0092C8"/>
                </a:solidFill>
                <a:latin typeface="Arial" charset="0"/>
              </a:rPr>
              <a:t>hormones are secreted </a:t>
            </a:r>
            <a:endParaRPr lang="en-US" sz="1400" b="1" dirty="0">
              <a:latin typeface="Arial" charset="0"/>
            </a:endParaRPr>
          </a:p>
          <a:p>
            <a:pPr>
              <a:lnSpc>
                <a:spcPct val="80000"/>
              </a:lnSpc>
            </a:pPr>
            <a:r>
              <a:rPr lang="en-US" sz="1800" b="1" dirty="0">
                <a:solidFill>
                  <a:srgbClr val="0092C8"/>
                </a:solidFill>
                <a:latin typeface="Arial" charset="0"/>
              </a:rPr>
              <a:t>into the secondary </a:t>
            </a:r>
            <a:endParaRPr lang="en-US" sz="1400" b="1" dirty="0">
              <a:latin typeface="Arial" charset="0"/>
            </a:endParaRPr>
          </a:p>
          <a:p>
            <a:pPr>
              <a:lnSpc>
                <a:spcPct val="80000"/>
              </a:lnSpc>
            </a:pPr>
            <a:r>
              <a:rPr lang="en-US" sz="1800" b="1" dirty="0">
                <a:solidFill>
                  <a:srgbClr val="0092C8"/>
                </a:solidFill>
                <a:latin typeface="Arial" charset="0"/>
              </a:rPr>
              <a:t>capillary plexus.</a:t>
            </a:r>
          </a:p>
        </p:txBody>
      </p:sp>
      <p:sp>
        <p:nvSpPr>
          <p:cNvPr id="58417" name="Rectangle 49"/>
          <p:cNvSpPr>
            <a:spLocks noChangeArrowheads="1"/>
          </p:cNvSpPr>
          <p:nvPr/>
        </p:nvSpPr>
        <p:spPr bwMode="auto">
          <a:xfrm>
            <a:off x="4192588" y="889000"/>
            <a:ext cx="1574800" cy="219075"/>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Hypothalamus</a:t>
            </a:r>
            <a:endParaRPr lang="en-US" sz="1400" b="1" dirty="0">
              <a:latin typeface="Arial" charset="0"/>
            </a:endParaRPr>
          </a:p>
        </p:txBody>
      </p:sp>
      <p:sp>
        <p:nvSpPr>
          <p:cNvPr id="58418" name="Rectangle 50"/>
          <p:cNvSpPr>
            <a:spLocks noChangeArrowheads="1"/>
          </p:cNvSpPr>
          <p:nvPr/>
        </p:nvSpPr>
        <p:spPr bwMode="auto">
          <a:xfrm>
            <a:off x="430213" y="1549400"/>
            <a:ext cx="2336800" cy="4381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Hypothalamic neuron</a:t>
            </a:r>
          </a:p>
          <a:p>
            <a:pPr>
              <a:lnSpc>
                <a:spcPct val="80000"/>
              </a:lnSpc>
            </a:pPr>
            <a:r>
              <a:rPr lang="en-US" sz="1800" b="1" dirty="0">
                <a:solidFill>
                  <a:srgbClr val="231F20"/>
                </a:solidFill>
                <a:latin typeface="Arial" charset="0"/>
              </a:rPr>
              <a:t>cell bodies</a:t>
            </a:r>
            <a:endParaRPr lang="en-US" sz="1400" b="1" dirty="0">
              <a:latin typeface="Arial" charset="0"/>
            </a:endParaRPr>
          </a:p>
        </p:txBody>
      </p:sp>
      <p:sp>
        <p:nvSpPr>
          <p:cNvPr id="58419" name="Rectangle 51"/>
          <p:cNvSpPr>
            <a:spLocks noChangeArrowheads="1"/>
          </p:cNvSpPr>
          <p:nvPr/>
        </p:nvSpPr>
        <p:spPr bwMode="auto">
          <a:xfrm>
            <a:off x="430213" y="2562225"/>
            <a:ext cx="1714500" cy="514350"/>
          </a:xfrm>
          <a:prstGeom prst="rect">
            <a:avLst/>
          </a:prstGeom>
          <a:noFill/>
          <a:ln w="9525">
            <a:noFill/>
            <a:miter lim="800000"/>
            <a:headEnd/>
            <a:tailEnd/>
          </a:ln>
        </p:spPr>
        <p:txBody>
          <a:bodyPr wrap="none" lIns="0" tIns="0" rIns="0" bIns="0">
            <a:spAutoFit/>
          </a:bodyPr>
          <a:lstStyle/>
          <a:p>
            <a:pPr>
              <a:lnSpc>
                <a:spcPct val="80000"/>
              </a:lnSpc>
            </a:pPr>
            <a:r>
              <a:rPr lang="en-US" sz="1800" dirty="0">
                <a:solidFill>
                  <a:srgbClr val="231F20"/>
                </a:solidFill>
                <a:latin typeface="Arial Black" pitchFamily="34" charset="0"/>
              </a:rPr>
              <a:t>Hypophyseal</a:t>
            </a:r>
          </a:p>
          <a:p>
            <a:pPr>
              <a:lnSpc>
                <a:spcPct val="80000"/>
              </a:lnSpc>
            </a:pPr>
            <a:r>
              <a:rPr lang="en-US" sz="1800" dirty="0">
                <a:solidFill>
                  <a:srgbClr val="231F20"/>
                </a:solidFill>
                <a:latin typeface="Arial Black" pitchFamily="34" charset="0"/>
              </a:rPr>
              <a:t>portal system</a:t>
            </a:r>
            <a:endParaRPr lang="en-US" sz="1400" dirty="0">
              <a:latin typeface="Arial" charset="0"/>
            </a:endParaRPr>
          </a:p>
        </p:txBody>
      </p:sp>
      <p:sp>
        <p:nvSpPr>
          <p:cNvPr id="58420" name="Rectangle 52"/>
          <p:cNvSpPr>
            <a:spLocks noChangeArrowheads="1"/>
          </p:cNvSpPr>
          <p:nvPr/>
        </p:nvSpPr>
        <p:spPr bwMode="auto">
          <a:xfrm>
            <a:off x="430213" y="2073275"/>
            <a:ext cx="2159000" cy="4381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Superior</a:t>
            </a:r>
          </a:p>
          <a:p>
            <a:pPr>
              <a:lnSpc>
                <a:spcPct val="80000"/>
              </a:lnSpc>
            </a:pPr>
            <a:r>
              <a:rPr lang="en-US" sz="1800" b="1" dirty="0">
                <a:solidFill>
                  <a:srgbClr val="231F20"/>
                </a:solidFill>
                <a:latin typeface="Arial" charset="0"/>
              </a:rPr>
              <a:t>hypophyseal artery </a:t>
            </a:r>
          </a:p>
        </p:txBody>
      </p:sp>
      <p:sp>
        <p:nvSpPr>
          <p:cNvPr id="58421" name="Rectangle 53"/>
          <p:cNvSpPr>
            <a:spLocks noChangeArrowheads="1"/>
          </p:cNvSpPr>
          <p:nvPr/>
        </p:nvSpPr>
        <p:spPr bwMode="auto">
          <a:xfrm>
            <a:off x="430213" y="6159500"/>
            <a:ext cx="8169275" cy="244475"/>
          </a:xfrm>
          <a:prstGeom prst="rect">
            <a:avLst/>
          </a:prstGeom>
          <a:noFill/>
          <a:ln w="9525">
            <a:noFill/>
            <a:miter lim="800000"/>
            <a:headEnd/>
            <a:tailEnd/>
          </a:ln>
        </p:spPr>
        <p:txBody>
          <a:bodyPr wrap="none" lIns="0" tIns="0" rIns="0" bIns="0">
            <a:spAutoFit/>
          </a:bodyPr>
          <a:lstStyle/>
          <a:p>
            <a:pPr>
              <a:lnSpc>
                <a:spcPct val="80000"/>
              </a:lnSpc>
            </a:pPr>
            <a:r>
              <a:rPr lang="en-US" sz="1700" dirty="0">
                <a:solidFill>
                  <a:srgbClr val="231F20"/>
                </a:solidFill>
                <a:latin typeface="Arial Black" pitchFamily="34" charset="0"/>
              </a:rPr>
              <a:t>(b) Relationship between the anterior pituitary and the hypothalamus</a:t>
            </a:r>
            <a:endParaRPr lang="en-US" sz="1400" dirty="0">
              <a:latin typeface="Arial" charset="0"/>
            </a:endParaRPr>
          </a:p>
        </p:txBody>
      </p:sp>
      <p:sp>
        <p:nvSpPr>
          <p:cNvPr id="58422" name="Rectangle 54"/>
          <p:cNvSpPr>
            <a:spLocks noChangeArrowheads="1"/>
          </p:cNvSpPr>
          <p:nvPr/>
        </p:nvSpPr>
        <p:spPr bwMode="auto">
          <a:xfrm>
            <a:off x="430213" y="4851400"/>
            <a:ext cx="1422400" cy="4381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Anterior lobe</a:t>
            </a:r>
          </a:p>
          <a:p>
            <a:pPr>
              <a:lnSpc>
                <a:spcPct val="80000"/>
              </a:lnSpc>
            </a:pPr>
            <a:r>
              <a:rPr lang="en-US" sz="1800" b="1" dirty="0">
                <a:solidFill>
                  <a:srgbClr val="231F20"/>
                </a:solidFill>
                <a:latin typeface="Arial" charset="0"/>
              </a:rPr>
              <a:t>of pituitary</a:t>
            </a:r>
            <a:endParaRPr lang="en-US" sz="1400" b="1" dirty="0">
              <a:latin typeface="Arial" charset="0"/>
            </a:endParaRPr>
          </a:p>
        </p:txBody>
      </p:sp>
      <p:sp>
        <p:nvSpPr>
          <p:cNvPr id="58423" name="Rectangle 55"/>
          <p:cNvSpPr>
            <a:spLocks noChangeArrowheads="1"/>
          </p:cNvSpPr>
          <p:nvPr/>
        </p:nvSpPr>
        <p:spPr bwMode="auto">
          <a:xfrm>
            <a:off x="430213" y="5381625"/>
            <a:ext cx="1193800" cy="657225"/>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TSH, FSH, </a:t>
            </a:r>
          </a:p>
          <a:p>
            <a:pPr>
              <a:lnSpc>
                <a:spcPct val="80000"/>
              </a:lnSpc>
            </a:pPr>
            <a:r>
              <a:rPr lang="en-US" sz="1800" b="1" dirty="0">
                <a:solidFill>
                  <a:srgbClr val="231F20"/>
                </a:solidFill>
                <a:latin typeface="Arial" charset="0"/>
              </a:rPr>
              <a:t>LH, ACTH, </a:t>
            </a:r>
            <a:endParaRPr lang="en-US" sz="1400" b="1" dirty="0">
              <a:latin typeface="Arial" charset="0"/>
            </a:endParaRPr>
          </a:p>
          <a:p>
            <a:pPr>
              <a:lnSpc>
                <a:spcPct val="80000"/>
              </a:lnSpc>
            </a:pPr>
            <a:r>
              <a:rPr lang="en-US" sz="1800" b="1" dirty="0">
                <a:solidFill>
                  <a:srgbClr val="231F20"/>
                </a:solidFill>
                <a:latin typeface="Arial" charset="0"/>
              </a:rPr>
              <a:t>GH, PRL</a:t>
            </a:r>
            <a:endParaRPr lang="en-US" sz="1400" b="1" dirty="0">
              <a:latin typeface="Arial" charset="0"/>
            </a:endParaRPr>
          </a:p>
        </p:txBody>
      </p:sp>
      <p:sp>
        <p:nvSpPr>
          <p:cNvPr id="58424" name="Rectangle 56"/>
          <p:cNvSpPr>
            <a:spLocks noChangeArrowheads="1"/>
          </p:cNvSpPr>
          <p:nvPr/>
        </p:nvSpPr>
        <p:spPr bwMode="auto">
          <a:xfrm>
            <a:off x="428625" y="3101975"/>
            <a:ext cx="1984375" cy="4381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 Primary capillary</a:t>
            </a:r>
          </a:p>
          <a:p>
            <a:pPr>
              <a:lnSpc>
                <a:spcPct val="80000"/>
              </a:lnSpc>
            </a:pPr>
            <a:r>
              <a:rPr lang="en-US" sz="1800" b="1" dirty="0">
                <a:solidFill>
                  <a:srgbClr val="231F20"/>
                </a:solidFill>
                <a:latin typeface="Arial" charset="0"/>
              </a:rPr>
              <a:t>  plexus</a:t>
            </a:r>
            <a:endParaRPr lang="en-US" sz="1400" b="1" dirty="0">
              <a:latin typeface="Arial" charset="0"/>
            </a:endParaRPr>
          </a:p>
        </p:txBody>
      </p:sp>
      <p:sp>
        <p:nvSpPr>
          <p:cNvPr id="58425" name="Rectangle 57"/>
          <p:cNvSpPr>
            <a:spLocks noChangeArrowheads="1"/>
          </p:cNvSpPr>
          <p:nvPr/>
        </p:nvSpPr>
        <p:spPr bwMode="auto">
          <a:xfrm>
            <a:off x="420688" y="3594100"/>
            <a:ext cx="1565275" cy="438150"/>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 Hypophyseal</a:t>
            </a:r>
          </a:p>
          <a:p>
            <a:pPr>
              <a:lnSpc>
                <a:spcPct val="80000"/>
              </a:lnSpc>
            </a:pPr>
            <a:r>
              <a:rPr lang="en-US" sz="1800" b="1" dirty="0">
                <a:solidFill>
                  <a:srgbClr val="231F20"/>
                </a:solidFill>
                <a:latin typeface="Arial" charset="0"/>
              </a:rPr>
              <a:t>  portal veins</a:t>
            </a:r>
            <a:endParaRPr lang="en-US" sz="1400" b="1" dirty="0">
              <a:latin typeface="Arial" charset="0"/>
            </a:endParaRPr>
          </a:p>
        </p:txBody>
      </p:sp>
      <p:sp>
        <p:nvSpPr>
          <p:cNvPr id="58426" name="Rectangle 58"/>
          <p:cNvSpPr>
            <a:spLocks noChangeArrowheads="1"/>
          </p:cNvSpPr>
          <p:nvPr/>
        </p:nvSpPr>
        <p:spPr bwMode="auto">
          <a:xfrm>
            <a:off x="420688" y="4092575"/>
            <a:ext cx="1311275" cy="657225"/>
          </a:xfrm>
          <a:prstGeom prst="rect">
            <a:avLst/>
          </a:prstGeom>
          <a:noFill/>
          <a:ln w="9525">
            <a:noFill/>
            <a:miter lim="800000"/>
            <a:headEnd/>
            <a:tailEnd/>
          </a:ln>
        </p:spPr>
        <p:txBody>
          <a:bodyPr wrap="none" lIns="0" tIns="0" rIns="0" bIns="0">
            <a:spAutoFit/>
          </a:bodyPr>
          <a:lstStyle/>
          <a:p>
            <a:pPr>
              <a:lnSpc>
                <a:spcPct val="80000"/>
              </a:lnSpc>
            </a:pPr>
            <a:r>
              <a:rPr lang="en-US" sz="1800" b="1" dirty="0">
                <a:solidFill>
                  <a:srgbClr val="231F20"/>
                </a:solidFill>
                <a:latin typeface="Arial" charset="0"/>
              </a:rPr>
              <a:t>• Secondary</a:t>
            </a:r>
          </a:p>
          <a:p>
            <a:pPr>
              <a:lnSpc>
                <a:spcPct val="80000"/>
              </a:lnSpc>
            </a:pPr>
            <a:r>
              <a:rPr lang="en-US" sz="1800" b="1" dirty="0">
                <a:solidFill>
                  <a:srgbClr val="231F20"/>
                </a:solidFill>
                <a:latin typeface="Arial" charset="0"/>
              </a:rPr>
              <a:t>  capillary</a:t>
            </a:r>
          </a:p>
          <a:p>
            <a:pPr>
              <a:lnSpc>
                <a:spcPct val="80000"/>
              </a:lnSpc>
            </a:pPr>
            <a:r>
              <a:rPr lang="en-US" sz="1800" b="1" dirty="0">
                <a:solidFill>
                  <a:srgbClr val="231F20"/>
                </a:solidFill>
                <a:latin typeface="Arial" charset="0"/>
              </a:rPr>
              <a:t>  plexus</a:t>
            </a:r>
            <a:endParaRPr lang="en-US" sz="1400" b="1" dirty="0">
              <a:latin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p:txBody>
          <a:bodyPr>
            <a:normAutofit fontScale="90000"/>
          </a:bodyPr>
          <a:lstStyle/>
          <a:p>
            <a:r>
              <a:rPr lang="en-US" dirty="0"/>
              <a:t>Short-Term Mechanisms: Hormonal Controls</a:t>
            </a:r>
          </a:p>
        </p:txBody>
      </p:sp>
      <p:sp>
        <p:nvSpPr>
          <p:cNvPr id="153605" name="Rectangle 5"/>
          <p:cNvSpPr>
            <a:spLocks noGrp="1" noChangeArrowheads="1"/>
          </p:cNvSpPr>
          <p:nvPr>
            <p:ph type="body" idx="1"/>
          </p:nvPr>
        </p:nvSpPr>
        <p:spPr/>
        <p:txBody>
          <a:bodyPr/>
          <a:lstStyle/>
          <a:p>
            <a:r>
              <a:rPr lang="en-US" dirty="0"/>
              <a:t>Atrial natriuretic peptide causes blood volume and blood pressure to decline, causes generalized vasodilation</a:t>
            </a:r>
          </a:p>
          <a:p>
            <a:r>
              <a:rPr lang="en-US" dirty="0"/>
              <a:t>Antidiuretic hormone (ADH)(vasopressin) causes intense vasoconstriction in cases of extremely low BP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7315200" y="6507163"/>
            <a:ext cx="1600200" cy="274637"/>
          </a:xfrm>
          <a:prstGeom prst="rect">
            <a:avLst/>
          </a:prstGeom>
          <a:noFill/>
          <a:ln w="9525">
            <a:noFill/>
            <a:miter lim="800000"/>
            <a:headEnd/>
            <a:tailEnd/>
          </a:ln>
          <a:effectLst/>
        </p:spPr>
        <p:txBody>
          <a:bodyPr>
            <a:spAutoFit/>
          </a:bodyPr>
          <a:lstStyle/>
          <a:p>
            <a:pPr algn="r" eaLnBrk="0" hangingPunct="0"/>
            <a:r>
              <a:rPr lang="en-US" sz="1200" b="1">
                <a:solidFill>
                  <a:schemeClr val="accent2"/>
                </a:solidFill>
              </a:rPr>
              <a:t>Table 19.2</a:t>
            </a:r>
          </a:p>
        </p:txBody>
      </p:sp>
      <p:pic>
        <p:nvPicPr>
          <p:cNvPr id="58373" name="Picture 5" descr="19-T02Influence_TAB.jpg                                        0014C222ServDisk_05                    BE4022FB:"/>
          <p:cNvPicPr>
            <a:picLocks noChangeAspect="1" noChangeArrowheads="1"/>
          </p:cNvPicPr>
          <p:nvPr/>
        </p:nvPicPr>
        <p:blipFill>
          <a:blip r:embed="rId3" cstate="print"/>
          <a:srcRect/>
          <a:stretch>
            <a:fillRect/>
          </a:stretch>
        </p:blipFill>
        <p:spPr bwMode="auto">
          <a:xfrm>
            <a:off x="314325" y="1571625"/>
            <a:ext cx="8513763" cy="3713163"/>
          </a:xfrm>
          <a:prstGeom prst="rect">
            <a:avLst/>
          </a:prstGeom>
          <a:noFill/>
        </p:spPr>
      </p:pic>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19.11</a:t>
            </a:r>
          </a:p>
        </p:txBody>
      </p:sp>
      <p:pic>
        <p:nvPicPr>
          <p:cNvPr id="111625" name="Picture 9" descr="figure_19_11-jLE"/>
          <p:cNvPicPr>
            <a:picLocks noChangeAspect="1" noChangeArrowheads="1"/>
          </p:cNvPicPr>
          <p:nvPr/>
        </p:nvPicPr>
        <p:blipFill>
          <a:blip r:embed="rId2" cstate="print"/>
          <a:srcRect/>
          <a:stretch>
            <a:fillRect/>
          </a:stretch>
        </p:blipFill>
        <p:spPr bwMode="auto">
          <a:xfrm>
            <a:off x="412750" y="514350"/>
            <a:ext cx="8318500" cy="5962650"/>
          </a:xfrm>
          <a:prstGeom prst="rect">
            <a:avLst/>
          </a:prstGeom>
          <a:noFill/>
        </p:spPr>
      </p:pic>
      <p:sp>
        <p:nvSpPr>
          <p:cNvPr id="111626" name="Freeform 10"/>
          <p:cNvSpPr>
            <a:spLocks/>
          </p:cNvSpPr>
          <p:nvPr/>
        </p:nvSpPr>
        <p:spPr bwMode="auto">
          <a:xfrm>
            <a:off x="479425" y="577850"/>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27" name="Line 11"/>
          <p:cNvSpPr>
            <a:spLocks noChangeShapeType="1"/>
          </p:cNvSpPr>
          <p:nvPr/>
        </p:nvSpPr>
        <p:spPr bwMode="auto">
          <a:xfrm flipV="1">
            <a:off x="511175" y="628650"/>
            <a:ext cx="1588" cy="95250"/>
          </a:xfrm>
          <a:prstGeom prst="line">
            <a:avLst/>
          </a:prstGeom>
          <a:noFill/>
          <a:ln w="12700">
            <a:solidFill>
              <a:srgbClr val="231F20"/>
            </a:solidFill>
            <a:round/>
            <a:headEnd/>
            <a:tailEnd/>
          </a:ln>
        </p:spPr>
        <p:txBody>
          <a:bodyPr/>
          <a:lstStyle/>
          <a:p>
            <a:endParaRPr lang="en-US" dirty="0"/>
          </a:p>
        </p:txBody>
      </p:sp>
      <p:sp>
        <p:nvSpPr>
          <p:cNvPr id="111628" name="Rectangle 12"/>
          <p:cNvSpPr>
            <a:spLocks noChangeArrowheads="1"/>
          </p:cNvSpPr>
          <p:nvPr/>
        </p:nvSpPr>
        <p:spPr bwMode="auto">
          <a:xfrm>
            <a:off x="530225" y="577850"/>
            <a:ext cx="793750" cy="825500"/>
          </a:xfrm>
          <a:prstGeom prst="rect">
            <a:avLst/>
          </a:prstGeom>
          <a:noFill/>
          <a:ln w="9525">
            <a:noFill/>
            <a:miter lim="800000"/>
            <a:headEnd/>
            <a:tailEnd/>
          </a:ln>
        </p:spPr>
        <p:txBody>
          <a:bodyPr wrap="none" lIns="0" tIns="0" rIns="0" bIns="0">
            <a:spAutoFit/>
          </a:bodyPr>
          <a:lstStyle/>
          <a:p>
            <a:pPr algn="ctr">
              <a:lnSpc>
                <a:spcPct val="90000"/>
              </a:lnSpc>
            </a:pPr>
            <a:r>
              <a:rPr lang="en-US" sz="1200" b="1" dirty="0">
                <a:solidFill>
                  <a:srgbClr val="231F20"/>
                </a:solidFill>
                <a:latin typeface="Arial" charset="0"/>
              </a:rPr>
              <a:t>Activity of</a:t>
            </a:r>
          </a:p>
          <a:p>
            <a:pPr algn="ctr">
              <a:lnSpc>
                <a:spcPct val="90000"/>
              </a:lnSpc>
            </a:pPr>
            <a:r>
              <a:rPr lang="en-US" sz="1200" b="1" dirty="0">
                <a:solidFill>
                  <a:srgbClr val="231F20"/>
                </a:solidFill>
                <a:latin typeface="Arial" charset="0"/>
              </a:rPr>
              <a:t>muscular</a:t>
            </a:r>
          </a:p>
          <a:p>
            <a:pPr algn="ctr">
              <a:lnSpc>
                <a:spcPct val="90000"/>
              </a:lnSpc>
            </a:pPr>
            <a:r>
              <a:rPr lang="en-US" sz="1200" b="1" dirty="0">
                <a:solidFill>
                  <a:srgbClr val="231F20"/>
                </a:solidFill>
                <a:latin typeface="Arial" charset="0"/>
              </a:rPr>
              <a:t>pump and</a:t>
            </a:r>
            <a:endParaRPr lang="en-US" sz="1200" b="1" dirty="0">
              <a:latin typeface="Arial" charset="0"/>
            </a:endParaRPr>
          </a:p>
          <a:p>
            <a:pPr algn="ctr">
              <a:lnSpc>
                <a:spcPct val="90000"/>
              </a:lnSpc>
            </a:pPr>
            <a:r>
              <a:rPr lang="en-US" sz="1200" b="1" dirty="0">
                <a:solidFill>
                  <a:srgbClr val="231F20"/>
                </a:solidFill>
                <a:latin typeface="Arial" charset="0"/>
              </a:rPr>
              <a:t>respiratory</a:t>
            </a:r>
            <a:endParaRPr lang="en-US" sz="1200" b="1" dirty="0">
              <a:latin typeface="Arial" charset="0"/>
            </a:endParaRPr>
          </a:p>
          <a:p>
            <a:pPr algn="ctr">
              <a:lnSpc>
                <a:spcPct val="90000"/>
              </a:lnSpc>
            </a:pPr>
            <a:r>
              <a:rPr lang="en-US" sz="1200" b="1" dirty="0">
                <a:solidFill>
                  <a:srgbClr val="231F20"/>
                </a:solidFill>
                <a:latin typeface="Arial" charset="0"/>
              </a:rPr>
              <a:t>pump</a:t>
            </a:r>
            <a:endParaRPr lang="en-US" sz="1400" b="1" dirty="0">
              <a:latin typeface="Arial" charset="0"/>
            </a:endParaRPr>
          </a:p>
        </p:txBody>
      </p:sp>
      <p:sp>
        <p:nvSpPr>
          <p:cNvPr id="111629" name="Freeform 13"/>
          <p:cNvSpPr>
            <a:spLocks/>
          </p:cNvSpPr>
          <p:nvPr/>
        </p:nvSpPr>
        <p:spPr bwMode="auto">
          <a:xfrm>
            <a:off x="1506538" y="690563"/>
            <a:ext cx="50800" cy="60325"/>
          </a:xfrm>
          <a:custGeom>
            <a:avLst/>
            <a:gdLst/>
            <a:ahLst/>
            <a:cxnLst>
              <a:cxn ang="0">
                <a:pos x="0" y="0"/>
              </a:cxn>
              <a:cxn ang="0">
                <a:pos x="32" y="0"/>
              </a:cxn>
              <a:cxn ang="0">
                <a:pos x="14" y="38"/>
              </a:cxn>
              <a:cxn ang="0">
                <a:pos x="0" y="0"/>
              </a:cxn>
            </a:cxnLst>
            <a:rect l="0" t="0" r="r" b="b"/>
            <a:pathLst>
              <a:path w="32" h="38">
                <a:moveTo>
                  <a:pt x="0" y="0"/>
                </a:moveTo>
                <a:lnTo>
                  <a:pt x="32" y="0"/>
                </a:lnTo>
                <a:lnTo>
                  <a:pt x="14" y="38"/>
                </a:lnTo>
                <a:lnTo>
                  <a:pt x="0" y="0"/>
                </a:lnTo>
                <a:close/>
              </a:path>
            </a:pathLst>
          </a:custGeom>
          <a:solidFill>
            <a:srgbClr val="231F20"/>
          </a:solidFill>
          <a:ln w="9525">
            <a:noFill/>
            <a:round/>
            <a:headEnd/>
            <a:tailEnd/>
          </a:ln>
        </p:spPr>
        <p:txBody>
          <a:bodyPr/>
          <a:lstStyle/>
          <a:p>
            <a:endParaRPr lang="en-US" dirty="0"/>
          </a:p>
        </p:txBody>
      </p:sp>
      <p:sp>
        <p:nvSpPr>
          <p:cNvPr id="111630" name="Line 14"/>
          <p:cNvSpPr>
            <a:spLocks noChangeShapeType="1"/>
          </p:cNvSpPr>
          <p:nvPr/>
        </p:nvSpPr>
        <p:spPr bwMode="auto">
          <a:xfrm>
            <a:off x="1538288" y="620713"/>
            <a:ext cx="1587" cy="95250"/>
          </a:xfrm>
          <a:prstGeom prst="line">
            <a:avLst/>
          </a:prstGeom>
          <a:noFill/>
          <a:ln w="12700">
            <a:solidFill>
              <a:srgbClr val="231F20"/>
            </a:solidFill>
            <a:round/>
            <a:headEnd/>
            <a:tailEnd/>
          </a:ln>
        </p:spPr>
        <p:txBody>
          <a:bodyPr/>
          <a:lstStyle/>
          <a:p>
            <a:endParaRPr lang="en-US" dirty="0"/>
          </a:p>
        </p:txBody>
      </p:sp>
      <p:sp>
        <p:nvSpPr>
          <p:cNvPr id="111631" name="Rectangle 15"/>
          <p:cNvSpPr>
            <a:spLocks noChangeArrowheads="1"/>
          </p:cNvSpPr>
          <p:nvPr/>
        </p:nvSpPr>
        <p:spPr bwMode="auto">
          <a:xfrm>
            <a:off x="1577975" y="579438"/>
            <a:ext cx="573088"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Release</a:t>
            </a:r>
          </a:p>
          <a:p>
            <a:pPr algn="ctr"/>
            <a:r>
              <a:rPr lang="en-US" sz="1200" b="1" dirty="0">
                <a:solidFill>
                  <a:srgbClr val="231F20"/>
                </a:solidFill>
                <a:latin typeface="Arial" charset="0"/>
              </a:rPr>
              <a:t>of ANP</a:t>
            </a:r>
            <a:endParaRPr lang="en-US" sz="1400" b="1" dirty="0">
              <a:latin typeface="Arial" charset="0"/>
            </a:endParaRPr>
          </a:p>
        </p:txBody>
      </p:sp>
      <p:sp>
        <p:nvSpPr>
          <p:cNvPr id="111632" name="Rectangle 16"/>
          <p:cNvSpPr>
            <a:spLocks noChangeArrowheads="1"/>
          </p:cNvSpPr>
          <p:nvPr/>
        </p:nvSpPr>
        <p:spPr bwMode="auto">
          <a:xfrm>
            <a:off x="2638425" y="546100"/>
            <a:ext cx="1095375" cy="730250"/>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Fluid loss from</a:t>
            </a:r>
          </a:p>
          <a:p>
            <a:pPr algn="ctr"/>
            <a:r>
              <a:rPr lang="en-US" sz="1200" b="1" dirty="0">
                <a:solidFill>
                  <a:srgbClr val="231F20"/>
                </a:solidFill>
                <a:latin typeface="Arial" charset="0"/>
              </a:rPr>
              <a:t>hemorrhage,</a:t>
            </a:r>
          </a:p>
          <a:p>
            <a:pPr algn="ctr"/>
            <a:r>
              <a:rPr lang="en-US" sz="1200" b="1" dirty="0">
                <a:solidFill>
                  <a:srgbClr val="231F20"/>
                </a:solidFill>
                <a:latin typeface="Arial" charset="0"/>
              </a:rPr>
              <a:t>excessive</a:t>
            </a:r>
          </a:p>
          <a:p>
            <a:pPr algn="ctr"/>
            <a:r>
              <a:rPr lang="en-US" sz="1200" b="1" dirty="0">
                <a:solidFill>
                  <a:srgbClr val="231F20"/>
                </a:solidFill>
                <a:latin typeface="Arial" charset="0"/>
              </a:rPr>
              <a:t>sweating</a:t>
            </a:r>
            <a:endParaRPr lang="en-US" sz="1400" b="1" dirty="0">
              <a:latin typeface="Arial" charset="0"/>
            </a:endParaRPr>
          </a:p>
        </p:txBody>
      </p:sp>
      <p:sp>
        <p:nvSpPr>
          <p:cNvPr id="111633" name="Rectangle 17"/>
          <p:cNvSpPr>
            <a:spLocks noChangeArrowheads="1"/>
          </p:cNvSpPr>
          <p:nvPr/>
        </p:nvSpPr>
        <p:spPr bwMode="auto">
          <a:xfrm>
            <a:off x="3863975" y="546100"/>
            <a:ext cx="1241425" cy="730250"/>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Crisis stressors:</a:t>
            </a:r>
          </a:p>
          <a:p>
            <a:pPr algn="ctr"/>
            <a:r>
              <a:rPr lang="en-US" sz="1200" b="1" dirty="0">
                <a:solidFill>
                  <a:srgbClr val="231F20"/>
                </a:solidFill>
                <a:latin typeface="Arial" charset="0"/>
              </a:rPr>
              <a:t>exercise, trauma,</a:t>
            </a:r>
          </a:p>
          <a:p>
            <a:pPr algn="ctr"/>
            <a:r>
              <a:rPr lang="en-US" sz="1200" b="1" dirty="0">
                <a:latin typeface="Arial" charset="0"/>
              </a:rPr>
              <a:t> </a:t>
            </a:r>
            <a:r>
              <a:rPr lang="en-US" sz="1200" b="1" dirty="0">
                <a:solidFill>
                  <a:srgbClr val="231F20"/>
                </a:solidFill>
                <a:latin typeface="Arial" charset="0"/>
              </a:rPr>
              <a:t>body</a:t>
            </a:r>
          </a:p>
          <a:p>
            <a:pPr algn="ctr"/>
            <a:r>
              <a:rPr lang="en-US" sz="1200" b="1" dirty="0">
                <a:solidFill>
                  <a:srgbClr val="231F20"/>
                </a:solidFill>
                <a:latin typeface="Arial" charset="0"/>
              </a:rPr>
              <a:t>temperature</a:t>
            </a:r>
            <a:endParaRPr lang="en-US" sz="1400" b="1" dirty="0">
              <a:latin typeface="Arial" charset="0"/>
            </a:endParaRPr>
          </a:p>
        </p:txBody>
      </p:sp>
      <p:sp>
        <p:nvSpPr>
          <p:cNvPr id="111634" name="Freeform 18"/>
          <p:cNvSpPr>
            <a:spLocks/>
          </p:cNvSpPr>
          <p:nvPr/>
        </p:nvSpPr>
        <p:spPr bwMode="auto">
          <a:xfrm>
            <a:off x="4241800" y="930275"/>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35" name="Line 19"/>
          <p:cNvSpPr>
            <a:spLocks noChangeShapeType="1"/>
          </p:cNvSpPr>
          <p:nvPr/>
        </p:nvSpPr>
        <p:spPr bwMode="auto">
          <a:xfrm flipV="1">
            <a:off x="4262438" y="981075"/>
            <a:ext cx="1587" cy="95250"/>
          </a:xfrm>
          <a:prstGeom prst="line">
            <a:avLst/>
          </a:prstGeom>
          <a:noFill/>
          <a:ln w="12700">
            <a:solidFill>
              <a:srgbClr val="231F20"/>
            </a:solidFill>
            <a:round/>
            <a:headEnd/>
            <a:tailEnd/>
          </a:ln>
        </p:spPr>
        <p:txBody>
          <a:bodyPr/>
          <a:lstStyle/>
          <a:p>
            <a:endParaRPr lang="en-US" dirty="0"/>
          </a:p>
        </p:txBody>
      </p:sp>
      <p:sp>
        <p:nvSpPr>
          <p:cNvPr id="111636" name="Freeform 20"/>
          <p:cNvSpPr>
            <a:spLocks/>
          </p:cNvSpPr>
          <p:nvPr/>
        </p:nvSpPr>
        <p:spPr bwMode="auto">
          <a:xfrm>
            <a:off x="5270500" y="1574800"/>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37" name="Line 21"/>
          <p:cNvSpPr>
            <a:spLocks noChangeShapeType="1"/>
          </p:cNvSpPr>
          <p:nvPr/>
        </p:nvSpPr>
        <p:spPr bwMode="auto">
          <a:xfrm>
            <a:off x="5302250" y="1501775"/>
            <a:ext cx="1588" cy="95250"/>
          </a:xfrm>
          <a:prstGeom prst="line">
            <a:avLst/>
          </a:prstGeom>
          <a:noFill/>
          <a:ln w="12700">
            <a:solidFill>
              <a:srgbClr val="231F20"/>
            </a:solidFill>
            <a:round/>
            <a:headEnd/>
            <a:tailEnd/>
          </a:ln>
        </p:spPr>
        <p:txBody>
          <a:bodyPr/>
          <a:lstStyle/>
          <a:p>
            <a:endParaRPr lang="en-US" dirty="0"/>
          </a:p>
        </p:txBody>
      </p:sp>
      <p:sp>
        <p:nvSpPr>
          <p:cNvPr id="111638" name="Rectangle 22"/>
          <p:cNvSpPr>
            <a:spLocks noChangeArrowheads="1"/>
          </p:cNvSpPr>
          <p:nvPr/>
        </p:nvSpPr>
        <p:spPr bwMode="auto">
          <a:xfrm>
            <a:off x="5240338" y="557213"/>
            <a:ext cx="1036637" cy="109537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Bloodborne</a:t>
            </a:r>
          </a:p>
          <a:p>
            <a:pPr algn="ctr"/>
            <a:r>
              <a:rPr lang="en-US" sz="1200" b="1" dirty="0">
                <a:solidFill>
                  <a:srgbClr val="231F20"/>
                </a:solidFill>
                <a:latin typeface="Arial" charset="0"/>
              </a:rPr>
              <a:t>chemicals:</a:t>
            </a:r>
          </a:p>
          <a:p>
            <a:pPr algn="ctr"/>
            <a:r>
              <a:rPr lang="en-US" sz="1200" b="1" dirty="0">
                <a:solidFill>
                  <a:srgbClr val="231F20"/>
                </a:solidFill>
                <a:latin typeface="Arial" charset="0"/>
              </a:rPr>
              <a:t>epinephrine,</a:t>
            </a:r>
          </a:p>
          <a:p>
            <a:pPr algn="ctr"/>
            <a:r>
              <a:rPr lang="en-US" sz="1200" b="1" dirty="0">
                <a:solidFill>
                  <a:srgbClr val="231F20"/>
                </a:solidFill>
                <a:latin typeface="Arial" charset="0"/>
              </a:rPr>
              <a:t>NE, ADH,</a:t>
            </a:r>
            <a:endParaRPr lang="en-US" sz="1200" b="1" dirty="0">
              <a:latin typeface="Arial" charset="0"/>
            </a:endParaRPr>
          </a:p>
          <a:p>
            <a:pPr algn="ctr"/>
            <a:r>
              <a:rPr lang="en-US" sz="1200" b="1" dirty="0">
                <a:solidFill>
                  <a:srgbClr val="231F20"/>
                </a:solidFill>
                <a:latin typeface="Arial" charset="0"/>
              </a:rPr>
              <a:t>angiotensin II;</a:t>
            </a:r>
            <a:endParaRPr lang="en-US" sz="1200" b="1" dirty="0">
              <a:latin typeface="Arial" charset="0"/>
            </a:endParaRPr>
          </a:p>
          <a:p>
            <a:pPr algn="ctr"/>
            <a:r>
              <a:rPr lang="en-US" sz="1200" b="1" dirty="0">
                <a:latin typeface="Arial" charset="0"/>
              </a:rPr>
              <a:t> </a:t>
            </a:r>
            <a:r>
              <a:rPr lang="en-US" sz="1200" b="1" dirty="0">
                <a:solidFill>
                  <a:srgbClr val="231F20"/>
                </a:solidFill>
                <a:latin typeface="Arial" charset="0"/>
              </a:rPr>
              <a:t>ANP release</a:t>
            </a:r>
            <a:endParaRPr lang="en-US" sz="1400" b="1" dirty="0">
              <a:latin typeface="Arial" charset="0"/>
            </a:endParaRPr>
          </a:p>
        </p:txBody>
      </p:sp>
      <p:sp>
        <p:nvSpPr>
          <p:cNvPr id="111639" name="Freeform 23"/>
          <p:cNvSpPr>
            <a:spLocks/>
          </p:cNvSpPr>
          <p:nvPr/>
        </p:nvSpPr>
        <p:spPr bwMode="auto">
          <a:xfrm>
            <a:off x="7675563" y="665163"/>
            <a:ext cx="50800" cy="60325"/>
          </a:xfrm>
          <a:custGeom>
            <a:avLst/>
            <a:gdLst/>
            <a:ahLst/>
            <a:cxnLst>
              <a:cxn ang="0">
                <a:pos x="0" y="38"/>
              </a:cxn>
              <a:cxn ang="0">
                <a:pos x="32" y="38"/>
              </a:cxn>
              <a:cxn ang="0">
                <a:pos x="14" y="0"/>
              </a:cxn>
              <a:cxn ang="0">
                <a:pos x="0" y="38"/>
              </a:cxn>
            </a:cxnLst>
            <a:rect l="0" t="0" r="r" b="b"/>
            <a:pathLst>
              <a:path w="32" h="38">
                <a:moveTo>
                  <a:pt x="0" y="38"/>
                </a:moveTo>
                <a:lnTo>
                  <a:pt x="32" y="38"/>
                </a:lnTo>
                <a:lnTo>
                  <a:pt x="14" y="0"/>
                </a:lnTo>
                <a:lnTo>
                  <a:pt x="0" y="38"/>
                </a:lnTo>
                <a:close/>
              </a:path>
            </a:pathLst>
          </a:custGeom>
          <a:solidFill>
            <a:srgbClr val="231F20"/>
          </a:solidFill>
          <a:ln w="9525">
            <a:noFill/>
            <a:round/>
            <a:headEnd/>
            <a:tailEnd/>
          </a:ln>
        </p:spPr>
        <p:txBody>
          <a:bodyPr/>
          <a:lstStyle/>
          <a:p>
            <a:endParaRPr lang="en-US" dirty="0"/>
          </a:p>
        </p:txBody>
      </p:sp>
      <p:sp>
        <p:nvSpPr>
          <p:cNvPr id="111640" name="Line 24"/>
          <p:cNvSpPr>
            <a:spLocks noChangeShapeType="1"/>
          </p:cNvSpPr>
          <p:nvPr/>
        </p:nvSpPr>
        <p:spPr bwMode="auto">
          <a:xfrm flipV="1">
            <a:off x="7707313" y="712788"/>
            <a:ext cx="1587" cy="95250"/>
          </a:xfrm>
          <a:prstGeom prst="line">
            <a:avLst/>
          </a:prstGeom>
          <a:noFill/>
          <a:ln w="12700">
            <a:solidFill>
              <a:srgbClr val="231F20"/>
            </a:solidFill>
            <a:round/>
            <a:headEnd/>
            <a:tailEnd/>
          </a:ln>
        </p:spPr>
        <p:txBody>
          <a:bodyPr/>
          <a:lstStyle/>
          <a:p>
            <a:endParaRPr lang="en-US" dirty="0"/>
          </a:p>
        </p:txBody>
      </p:sp>
      <p:sp>
        <p:nvSpPr>
          <p:cNvPr id="111641" name="Rectangle 25"/>
          <p:cNvSpPr>
            <a:spLocks noChangeArrowheads="1"/>
          </p:cNvSpPr>
          <p:nvPr/>
        </p:nvSpPr>
        <p:spPr bwMode="auto">
          <a:xfrm>
            <a:off x="7758113" y="646113"/>
            <a:ext cx="711200" cy="182562"/>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Body size</a:t>
            </a:r>
            <a:endParaRPr lang="en-US" sz="1400" b="1" dirty="0">
              <a:latin typeface="Arial" charset="0"/>
            </a:endParaRPr>
          </a:p>
        </p:txBody>
      </p:sp>
      <p:sp>
        <p:nvSpPr>
          <p:cNvPr id="111642" name="Freeform 26"/>
          <p:cNvSpPr>
            <a:spLocks/>
          </p:cNvSpPr>
          <p:nvPr/>
        </p:nvSpPr>
        <p:spPr bwMode="auto">
          <a:xfrm>
            <a:off x="1247775" y="1684338"/>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43" name="Line 27"/>
          <p:cNvSpPr>
            <a:spLocks noChangeShapeType="1"/>
          </p:cNvSpPr>
          <p:nvPr/>
        </p:nvSpPr>
        <p:spPr bwMode="auto">
          <a:xfrm flipV="1">
            <a:off x="1279525" y="1735138"/>
            <a:ext cx="1588" cy="95250"/>
          </a:xfrm>
          <a:prstGeom prst="line">
            <a:avLst/>
          </a:prstGeom>
          <a:noFill/>
          <a:ln w="12700">
            <a:solidFill>
              <a:srgbClr val="231F20"/>
            </a:solidFill>
            <a:round/>
            <a:headEnd/>
            <a:tailEnd/>
          </a:ln>
        </p:spPr>
        <p:txBody>
          <a:bodyPr/>
          <a:lstStyle/>
          <a:p>
            <a:endParaRPr lang="en-US" dirty="0"/>
          </a:p>
        </p:txBody>
      </p:sp>
      <p:sp>
        <p:nvSpPr>
          <p:cNvPr id="111644" name="Freeform 28"/>
          <p:cNvSpPr>
            <a:spLocks/>
          </p:cNvSpPr>
          <p:nvPr/>
        </p:nvSpPr>
        <p:spPr bwMode="auto">
          <a:xfrm>
            <a:off x="2547938" y="1989138"/>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45" name="Line 29"/>
          <p:cNvSpPr>
            <a:spLocks noChangeShapeType="1"/>
          </p:cNvSpPr>
          <p:nvPr/>
        </p:nvSpPr>
        <p:spPr bwMode="auto">
          <a:xfrm>
            <a:off x="2579688" y="1919288"/>
            <a:ext cx="1587" cy="92075"/>
          </a:xfrm>
          <a:prstGeom prst="line">
            <a:avLst/>
          </a:prstGeom>
          <a:noFill/>
          <a:ln w="12700">
            <a:solidFill>
              <a:srgbClr val="231F20"/>
            </a:solidFill>
            <a:round/>
            <a:headEnd/>
            <a:tailEnd/>
          </a:ln>
        </p:spPr>
        <p:txBody>
          <a:bodyPr/>
          <a:lstStyle/>
          <a:p>
            <a:endParaRPr lang="en-US" dirty="0"/>
          </a:p>
        </p:txBody>
      </p:sp>
      <p:sp>
        <p:nvSpPr>
          <p:cNvPr id="111646" name="Freeform 30"/>
          <p:cNvSpPr>
            <a:spLocks/>
          </p:cNvSpPr>
          <p:nvPr/>
        </p:nvSpPr>
        <p:spPr bwMode="auto">
          <a:xfrm>
            <a:off x="2605088" y="1820863"/>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47" name="Line 31"/>
          <p:cNvSpPr>
            <a:spLocks noChangeShapeType="1"/>
          </p:cNvSpPr>
          <p:nvPr/>
        </p:nvSpPr>
        <p:spPr bwMode="auto">
          <a:xfrm>
            <a:off x="2636838" y="1747838"/>
            <a:ext cx="1587" cy="95250"/>
          </a:xfrm>
          <a:prstGeom prst="line">
            <a:avLst/>
          </a:prstGeom>
          <a:noFill/>
          <a:ln w="12700">
            <a:solidFill>
              <a:srgbClr val="231F20"/>
            </a:solidFill>
            <a:round/>
            <a:headEnd/>
            <a:tailEnd/>
          </a:ln>
        </p:spPr>
        <p:txBody>
          <a:bodyPr/>
          <a:lstStyle/>
          <a:p>
            <a:endParaRPr lang="en-US" dirty="0"/>
          </a:p>
        </p:txBody>
      </p:sp>
      <p:sp>
        <p:nvSpPr>
          <p:cNvPr id="111648" name="Freeform 32"/>
          <p:cNvSpPr>
            <a:spLocks/>
          </p:cNvSpPr>
          <p:nvPr/>
        </p:nvSpPr>
        <p:spPr bwMode="auto">
          <a:xfrm>
            <a:off x="3970338" y="1843088"/>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49" name="Line 33"/>
          <p:cNvSpPr>
            <a:spLocks noChangeShapeType="1"/>
          </p:cNvSpPr>
          <p:nvPr/>
        </p:nvSpPr>
        <p:spPr bwMode="auto">
          <a:xfrm>
            <a:off x="4002088" y="1770063"/>
            <a:ext cx="1587" cy="95250"/>
          </a:xfrm>
          <a:prstGeom prst="line">
            <a:avLst/>
          </a:prstGeom>
          <a:noFill/>
          <a:ln w="12700">
            <a:solidFill>
              <a:srgbClr val="231F20"/>
            </a:solidFill>
            <a:round/>
            <a:headEnd/>
            <a:tailEnd/>
          </a:ln>
        </p:spPr>
        <p:txBody>
          <a:bodyPr/>
          <a:lstStyle/>
          <a:p>
            <a:endParaRPr lang="en-US" dirty="0"/>
          </a:p>
        </p:txBody>
      </p:sp>
      <p:sp>
        <p:nvSpPr>
          <p:cNvPr id="111650" name="Freeform 34"/>
          <p:cNvSpPr>
            <a:spLocks/>
          </p:cNvSpPr>
          <p:nvPr/>
        </p:nvSpPr>
        <p:spPr bwMode="auto">
          <a:xfrm>
            <a:off x="4821238" y="1843088"/>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51" name="Line 35"/>
          <p:cNvSpPr>
            <a:spLocks noChangeShapeType="1"/>
          </p:cNvSpPr>
          <p:nvPr/>
        </p:nvSpPr>
        <p:spPr bwMode="auto">
          <a:xfrm>
            <a:off x="4852988" y="1770063"/>
            <a:ext cx="1587" cy="95250"/>
          </a:xfrm>
          <a:prstGeom prst="line">
            <a:avLst/>
          </a:prstGeom>
          <a:noFill/>
          <a:ln w="12700">
            <a:solidFill>
              <a:srgbClr val="231F20"/>
            </a:solidFill>
            <a:round/>
            <a:headEnd/>
            <a:tailEnd/>
          </a:ln>
        </p:spPr>
        <p:txBody>
          <a:bodyPr/>
          <a:lstStyle/>
          <a:p>
            <a:endParaRPr lang="en-US" dirty="0"/>
          </a:p>
        </p:txBody>
      </p:sp>
      <p:sp>
        <p:nvSpPr>
          <p:cNvPr id="111652" name="Freeform 36"/>
          <p:cNvSpPr>
            <a:spLocks/>
          </p:cNvSpPr>
          <p:nvPr/>
        </p:nvSpPr>
        <p:spPr bwMode="auto">
          <a:xfrm>
            <a:off x="4375150" y="1947863"/>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53" name="Line 37"/>
          <p:cNvSpPr>
            <a:spLocks noChangeShapeType="1"/>
          </p:cNvSpPr>
          <p:nvPr/>
        </p:nvSpPr>
        <p:spPr bwMode="auto">
          <a:xfrm flipV="1">
            <a:off x="4406900" y="1998663"/>
            <a:ext cx="1588" cy="95250"/>
          </a:xfrm>
          <a:prstGeom prst="line">
            <a:avLst/>
          </a:prstGeom>
          <a:noFill/>
          <a:ln w="12700">
            <a:solidFill>
              <a:srgbClr val="231F20"/>
            </a:solidFill>
            <a:round/>
            <a:headEnd/>
            <a:tailEnd/>
          </a:ln>
        </p:spPr>
        <p:txBody>
          <a:bodyPr/>
          <a:lstStyle/>
          <a:p>
            <a:endParaRPr lang="en-US" dirty="0"/>
          </a:p>
        </p:txBody>
      </p:sp>
      <p:sp>
        <p:nvSpPr>
          <p:cNvPr id="111654" name="Rectangle 38"/>
          <p:cNvSpPr>
            <a:spLocks noChangeArrowheads="1"/>
          </p:cNvSpPr>
          <p:nvPr/>
        </p:nvSpPr>
        <p:spPr bwMode="auto">
          <a:xfrm>
            <a:off x="1235075" y="1655763"/>
            <a:ext cx="1143000" cy="547687"/>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Conservation</a:t>
            </a:r>
          </a:p>
          <a:p>
            <a:pPr algn="ctr"/>
            <a:r>
              <a:rPr lang="en-US" sz="1200" b="1" dirty="0">
                <a:solidFill>
                  <a:srgbClr val="231F20"/>
                </a:solidFill>
                <a:latin typeface="Arial" charset="0"/>
              </a:rPr>
              <a:t>of Na</a:t>
            </a:r>
            <a:r>
              <a:rPr lang="en-US" sz="1200" b="1" baseline="30000" dirty="0">
                <a:solidFill>
                  <a:srgbClr val="231F20"/>
                </a:solidFill>
                <a:latin typeface="Arial" charset="0"/>
              </a:rPr>
              <a:t>+</a:t>
            </a:r>
            <a:r>
              <a:rPr lang="en-US" sz="1200" b="1" dirty="0">
                <a:latin typeface="Arial" charset="0"/>
              </a:rPr>
              <a:t> </a:t>
            </a:r>
            <a:r>
              <a:rPr lang="en-US" sz="1200" b="1" dirty="0">
                <a:solidFill>
                  <a:srgbClr val="231F20"/>
                </a:solidFill>
                <a:latin typeface="Arial" charset="0"/>
              </a:rPr>
              <a:t>and</a:t>
            </a:r>
          </a:p>
          <a:p>
            <a:pPr algn="ctr"/>
            <a:r>
              <a:rPr lang="en-US" sz="1200" b="1" dirty="0">
                <a:solidFill>
                  <a:srgbClr val="231F20"/>
                </a:solidFill>
                <a:latin typeface="Arial" charset="0"/>
              </a:rPr>
              <a:t>water by kidney</a:t>
            </a:r>
            <a:endParaRPr lang="en-US" sz="1400" b="1" dirty="0">
              <a:latin typeface="Arial" charset="0"/>
            </a:endParaRPr>
          </a:p>
        </p:txBody>
      </p:sp>
      <p:sp>
        <p:nvSpPr>
          <p:cNvPr id="111655" name="Rectangle 39"/>
          <p:cNvSpPr>
            <a:spLocks noChangeArrowheads="1"/>
          </p:cNvSpPr>
          <p:nvPr/>
        </p:nvSpPr>
        <p:spPr bwMode="auto">
          <a:xfrm>
            <a:off x="2635250" y="1722438"/>
            <a:ext cx="1117600"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 volume</a:t>
            </a:r>
          </a:p>
          <a:p>
            <a:pPr algn="ctr"/>
            <a:r>
              <a:rPr lang="en-US" sz="1200" b="1" dirty="0">
                <a:solidFill>
                  <a:srgbClr val="231F20"/>
                </a:solidFill>
                <a:latin typeface="Arial" charset="0"/>
              </a:rPr>
              <a:t>Blood pressure</a:t>
            </a:r>
            <a:endParaRPr lang="en-US" sz="1400" b="1" dirty="0">
              <a:latin typeface="Arial" charset="0"/>
            </a:endParaRPr>
          </a:p>
        </p:txBody>
      </p:sp>
      <p:sp>
        <p:nvSpPr>
          <p:cNvPr id="111656" name="Rectangle 40"/>
          <p:cNvSpPr>
            <a:spLocks noChangeArrowheads="1"/>
          </p:cNvSpPr>
          <p:nvPr/>
        </p:nvSpPr>
        <p:spPr bwMode="auto">
          <a:xfrm>
            <a:off x="4043363" y="1741488"/>
            <a:ext cx="1069975"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 pH,   O</a:t>
            </a:r>
            <a:r>
              <a:rPr lang="en-US" sz="1200" b="1" baseline="-25000" dirty="0">
                <a:solidFill>
                  <a:srgbClr val="231F20"/>
                </a:solidFill>
                <a:latin typeface="Arial" charset="0"/>
              </a:rPr>
              <a:t>2</a:t>
            </a:r>
            <a:r>
              <a:rPr lang="en-US" sz="1200" b="1" dirty="0">
                <a:solidFill>
                  <a:srgbClr val="231F20"/>
                </a:solidFill>
                <a:latin typeface="Arial" charset="0"/>
              </a:rPr>
              <a:t>,</a:t>
            </a:r>
          </a:p>
          <a:p>
            <a:pPr algn="ctr"/>
            <a:r>
              <a:rPr lang="en-US" sz="1200" b="1" dirty="0">
                <a:solidFill>
                  <a:srgbClr val="231F20"/>
                </a:solidFill>
                <a:latin typeface="Arial" charset="0"/>
              </a:rPr>
              <a:t> CO</a:t>
            </a:r>
            <a:r>
              <a:rPr lang="en-US" sz="1200" b="1" baseline="-25000" dirty="0">
                <a:solidFill>
                  <a:srgbClr val="231F20"/>
                </a:solidFill>
                <a:latin typeface="Arial" charset="0"/>
              </a:rPr>
              <a:t>2</a:t>
            </a:r>
          </a:p>
        </p:txBody>
      </p:sp>
      <p:sp>
        <p:nvSpPr>
          <p:cNvPr id="111657" name="Rectangle 41"/>
          <p:cNvSpPr>
            <a:spLocks noChangeArrowheads="1"/>
          </p:cNvSpPr>
          <p:nvPr/>
        </p:nvSpPr>
        <p:spPr bwMode="auto">
          <a:xfrm>
            <a:off x="6403975" y="579438"/>
            <a:ext cx="1144588"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Dehydration,</a:t>
            </a:r>
          </a:p>
          <a:p>
            <a:pPr algn="ctr"/>
            <a:r>
              <a:rPr lang="en-US" sz="1200" b="1" dirty="0">
                <a:solidFill>
                  <a:srgbClr val="231F20"/>
                </a:solidFill>
                <a:latin typeface="Arial" charset="0"/>
              </a:rPr>
              <a:t>high hematocrit</a:t>
            </a:r>
            <a:endParaRPr lang="en-US" sz="1400" b="1" dirty="0">
              <a:latin typeface="Arial" charset="0"/>
            </a:endParaRPr>
          </a:p>
        </p:txBody>
      </p:sp>
      <p:sp>
        <p:nvSpPr>
          <p:cNvPr id="111658" name="Freeform 42"/>
          <p:cNvSpPr>
            <a:spLocks/>
          </p:cNvSpPr>
          <p:nvPr/>
        </p:nvSpPr>
        <p:spPr bwMode="auto">
          <a:xfrm>
            <a:off x="1530350" y="2613025"/>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59" name="Line 43"/>
          <p:cNvSpPr>
            <a:spLocks noChangeShapeType="1"/>
          </p:cNvSpPr>
          <p:nvPr/>
        </p:nvSpPr>
        <p:spPr bwMode="auto">
          <a:xfrm flipV="1">
            <a:off x="1562100" y="2663825"/>
            <a:ext cx="1588" cy="92075"/>
          </a:xfrm>
          <a:prstGeom prst="line">
            <a:avLst/>
          </a:prstGeom>
          <a:noFill/>
          <a:ln w="12700">
            <a:solidFill>
              <a:srgbClr val="231F20"/>
            </a:solidFill>
            <a:round/>
            <a:headEnd/>
            <a:tailEnd/>
          </a:ln>
        </p:spPr>
        <p:txBody>
          <a:bodyPr/>
          <a:lstStyle/>
          <a:p>
            <a:endParaRPr lang="en-US" dirty="0"/>
          </a:p>
        </p:txBody>
      </p:sp>
      <p:sp>
        <p:nvSpPr>
          <p:cNvPr id="111660" name="Rectangle 44"/>
          <p:cNvSpPr>
            <a:spLocks noChangeArrowheads="1"/>
          </p:cNvSpPr>
          <p:nvPr/>
        </p:nvSpPr>
        <p:spPr bwMode="auto">
          <a:xfrm>
            <a:off x="1544638" y="2590800"/>
            <a:ext cx="533400"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a:t>
            </a:r>
          </a:p>
          <a:p>
            <a:pPr algn="ctr"/>
            <a:r>
              <a:rPr lang="en-US" sz="1200" b="1" dirty="0">
                <a:solidFill>
                  <a:srgbClr val="231F20"/>
                </a:solidFill>
                <a:latin typeface="Arial" charset="0"/>
              </a:rPr>
              <a:t>volume</a:t>
            </a:r>
            <a:endParaRPr lang="en-US" sz="1400" b="1" dirty="0">
              <a:latin typeface="Arial" charset="0"/>
            </a:endParaRPr>
          </a:p>
        </p:txBody>
      </p:sp>
      <p:sp>
        <p:nvSpPr>
          <p:cNvPr id="111661" name="Rectangle 45"/>
          <p:cNvSpPr>
            <a:spLocks noChangeArrowheads="1"/>
          </p:cNvSpPr>
          <p:nvPr/>
        </p:nvSpPr>
        <p:spPr bwMode="auto">
          <a:xfrm>
            <a:off x="2657475" y="2600325"/>
            <a:ext cx="1038225" cy="182563"/>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Baroreceptors</a:t>
            </a:r>
            <a:endParaRPr lang="en-US" sz="1400" b="1" dirty="0">
              <a:latin typeface="Arial" charset="0"/>
            </a:endParaRPr>
          </a:p>
        </p:txBody>
      </p:sp>
      <p:sp>
        <p:nvSpPr>
          <p:cNvPr id="111662" name="Rectangle 46"/>
          <p:cNvSpPr>
            <a:spLocks noChangeArrowheads="1"/>
          </p:cNvSpPr>
          <p:nvPr/>
        </p:nvSpPr>
        <p:spPr bwMode="auto">
          <a:xfrm>
            <a:off x="3987800" y="2600325"/>
            <a:ext cx="1208088" cy="182563"/>
          </a:xfrm>
          <a:prstGeom prst="rect">
            <a:avLst/>
          </a:prstGeom>
          <a:noFill/>
          <a:ln w="9525">
            <a:noFill/>
            <a:miter lim="800000"/>
            <a:headEnd/>
            <a:tailEnd/>
          </a:ln>
        </p:spPr>
        <p:txBody>
          <a:bodyPr wrap="none" lIns="0" tIns="0" rIns="0" bIns="0">
            <a:spAutoFit/>
          </a:bodyPr>
          <a:lstStyle/>
          <a:p>
            <a:r>
              <a:rPr lang="en-US" sz="1200" b="1" dirty="0">
                <a:solidFill>
                  <a:srgbClr val="231F20"/>
                </a:solidFill>
                <a:latin typeface="Arial" charset="0"/>
              </a:rPr>
              <a:t>Chemoreceptors</a:t>
            </a:r>
            <a:endParaRPr lang="en-US" sz="1400" b="1" dirty="0">
              <a:latin typeface="Arial" charset="0"/>
            </a:endParaRPr>
          </a:p>
        </p:txBody>
      </p:sp>
      <p:sp>
        <p:nvSpPr>
          <p:cNvPr id="111663" name="Freeform 47"/>
          <p:cNvSpPr>
            <a:spLocks/>
          </p:cNvSpPr>
          <p:nvPr/>
        </p:nvSpPr>
        <p:spPr bwMode="auto">
          <a:xfrm>
            <a:off x="1487488" y="3324225"/>
            <a:ext cx="50800" cy="63500"/>
          </a:xfrm>
          <a:custGeom>
            <a:avLst/>
            <a:gdLst/>
            <a:ahLst/>
            <a:cxnLst>
              <a:cxn ang="0">
                <a:pos x="0" y="40"/>
              </a:cxn>
              <a:cxn ang="0">
                <a:pos x="32" y="40"/>
              </a:cxn>
              <a:cxn ang="0">
                <a:pos x="16" y="0"/>
              </a:cxn>
              <a:cxn ang="0">
                <a:pos x="0" y="40"/>
              </a:cxn>
            </a:cxnLst>
            <a:rect l="0" t="0" r="r" b="b"/>
            <a:pathLst>
              <a:path w="32" h="40">
                <a:moveTo>
                  <a:pt x="0" y="40"/>
                </a:moveTo>
                <a:lnTo>
                  <a:pt x="32" y="40"/>
                </a:lnTo>
                <a:lnTo>
                  <a:pt x="16" y="0"/>
                </a:lnTo>
                <a:lnTo>
                  <a:pt x="0" y="40"/>
                </a:lnTo>
                <a:close/>
              </a:path>
            </a:pathLst>
          </a:custGeom>
          <a:solidFill>
            <a:srgbClr val="231F20"/>
          </a:solidFill>
          <a:ln w="9525">
            <a:noFill/>
            <a:round/>
            <a:headEnd/>
            <a:tailEnd/>
          </a:ln>
        </p:spPr>
        <p:txBody>
          <a:bodyPr/>
          <a:lstStyle/>
          <a:p>
            <a:endParaRPr lang="en-US" dirty="0"/>
          </a:p>
        </p:txBody>
      </p:sp>
      <p:sp>
        <p:nvSpPr>
          <p:cNvPr id="111664" name="Line 48"/>
          <p:cNvSpPr>
            <a:spLocks noChangeShapeType="1"/>
          </p:cNvSpPr>
          <p:nvPr/>
        </p:nvSpPr>
        <p:spPr bwMode="auto">
          <a:xfrm flipV="1">
            <a:off x="1519238" y="3375025"/>
            <a:ext cx="1587" cy="95250"/>
          </a:xfrm>
          <a:prstGeom prst="line">
            <a:avLst/>
          </a:prstGeom>
          <a:noFill/>
          <a:ln w="12700">
            <a:solidFill>
              <a:srgbClr val="231F20"/>
            </a:solidFill>
            <a:round/>
            <a:headEnd/>
            <a:tailEnd/>
          </a:ln>
        </p:spPr>
        <p:txBody>
          <a:bodyPr/>
          <a:lstStyle/>
          <a:p>
            <a:endParaRPr lang="en-US" dirty="0"/>
          </a:p>
        </p:txBody>
      </p:sp>
      <p:sp>
        <p:nvSpPr>
          <p:cNvPr id="111665" name="Rectangle 49"/>
          <p:cNvSpPr>
            <a:spLocks noChangeArrowheads="1"/>
          </p:cNvSpPr>
          <p:nvPr/>
        </p:nvSpPr>
        <p:spPr bwMode="auto">
          <a:xfrm>
            <a:off x="1562100" y="3298825"/>
            <a:ext cx="550863"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Venous</a:t>
            </a:r>
          </a:p>
          <a:p>
            <a:pPr algn="ctr"/>
            <a:r>
              <a:rPr lang="en-US" sz="1200" b="1" dirty="0">
                <a:solidFill>
                  <a:srgbClr val="231F20"/>
                </a:solidFill>
                <a:latin typeface="Arial" charset="0"/>
              </a:rPr>
              <a:t>return</a:t>
            </a:r>
            <a:endParaRPr lang="en-US" sz="1400" b="1" dirty="0">
              <a:latin typeface="Arial" charset="0"/>
            </a:endParaRPr>
          </a:p>
        </p:txBody>
      </p:sp>
      <p:sp>
        <p:nvSpPr>
          <p:cNvPr id="111666" name="Rectangle 50"/>
          <p:cNvSpPr>
            <a:spLocks noChangeArrowheads="1"/>
          </p:cNvSpPr>
          <p:nvPr/>
        </p:nvSpPr>
        <p:spPr bwMode="auto">
          <a:xfrm>
            <a:off x="2589213" y="3321050"/>
            <a:ext cx="2633662"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Activation of vasomotor and cardiac</a:t>
            </a:r>
          </a:p>
          <a:p>
            <a:pPr algn="ctr"/>
            <a:r>
              <a:rPr lang="en-US" sz="1200" b="1" dirty="0">
                <a:solidFill>
                  <a:srgbClr val="231F20"/>
                </a:solidFill>
                <a:latin typeface="Arial" charset="0"/>
              </a:rPr>
              <a:t>acceleration centers in brain stem</a:t>
            </a:r>
            <a:endParaRPr lang="en-US" sz="1400" b="1" dirty="0">
              <a:latin typeface="Arial" charset="0"/>
            </a:endParaRPr>
          </a:p>
        </p:txBody>
      </p:sp>
      <p:sp>
        <p:nvSpPr>
          <p:cNvPr id="111667" name="Freeform 51"/>
          <p:cNvSpPr>
            <a:spLocks/>
          </p:cNvSpPr>
          <p:nvPr/>
        </p:nvSpPr>
        <p:spPr bwMode="auto">
          <a:xfrm>
            <a:off x="2897188" y="4483100"/>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68" name="Line 52"/>
          <p:cNvSpPr>
            <a:spLocks noChangeShapeType="1"/>
          </p:cNvSpPr>
          <p:nvPr/>
        </p:nvSpPr>
        <p:spPr bwMode="auto">
          <a:xfrm flipV="1">
            <a:off x="2928938" y="4533900"/>
            <a:ext cx="1587" cy="92075"/>
          </a:xfrm>
          <a:prstGeom prst="line">
            <a:avLst/>
          </a:prstGeom>
          <a:noFill/>
          <a:ln w="12700">
            <a:solidFill>
              <a:srgbClr val="231F20"/>
            </a:solidFill>
            <a:round/>
            <a:headEnd/>
            <a:tailEnd/>
          </a:ln>
        </p:spPr>
        <p:txBody>
          <a:bodyPr/>
          <a:lstStyle/>
          <a:p>
            <a:endParaRPr lang="en-US" dirty="0"/>
          </a:p>
        </p:txBody>
      </p:sp>
      <p:sp>
        <p:nvSpPr>
          <p:cNvPr id="111669" name="Freeform 53"/>
          <p:cNvSpPr>
            <a:spLocks/>
          </p:cNvSpPr>
          <p:nvPr/>
        </p:nvSpPr>
        <p:spPr bwMode="auto">
          <a:xfrm>
            <a:off x="1636713" y="4476750"/>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70" name="Line 54"/>
          <p:cNvSpPr>
            <a:spLocks noChangeShapeType="1"/>
          </p:cNvSpPr>
          <p:nvPr/>
        </p:nvSpPr>
        <p:spPr bwMode="auto">
          <a:xfrm flipV="1">
            <a:off x="1668463" y="4527550"/>
            <a:ext cx="1587" cy="92075"/>
          </a:xfrm>
          <a:prstGeom prst="line">
            <a:avLst/>
          </a:prstGeom>
          <a:noFill/>
          <a:ln w="12700">
            <a:solidFill>
              <a:srgbClr val="231F20"/>
            </a:solidFill>
            <a:round/>
            <a:headEnd/>
            <a:tailEnd/>
          </a:ln>
        </p:spPr>
        <p:txBody>
          <a:bodyPr/>
          <a:lstStyle/>
          <a:p>
            <a:endParaRPr lang="en-US" dirty="0"/>
          </a:p>
        </p:txBody>
      </p:sp>
      <p:sp>
        <p:nvSpPr>
          <p:cNvPr id="111671" name="Rectangle 55"/>
          <p:cNvSpPr>
            <a:spLocks noChangeArrowheads="1"/>
          </p:cNvSpPr>
          <p:nvPr/>
        </p:nvSpPr>
        <p:spPr bwMode="auto">
          <a:xfrm>
            <a:off x="2979738" y="4457700"/>
            <a:ext cx="387350"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Heart</a:t>
            </a:r>
          </a:p>
          <a:p>
            <a:pPr algn="ctr"/>
            <a:r>
              <a:rPr lang="en-US" sz="1200" b="1" dirty="0">
                <a:solidFill>
                  <a:srgbClr val="231F20"/>
                </a:solidFill>
                <a:latin typeface="Arial" charset="0"/>
              </a:rPr>
              <a:t>rate</a:t>
            </a:r>
            <a:endParaRPr lang="en-US" sz="1400" b="1" dirty="0">
              <a:latin typeface="Arial" charset="0"/>
            </a:endParaRPr>
          </a:p>
        </p:txBody>
      </p:sp>
      <p:sp>
        <p:nvSpPr>
          <p:cNvPr id="111672" name="Rectangle 56"/>
          <p:cNvSpPr>
            <a:spLocks noChangeArrowheads="1"/>
          </p:cNvSpPr>
          <p:nvPr/>
        </p:nvSpPr>
        <p:spPr bwMode="auto">
          <a:xfrm>
            <a:off x="1676400" y="4451350"/>
            <a:ext cx="533400"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Stroke</a:t>
            </a:r>
          </a:p>
          <a:p>
            <a:pPr algn="ctr"/>
            <a:r>
              <a:rPr lang="en-US" sz="1200" b="1" dirty="0">
                <a:solidFill>
                  <a:srgbClr val="231F20"/>
                </a:solidFill>
                <a:latin typeface="Arial" charset="0"/>
              </a:rPr>
              <a:t>volume</a:t>
            </a:r>
          </a:p>
        </p:txBody>
      </p:sp>
      <p:sp>
        <p:nvSpPr>
          <p:cNvPr id="111673" name="Freeform 57"/>
          <p:cNvSpPr>
            <a:spLocks/>
          </p:cNvSpPr>
          <p:nvPr/>
        </p:nvSpPr>
        <p:spPr bwMode="auto">
          <a:xfrm>
            <a:off x="5102225" y="4487863"/>
            <a:ext cx="50800" cy="60325"/>
          </a:xfrm>
          <a:custGeom>
            <a:avLst/>
            <a:gdLst/>
            <a:ahLst/>
            <a:cxnLst>
              <a:cxn ang="0">
                <a:pos x="0" y="0"/>
              </a:cxn>
              <a:cxn ang="0">
                <a:pos x="32" y="0"/>
              </a:cxn>
              <a:cxn ang="0">
                <a:pos x="16" y="38"/>
              </a:cxn>
              <a:cxn ang="0">
                <a:pos x="0" y="0"/>
              </a:cxn>
            </a:cxnLst>
            <a:rect l="0" t="0" r="r" b="b"/>
            <a:pathLst>
              <a:path w="32" h="38">
                <a:moveTo>
                  <a:pt x="0" y="0"/>
                </a:moveTo>
                <a:lnTo>
                  <a:pt x="32" y="0"/>
                </a:lnTo>
                <a:lnTo>
                  <a:pt x="16" y="38"/>
                </a:lnTo>
                <a:lnTo>
                  <a:pt x="0" y="0"/>
                </a:lnTo>
                <a:close/>
              </a:path>
            </a:pathLst>
          </a:custGeom>
          <a:solidFill>
            <a:srgbClr val="231F20"/>
          </a:solidFill>
          <a:ln w="9525">
            <a:noFill/>
            <a:round/>
            <a:headEnd/>
            <a:tailEnd/>
          </a:ln>
        </p:spPr>
        <p:txBody>
          <a:bodyPr/>
          <a:lstStyle/>
          <a:p>
            <a:endParaRPr lang="en-US" dirty="0"/>
          </a:p>
        </p:txBody>
      </p:sp>
      <p:sp>
        <p:nvSpPr>
          <p:cNvPr id="111674" name="Line 58"/>
          <p:cNvSpPr>
            <a:spLocks noChangeShapeType="1"/>
          </p:cNvSpPr>
          <p:nvPr/>
        </p:nvSpPr>
        <p:spPr bwMode="auto">
          <a:xfrm>
            <a:off x="5133975" y="4414838"/>
            <a:ext cx="1588" cy="95250"/>
          </a:xfrm>
          <a:prstGeom prst="line">
            <a:avLst/>
          </a:prstGeom>
          <a:noFill/>
          <a:ln w="12700">
            <a:solidFill>
              <a:srgbClr val="231F20"/>
            </a:solidFill>
            <a:round/>
            <a:headEnd/>
            <a:tailEnd/>
          </a:ln>
        </p:spPr>
        <p:txBody>
          <a:bodyPr/>
          <a:lstStyle/>
          <a:p>
            <a:endParaRPr lang="en-US" dirty="0"/>
          </a:p>
        </p:txBody>
      </p:sp>
      <p:sp>
        <p:nvSpPr>
          <p:cNvPr id="111675" name="Rectangle 59"/>
          <p:cNvSpPr>
            <a:spLocks noChangeArrowheads="1"/>
          </p:cNvSpPr>
          <p:nvPr/>
        </p:nvSpPr>
        <p:spPr bwMode="auto">
          <a:xfrm>
            <a:off x="5100638" y="4389438"/>
            <a:ext cx="1008062"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Diameter of</a:t>
            </a:r>
          </a:p>
          <a:p>
            <a:pPr algn="ctr"/>
            <a:r>
              <a:rPr lang="en-US" sz="1200" b="1" dirty="0">
                <a:solidFill>
                  <a:srgbClr val="231F20"/>
                </a:solidFill>
                <a:latin typeface="Arial" charset="0"/>
              </a:rPr>
              <a:t>blood vessels</a:t>
            </a:r>
            <a:endParaRPr lang="en-US" sz="1400" b="1" dirty="0">
              <a:latin typeface="Arial" charset="0"/>
            </a:endParaRPr>
          </a:p>
        </p:txBody>
      </p:sp>
      <p:sp>
        <p:nvSpPr>
          <p:cNvPr id="111676" name="Freeform 60"/>
          <p:cNvSpPr>
            <a:spLocks/>
          </p:cNvSpPr>
          <p:nvPr/>
        </p:nvSpPr>
        <p:spPr bwMode="auto">
          <a:xfrm>
            <a:off x="1873250" y="5318125"/>
            <a:ext cx="50800" cy="60325"/>
          </a:xfrm>
          <a:custGeom>
            <a:avLst/>
            <a:gdLst/>
            <a:ahLst/>
            <a:cxnLst>
              <a:cxn ang="0">
                <a:pos x="0" y="38"/>
              </a:cxn>
              <a:cxn ang="0">
                <a:pos x="32" y="38"/>
              </a:cxn>
              <a:cxn ang="0">
                <a:pos x="16" y="0"/>
              </a:cxn>
              <a:cxn ang="0">
                <a:pos x="0" y="38"/>
              </a:cxn>
            </a:cxnLst>
            <a:rect l="0" t="0" r="r" b="b"/>
            <a:pathLst>
              <a:path w="32" h="38">
                <a:moveTo>
                  <a:pt x="0" y="38"/>
                </a:moveTo>
                <a:lnTo>
                  <a:pt x="32" y="38"/>
                </a:lnTo>
                <a:lnTo>
                  <a:pt x="16" y="0"/>
                </a:lnTo>
                <a:lnTo>
                  <a:pt x="0" y="38"/>
                </a:lnTo>
                <a:close/>
              </a:path>
            </a:pathLst>
          </a:custGeom>
          <a:solidFill>
            <a:srgbClr val="231F20"/>
          </a:solidFill>
          <a:ln w="9525">
            <a:noFill/>
            <a:round/>
            <a:headEnd/>
            <a:tailEnd/>
          </a:ln>
        </p:spPr>
        <p:txBody>
          <a:bodyPr/>
          <a:lstStyle/>
          <a:p>
            <a:endParaRPr lang="en-US" dirty="0"/>
          </a:p>
        </p:txBody>
      </p:sp>
      <p:sp>
        <p:nvSpPr>
          <p:cNvPr id="111677" name="Line 61"/>
          <p:cNvSpPr>
            <a:spLocks noChangeShapeType="1"/>
          </p:cNvSpPr>
          <p:nvPr/>
        </p:nvSpPr>
        <p:spPr bwMode="auto">
          <a:xfrm flipV="1">
            <a:off x="1905000" y="5368925"/>
            <a:ext cx="1588" cy="95250"/>
          </a:xfrm>
          <a:prstGeom prst="line">
            <a:avLst/>
          </a:prstGeom>
          <a:noFill/>
          <a:ln w="12700">
            <a:solidFill>
              <a:srgbClr val="231F20"/>
            </a:solidFill>
            <a:round/>
            <a:headEnd/>
            <a:tailEnd/>
          </a:ln>
        </p:spPr>
        <p:txBody>
          <a:bodyPr/>
          <a:lstStyle/>
          <a:p>
            <a:endParaRPr lang="en-US" dirty="0"/>
          </a:p>
        </p:txBody>
      </p:sp>
      <p:sp>
        <p:nvSpPr>
          <p:cNvPr id="111678" name="Rectangle 62"/>
          <p:cNvSpPr>
            <a:spLocks noChangeArrowheads="1"/>
          </p:cNvSpPr>
          <p:nvPr/>
        </p:nvSpPr>
        <p:spPr bwMode="auto">
          <a:xfrm>
            <a:off x="1954213" y="5319713"/>
            <a:ext cx="1238250"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pitchFamily="34" charset="0"/>
              </a:rPr>
              <a:t>Cardiac output</a:t>
            </a:r>
            <a:endParaRPr lang="en-US" sz="1400" dirty="0">
              <a:latin typeface="Arial" charset="0"/>
            </a:endParaRPr>
          </a:p>
        </p:txBody>
      </p:sp>
      <p:sp>
        <p:nvSpPr>
          <p:cNvPr id="111679" name="Rectangle 63"/>
          <p:cNvSpPr>
            <a:spLocks noChangeArrowheads="1"/>
          </p:cNvSpPr>
          <p:nvPr/>
        </p:nvSpPr>
        <p:spPr bwMode="auto">
          <a:xfrm>
            <a:off x="695325" y="5665788"/>
            <a:ext cx="97313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Initial stimulus</a:t>
            </a:r>
            <a:endParaRPr lang="en-US" sz="1400" b="1" dirty="0">
              <a:latin typeface="Arial" charset="0"/>
            </a:endParaRPr>
          </a:p>
        </p:txBody>
      </p:sp>
      <p:sp>
        <p:nvSpPr>
          <p:cNvPr id="111680" name="Rectangle 64"/>
          <p:cNvSpPr>
            <a:spLocks noChangeArrowheads="1"/>
          </p:cNvSpPr>
          <p:nvPr/>
        </p:nvSpPr>
        <p:spPr bwMode="auto">
          <a:xfrm>
            <a:off x="695325" y="6126163"/>
            <a:ext cx="427038"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Result</a:t>
            </a:r>
            <a:endParaRPr lang="en-US" sz="1400" b="1" dirty="0">
              <a:latin typeface="Arial" charset="0"/>
            </a:endParaRPr>
          </a:p>
        </p:txBody>
      </p:sp>
      <p:sp>
        <p:nvSpPr>
          <p:cNvPr id="111681" name="Rectangle 65"/>
          <p:cNvSpPr>
            <a:spLocks noChangeArrowheads="1"/>
          </p:cNvSpPr>
          <p:nvPr/>
        </p:nvSpPr>
        <p:spPr bwMode="auto">
          <a:xfrm>
            <a:off x="695325" y="5907088"/>
            <a:ext cx="1560513" cy="168275"/>
          </a:xfrm>
          <a:prstGeom prst="rect">
            <a:avLst/>
          </a:prstGeom>
          <a:noFill/>
          <a:ln w="9525">
            <a:noFill/>
            <a:miter lim="800000"/>
            <a:headEnd/>
            <a:tailEnd/>
          </a:ln>
        </p:spPr>
        <p:txBody>
          <a:bodyPr wrap="none" lIns="0" tIns="0" rIns="0" bIns="0">
            <a:spAutoFit/>
          </a:bodyPr>
          <a:lstStyle/>
          <a:p>
            <a:r>
              <a:rPr lang="en-US" sz="1100" b="1" dirty="0">
                <a:solidFill>
                  <a:srgbClr val="231F20"/>
                </a:solidFill>
                <a:latin typeface="Arial" charset="0"/>
              </a:rPr>
              <a:t>Physiological response</a:t>
            </a:r>
            <a:endParaRPr lang="en-US" sz="1400" b="1" dirty="0">
              <a:latin typeface="Arial" charset="0"/>
            </a:endParaRPr>
          </a:p>
        </p:txBody>
      </p:sp>
      <p:sp>
        <p:nvSpPr>
          <p:cNvPr id="111682" name="Freeform 66"/>
          <p:cNvSpPr>
            <a:spLocks/>
          </p:cNvSpPr>
          <p:nvPr/>
        </p:nvSpPr>
        <p:spPr bwMode="auto">
          <a:xfrm>
            <a:off x="2936875" y="6170613"/>
            <a:ext cx="47625" cy="60325"/>
          </a:xfrm>
          <a:custGeom>
            <a:avLst/>
            <a:gdLst/>
            <a:ahLst/>
            <a:cxnLst>
              <a:cxn ang="0">
                <a:pos x="0" y="38"/>
              </a:cxn>
              <a:cxn ang="0">
                <a:pos x="30" y="38"/>
              </a:cxn>
              <a:cxn ang="0">
                <a:pos x="14" y="0"/>
              </a:cxn>
              <a:cxn ang="0">
                <a:pos x="0" y="38"/>
              </a:cxn>
            </a:cxnLst>
            <a:rect l="0" t="0" r="r" b="b"/>
            <a:pathLst>
              <a:path w="30" h="38">
                <a:moveTo>
                  <a:pt x="0" y="38"/>
                </a:moveTo>
                <a:lnTo>
                  <a:pt x="30" y="38"/>
                </a:lnTo>
                <a:lnTo>
                  <a:pt x="14" y="0"/>
                </a:lnTo>
                <a:lnTo>
                  <a:pt x="0" y="38"/>
                </a:lnTo>
                <a:close/>
              </a:path>
            </a:pathLst>
          </a:custGeom>
          <a:solidFill>
            <a:srgbClr val="231F20"/>
          </a:solidFill>
          <a:ln w="9525">
            <a:noFill/>
            <a:round/>
            <a:headEnd/>
            <a:tailEnd/>
          </a:ln>
        </p:spPr>
        <p:txBody>
          <a:bodyPr/>
          <a:lstStyle/>
          <a:p>
            <a:endParaRPr lang="en-US" dirty="0"/>
          </a:p>
        </p:txBody>
      </p:sp>
      <p:sp>
        <p:nvSpPr>
          <p:cNvPr id="111683" name="Line 67"/>
          <p:cNvSpPr>
            <a:spLocks noChangeShapeType="1"/>
          </p:cNvSpPr>
          <p:nvPr/>
        </p:nvSpPr>
        <p:spPr bwMode="auto">
          <a:xfrm flipV="1">
            <a:off x="2965450" y="6221413"/>
            <a:ext cx="1588" cy="92075"/>
          </a:xfrm>
          <a:prstGeom prst="line">
            <a:avLst/>
          </a:prstGeom>
          <a:noFill/>
          <a:ln w="12700">
            <a:solidFill>
              <a:srgbClr val="231F20"/>
            </a:solidFill>
            <a:round/>
            <a:headEnd/>
            <a:tailEnd/>
          </a:ln>
        </p:spPr>
        <p:txBody>
          <a:bodyPr/>
          <a:lstStyle/>
          <a:p>
            <a:endParaRPr lang="en-US" dirty="0"/>
          </a:p>
        </p:txBody>
      </p:sp>
      <p:sp>
        <p:nvSpPr>
          <p:cNvPr id="111684" name="Rectangle 68"/>
          <p:cNvSpPr>
            <a:spLocks noChangeArrowheads="1"/>
          </p:cNvSpPr>
          <p:nvPr/>
        </p:nvSpPr>
        <p:spPr bwMode="auto">
          <a:xfrm>
            <a:off x="3021013" y="6159500"/>
            <a:ext cx="3206750"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pitchFamily="34" charset="0"/>
              </a:rPr>
              <a:t>Mean systemic arterial blood pressure</a:t>
            </a:r>
            <a:endParaRPr lang="en-US" sz="1400" dirty="0">
              <a:latin typeface="Arial" charset="0"/>
            </a:endParaRPr>
          </a:p>
        </p:txBody>
      </p:sp>
      <p:sp>
        <p:nvSpPr>
          <p:cNvPr id="111685" name="Freeform 69"/>
          <p:cNvSpPr>
            <a:spLocks/>
          </p:cNvSpPr>
          <p:nvPr/>
        </p:nvSpPr>
        <p:spPr bwMode="auto">
          <a:xfrm>
            <a:off x="6410325" y="4414838"/>
            <a:ext cx="50800" cy="63500"/>
          </a:xfrm>
          <a:custGeom>
            <a:avLst/>
            <a:gdLst/>
            <a:ahLst/>
            <a:cxnLst>
              <a:cxn ang="0">
                <a:pos x="0" y="40"/>
              </a:cxn>
              <a:cxn ang="0">
                <a:pos x="32" y="40"/>
              </a:cxn>
              <a:cxn ang="0">
                <a:pos x="16" y="0"/>
              </a:cxn>
              <a:cxn ang="0">
                <a:pos x="0" y="40"/>
              </a:cxn>
            </a:cxnLst>
            <a:rect l="0" t="0" r="r" b="b"/>
            <a:pathLst>
              <a:path w="32" h="40">
                <a:moveTo>
                  <a:pt x="0" y="40"/>
                </a:moveTo>
                <a:lnTo>
                  <a:pt x="32" y="40"/>
                </a:lnTo>
                <a:lnTo>
                  <a:pt x="16" y="0"/>
                </a:lnTo>
                <a:lnTo>
                  <a:pt x="0" y="40"/>
                </a:lnTo>
                <a:close/>
              </a:path>
            </a:pathLst>
          </a:custGeom>
          <a:solidFill>
            <a:srgbClr val="231F20"/>
          </a:solidFill>
          <a:ln w="9525">
            <a:noFill/>
            <a:round/>
            <a:headEnd/>
            <a:tailEnd/>
          </a:ln>
        </p:spPr>
        <p:txBody>
          <a:bodyPr/>
          <a:lstStyle/>
          <a:p>
            <a:endParaRPr lang="en-US" dirty="0"/>
          </a:p>
        </p:txBody>
      </p:sp>
      <p:sp>
        <p:nvSpPr>
          <p:cNvPr id="111686" name="Line 70"/>
          <p:cNvSpPr>
            <a:spLocks noChangeShapeType="1"/>
          </p:cNvSpPr>
          <p:nvPr/>
        </p:nvSpPr>
        <p:spPr bwMode="auto">
          <a:xfrm flipV="1">
            <a:off x="6442075" y="4465638"/>
            <a:ext cx="1588" cy="95250"/>
          </a:xfrm>
          <a:prstGeom prst="line">
            <a:avLst/>
          </a:prstGeom>
          <a:noFill/>
          <a:ln w="12700">
            <a:solidFill>
              <a:srgbClr val="231F20"/>
            </a:solidFill>
            <a:round/>
            <a:headEnd/>
            <a:tailEnd/>
          </a:ln>
        </p:spPr>
        <p:txBody>
          <a:bodyPr/>
          <a:lstStyle/>
          <a:p>
            <a:endParaRPr lang="en-US" dirty="0"/>
          </a:p>
        </p:txBody>
      </p:sp>
      <p:sp>
        <p:nvSpPr>
          <p:cNvPr id="111687" name="Rectangle 71"/>
          <p:cNvSpPr>
            <a:spLocks noChangeArrowheads="1"/>
          </p:cNvSpPr>
          <p:nvPr/>
        </p:nvSpPr>
        <p:spPr bwMode="auto">
          <a:xfrm>
            <a:off x="6391275" y="4389438"/>
            <a:ext cx="650875"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a:t>
            </a:r>
          </a:p>
          <a:p>
            <a:pPr algn="ctr"/>
            <a:r>
              <a:rPr lang="en-US" sz="1200" b="1" dirty="0">
                <a:solidFill>
                  <a:srgbClr val="231F20"/>
                </a:solidFill>
                <a:latin typeface="Arial" charset="0"/>
              </a:rPr>
              <a:t>viscosity</a:t>
            </a:r>
            <a:endParaRPr lang="en-US" sz="1400" b="1" dirty="0">
              <a:latin typeface="Arial" charset="0"/>
            </a:endParaRPr>
          </a:p>
        </p:txBody>
      </p:sp>
      <p:sp>
        <p:nvSpPr>
          <p:cNvPr id="111688" name="Freeform 72"/>
          <p:cNvSpPr>
            <a:spLocks/>
          </p:cNvSpPr>
          <p:nvPr/>
        </p:nvSpPr>
        <p:spPr bwMode="auto">
          <a:xfrm>
            <a:off x="5757863" y="5330825"/>
            <a:ext cx="50800" cy="60325"/>
          </a:xfrm>
          <a:custGeom>
            <a:avLst/>
            <a:gdLst/>
            <a:ahLst/>
            <a:cxnLst>
              <a:cxn ang="0">
                <a:pos x="0" y="38"/>
              </a:cxn>
              <a:cxn ang="0">
                <a:pos x="32" y="38"/>
              </a:cxn>
              <a:cxn ang="0">
                <a:pos x="14" y="0"/>
              </a:cxn>
              <a:cxn ang="0">
                <a:pos x="0" y="38"/>
              </a:cxn>
            </a:cxnLst>
            <a:rect l="0" t="0" r="r" b="b"/>
            <a:pathLst>
              <a:path w="32" h="38">
                <a:moveTo>
                  <a:pt x="0" y="38"/>
                </a:moveTo>
                <a:lnTo>
                  <a:pt x="32" y="38"/>
                </a:lnTo>
                <a:lnTo>
                  <a:pt x="14" y="0"/>
                </a:lnTo>
                <a:lnTo>
                  <a:pt x="0" y="38"/>
                </a:lnTo>
                <a:close/>
              </a:path>
            </a:pathLst>
          </a:custGeom>
          <a:solidFill>
            <a:srgbClr val="231F20"/>
          </a:solidFill>
          <a:ln w="9525">
            <a:noFill/>
            <a:round/>
            <a:headEnd/>
            <a:tailEnd/>
          </a:ln>
        </p:spPr>
        <p:txBody>
          <a:bodyPr/>
          <a:lstStyle/>
          <a:p>
            <a:endParaRPr lang="en-US" dirty="0"/>
          </a:p>
        </p:txBody>
      </p:sp>
      <p:sp>
        <p:nvSpPr>
          <p:cNvPr id="111689" name="Line 73"/>
          <p:cNvSpPr>
            <a:spLocks noChangeShapeType="1"/>
          </p:cNvSpPr>
          <p:nvPr/>
        </p:nvSpPr>
        <p:spPr bwMode="auto">
          <a:xfrm flipV="1">
            <a:off x="5789613" y="5381625"/>
            <a:ext cx="1587" cy="95250"/>
          </a:xfrm>
          <a:prstGeom prst="line">
            <a:avLst/>
          </a:prstGeom>
          <a:noFill/>
          <a:ln w="12700">
            <a:solidFill>
              <a:srgbClr val="231F20"/>
            </a:solidFill>
            <a:round/>
            <a:headEnd/>
            <a:tailEnd/>
          </a:ln>
        </p:spPr>
        <p:txBody>
          <a:bodyPr/>
          <a:lstStyle/>
          <a:p>
            <a:endParaRPr lang="en-US" dirty="0"/>
          </a:p>
        </p:txBody>
      </p:sp>
      <p:sp>
        <p:nvSpPr>
          <p:cNvPr id="111690" name="Rectangle 74"/>
          <p:cNvSpPr>
            <a:spLocks noChangeArrowheads="1"/>
          </p:cNvSpPr>
          <p:nvPr/>
        </p:nvSpPr>
        <p:spPr bwMode="auto">
          <a:xfrm>
            <a:off x="5854700" y="5319713"/>
            <a:ext cx="1789113" cy="215900"/>
          </a:xfrm>
          <a:prstGeom prst="rect">
            <a:avLst/>
          </a:prstGeom>
          <a:noFill/>
          <a:ln w="9525">
            <a:noFill/>
            <a:miter lim="800000"/>
            <a:headEnd/>
            <a:tailEnd/>
          </a:ln>
        </p:spPr>
        <p:txBody>
          <a:bodyPr wrap="none" lIns="0" tIns="0" rIns="0" bIns="0">
            <a:spAutoFit/>
          </a:bodyPr>
          <a:lstStyle/>
          <a:p>
            <a:r>
              <a:rPr lang="en-US" sz="1200" dirty="0">
                <a:solidFill>
                  <a:srgbClr val="231F20"/>
                </a:solidFill>
                <a:latin typeface="Arial Black" pitchFamily="34" charset="0"/>
              </a:rPr>
              <a:t>Peripheral resistance</a:t>
            </a:r>
            <a:endParaRPr lang="en-US" sz="1400" dirty="0">
              <a:latin typeface="Arial" charset="0"/>
            </a:endParaRPr>
          </a:p>
        </p:txBody>
      </p:sp>
      <p:sp>
        <p:nvSpPr>
          <p:cNvPr id="111691" name="Freeform 75"/>
          <p:cNvSpPr>
            <a:spLocks/>
          </p:cNvSpPr>
          <p:nvPr/>
        </p:nvSpPr>
        <p:spPr bwMode="auto">
          <a:xfrm>
            <a:off x="7291388" y="4414838"/>
            <a:ext cx="50800" cy="63500"/>
          </a:xfrm>
          <a:custGeom>
            <a:avLst/>
            <a:gdLst/>
            <a:ahLst/>
            <a:cxnLst>
              <a:cxn ang="0">
                <a:pos x="0" y="40"/>
              </a:cxn>
              <a:cxn ang="0">
                <a:pos x="32" y="40"/>
              </a:cxn>
              <a:cxn ang="0">
                <a:pos x="16" y="0"/>
              </a:cxn>
              <a:cxn ang="0">
                <a:pos x="0" y="40"/>
              </a:cxn>
            </a:cxnLst>
            <a:rect l="0" t="0" r="r" b="b"/>
            <a:pathLst>
              <a:path w="32" h="40">
                <a:moveTo>
                  <a:pt x="0" y="40"/>
                </a:moveTo>
                <a:lnTo>
                  <a:pt x="32" y="40"/>
                </a:lnTo>
                <a:lnTo>
                  <a:pt x="16" y="0"/>
                </a:lnTo>
                <a:lnTo>
                  <a:pt x="0" y="40"/>
                </a:lnTo>
                <a:close/>
              </a:path>
            </a:pathLst>
          </a:custGeom>
          <a:solidFill>
            <a:srgbClr val="231F20"/>
          </a:solidFill>
          <a:ln w="9525">
            <a:noFill/>
            <a:round/>
            <a:headEnd/>
            <a:tailEnd/>
          </a:ln>
        </p:spPr>
        <p:txBody>
          <a:bodyPr/>
          <a:lstStyle/>
          <a:p>
            <a:endParaRPr lang="en-US" dirty="0"/>
          </a:p>
        </p:txBody>
      </p:sp>
      <p:sp>
        <p:nvSpPr>
          <p:cNvPr id="111692" name="Line 76"/>
          <p:cNvSpPr>
            <a:spLocks noChangeShapeType="1"/>
          </p:cNvSpPr>
          <p:nvPr/>
        </p:nvSpPr>
        <p:spPr bwMode="auto">
          <a:xfrm flipV="1">
            <a:off x="7323138" y="4465638"/>
            <a:ext cx="1587" cy="95250"/>
          </a:xfrm>
          <a:prstGeom prst="line">
            <a:avLst/>
          </a:prstGeom>
          <a:noFill/>
          <a:ln w="12700">
            <a:solidFill>
              <a:srgbClr val="231F20"/>
            </a:solidFill>
            <a:round/>
            <a:headEnd/>
            <a:tailEnd/>
          </a:ln>
        </p:spPr>
        <p:txBody>
          <a:bodyPr/>
          <a:lstStyle/>
          <a:p>
            <a:endParaRPr lang="en-US" dirty="0"/>
          </a:p>
        </p:txBody>
      </p:sp>
      <p:sp>
        <p:nvSpPr>
          <p:cNvPr id="111693" name="Rectangle 77"/>
          <p:cNvSpPr>
            <a:spLocks noChangeArrowheads="1"/>
          </p:cNvSpPr>
          <p:nvPr/>
        </p:nvSpPr>
        <p:spPr bwMode="auto">
          <a:xfrm>
            <a:off x="7373938" y="4389438"/>
            <a:ext cx="939800" cy="365125"/>
          </a:xfrm>
          <a:prstGeom prst="rect">
            <a:avLst/>
          </a:prstGeom>
          <a:noFill/>
          <a:ln w="9525">
            <a:noFill/>
            <a:miter lim="800000"/>
            <a:headEnd/>
            <a:tailEnd/>
          </a:ln>
        </p:spPr>
        <p:txBody>
          <a:bodyPr wrap="none" lIns="0" tIns="0" rIns="0" bIns="0">
            <a:spAutoFit/>
          </a:bodyPr>
          <a:lstStyle/>
          <a:p>
            <a:pPr algn="ctr"/>
            <a:r>
              <a:rPr lang="en-US" sz="1200" b="1" dirty="0">
                <a:solidFill>
                  <a:srgbClr val="231F20"/>
                </a:solidFill>
                <a:latin typeface="Arial" charset="0"/>
              </a:rPr>
              <a:t>Blood vessel</a:t>
            </a:r>
          </a:p>
          <a:p>
            <a:pPr algn="ctr"/>
            <a:r>
              <a:rPr lang="en-US" sz="1200" b="1" dirty="0">
                <a:solidFill>
                  <a:srgbClr val="231F20"/>
                </a:solidFill>
                <a:latin typeface="Arial" charset="0"/>
              </a:rPr>
              <a:t>length</a:t>
            </a:r>
            <a:endParaRPr lang="en-US" sz="1400" b="1" dirty="0">
              <a:latin typeface="Arial"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fontScale="90000"/>
          </a:bodyPr>
          <a:lstStyle/>
          <a:p>
            <a:r>
              <a:rPr lang="en-US" dirty="0" smtClean="0"/>
              <a:t>Local Control </a:t>
            </a:r>
            <a:br>
              <a:rPr lang="en-US" dirty="0" smtClean="0"/>
            </a:br>
            <a:r>
              <a:rPr lang="en-US" dirty="0" smtClean="0"/>
              <a:t>Autoregulation</a:t>
            </a:r>
            <a:endParaRPr lang="en-US" dirty="0"/>
          </a:p>
        </p:txBody>
      </p:sp>
      <p:sp>
        <p:nvSpPr>
          <p:cNvPr id="107523" name="Rectangle 3"/>
          <p:cNvSpPr>
            <a:spLocks noGrp="1" noChangeArrowheads="1"/>
          </p:cNvSpPr>
          <p:nvPr>
            <p:ph type="body" idx="1"/>
          </p:nvPr>
        </p:nvSpPr>
        <p:spPr/>
        <p:txBody>
          <a:bodyPr/>
          <a:lstStyle/>
          <a:p>
            <a:pPr marL="571500" indent="-571500"/>
            <a:r>
              <a:rPr lang="en-US" dirty="0" smtClean="0"/>
              <a:t>Mechanisms of </a:t>
            </a:r>
            <a:r>
              <a:rPr lang="en-US" dirty="0"/>
              <a:t>autoregulation</a:t>
            </a:r>
          </a:p>
          <a:p>
            <a:pPr marL="879475" lvl="1" indent="-533400">
              <a:buFont typeface="Times" charset="0"/>
              <a:buAutoNum type="arabicPeriod"/>
            </a:pPr>
            <a:r>
              <a:rPr lang="en-US" dirty="0"/>
              <a:t>Metabolic</a:t>
            </a:r>
          </a:p>
          <a:p>
            <a:pPr marL="879475" lvl="1" indent="-533400">
              <a:buFont typeface="Times" charset="0"/>
              <a:buAutoNum type="arabicPeriod"/>
            </a:pPr>
            <a:r>
              <a:rPr lang="en-US" dirty="0" smtClean="0"/>
              <a:t>Myogenic</a:t>
            </a:r>
          </a:p>
          <a:p>
            <a:pPr marL="879475" lvl="1" indent="-533400">
              <a:buFont typeface="Times" charset="0"/>
              <a:buAutoNum type="arabicPeriod"/>
            </a:pPr>
            <a:r>
              <a:rPr lang="en-US" dirty="0" smtClean="0"/>
              <a:t>Paracrine/Autocrine</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19.13</a:t>
            </a:r>
          </a:p>
        </p:txBody>
      </p:sp>
      <p:pic>
        <p:nvPicPr>
          <p:cNvPr id="23561" name="Picture 9" descr="figure_19_13-jLE"/>
          <p:cNvPicPr>
            <a:picLocks noChangeAspect="1" noChangeArrowheads="1"/>
          </p:cNvPicPr>
          <p:nvPr/>
        </p:nvPicPr>
        <p:blipFill>
          <a:blip r:embed="rId2" cstate="print"/>
          <a:srcRect/>
          <a:stretch>
            <a:fillRect/>
          </a:stretch>
        </p:blipFill>
        <p:spPr bwMode="auto">
          <a:xfrm>
            <a:off x="457200" y="488950"/>
            <a:ext cx="8229600" cy="5880100"/>
          </a:xfrm>
          <a:prstGeom prst="rect">
            <a:avLst/>
          </a:prstGeom>
          <a:noFill/>
        </p:spPr>
      </p:pic>
      <p:sp>
        <p:nvSpPr>
          <p:cNvPr id="23562" name="Rectangle 10"/>
          <p:cNvSpPr>
            <a:spLocks noChangeArrowheads="1"/>
          </p:cNvSpPr>
          <p:nvPr/>
        </p:nvSpPr>
        <p:spPr bwMode="auto">
          <a:xfrm>
            <a:off x="2139950" y="1644650"/>
            <a:ext cx="45402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Brain</a:t>
            </a:r>
            <a:endParaRPr lang="en-US" sz="1400" b="1" dirty="0">
              <a:latin typeface="Arial" charset="0"/>
            </a:endParaRPr>
          </a:p>
        </p:txBody>
      </p:sp>
      <p:sp>
        <p:nvSpPr>
          <p:cNvPr id="23563" name="Rectangle 11"/>
          <p:cNvSpPr>
            <a:spLocks noChangeArrowheads="1"/>
          </p:cNvSpPr>
          <p:nvPr/>
        </p:nvSpPr>
        <p:spPr bwMode="auto">
          <a:xfrm>
            <a:off x="2139950" y="1949450"/>
            <a:ext cx="45402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Heart</a:t>
            </a:r>
            <a:endParaRPr lang="en-US" sz="1400" b="1" dirty="0">
              <a:latin typeface="Arial" charset="0"/>
            </a:endParaRPr>
          </a:p>
        </p:txBody>
      </p:sp>
      <p:sp>
        <p:nvSpPr>
          <p:cNvPr id="23564" name="Rectangle 12"/>
          <p:cNvSpPr>
            <a:spLocks noChangeArrowheads="1"/>
          </p:cNvSpPr>
          <p:nvPr/>
        </p:nvSpPr>
        <p:spPr bwMode="auto">
          <a:xfrm>
            <a:off x="2139950" y="2390775"/>
            <a:ext cx="709613" cy="425450"/>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Skeletal</a:t>
            </a:r>
          </a:p>
          <a:p>
            <a:r>
              <a:rPr lang="en-US" sz="1400" b="1" dirty="0">
                <a:solidFill>
                  <a:srgbClr val="231F20"/>
                </a:solidFill>
                <a:latin typeface="Arial" charset="0"/>
              </a:rPr>
              <a:t>muscles</a:t>
            </a:r>
            <a:endParaRPr lang="en-US" sz="1400" b="1" dirty="0">
              <a:latin typeface="Arial" charset="0"/>
            </a:endParaRPr>
          </a:p>
        </p:txBody>
      </p:sp>
      <p:sp>
        <p:nvSpPr>
          <p:cNvPr id="23565" name="Rectangle 13"/>
          <p:cNvSpPr>
            <a:spLocks noChangeArrowheads="1"/>
          </p:cNvSpPr>
          <p:nvPr/>
        </p:nvSpPr>
        <p:spPr bwMode="auto">
          <a:xfrm>
            <a:off x="2139950" y="2940050"/>
            <a:ext cx="37465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Skin</a:t>
            </a:r>
            <a:endParaRPr lang="en-US" sz="1400" b="1" dirty="0">
              <a:latin typeface="Arial" charset="0"/>
            </a:endParaRPr>
          </a:p>
        </p:txBody>
      </p:sp>
      <p:sp>
        <p:nvSpPr>
          <p:cNvPr id="23566" name="Rectangle 14"/>
          <p:cNvSpPr>
            <a:spLocks noChangeArrowheads="1"/>
          </p:cNvSpPr>
          <p:nvPr/>
        </p:nvSpPr>
        <p:spPr bwMode="auto">
          <a:xfrm>
            <a:off x="2139950" y="3438525"/>
            <a:ext cx="59055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Kidney</a:t>
            </a:r>
            <a:endParaRPr lang="en-US" sz="1400" b="1" dirty="0">
              <a:latin typeface="Arial" charset="0"/>
            </a:endParaRPr>
          </a:p>
        </p:txBody>
      </p:sp>
      <p:sp>
        <p:nvSpPr>
          <p:cNvPr id="23567" name="Rectangle 15"/>
          <p:cNvSpPr>
            <a:spLocks noChangeArrowheads="1"/>
          </p:cNvSpPr>
          <p:nvPr/>
        </p:nvSpPr>
        <p:spPr bwMode="auto">
          <a:xfrm>
            <a:off x="2139950" y="4178300"/>
            <a:ext cx="817563"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Abdomen</a:t>
            </a:r>
            <a:endParaRPr lang="en-US" sz="1400" b="1" dirty="0">
              <a:latin typeface="Arial" charset="0"/>
            </a:endParaRPr>
          </a:p>
        </p:txBody>
      </p:sp>
      <p:sp>
        <p:nvSpPr>
          <p:cNvPr id="23568" name="Rectangle 16"/>
          <p:cNvSpPr>
            <a:spLocks noChangeArrowheads="1"/>
          </p:cNvSpPr>
          <p:nvPr/>
        </p:nvSpPr>
        <p:spPr bwMode="auto">
          <a:xfrm>
            <a:off x="2139950" y="4772025"/>
            <a:ext cx="47307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Other</a:t>
            </a:r>
            <a:endParaRPr lang="en-US" sz="1400" b="1" dirty="0">
              <a:latin typeface="Arial" charset="0"/>
            </a:endParaRPr>
          </a:p>
        </p:txBody>
      </p:sp>
      <p:sp>
        <p:nvSpPr>
          <p:cNvPr id="23569" name="Rectangle 17"/>
          <p:cNvSpPr>
            <a:spLocks noChangeArrowheads="1"/>
          </p:cNvSpPr>
          <p:nvPr/>
        </p:nvSpPr>
        <p:spPr bwMode="auto">
          <a:xfrm>
            <a:off x="3997325" y="5984875"/>
            <a:ext cx="2860675" cy="425450"/>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Total blood flow during strenuous</a:t>
            </a:r>
          </a:p>
          <a:p>
            <a:r>
              <a:rPr lang="en-US" sz="1400" b="1" dirty="0">
                <a:solidFill>
                  <a:srgbClr val="231F20"/>
                </a:solidFill>
                <a:latin typeface="Arial" charset="0"/>
              </a:rPr>
              <a:t>exercise 17,500 ml/min</a:t>
            </a:r>
            <a:endParaRPr lang="en-US" sz="1400" b="1" dirty="0">
              <a:latin typeface="Arial" charset="0"/>
            </a:endParaRPr>
          </a:p>
        </p:txBody>
      </p:sp>
      <p:sp>
        <p:nvSpPr>
          <p:cNvPr id="23570" name="Rectangle 18"/>
          <p:cNvSpPr>
            <a:spLocks noChangeArrowheads="1"/>
          </p:cNvSpPr>
          <p:nvPr/>
        </p:nvSpPr>
        <p:spPr bwMode="auto">
          <a:xfrm>
            <a:off x="2813050" y="5114925"/>
            <a:ext cx="1016000" cy="63817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Total blood</a:t>
            </a:r>
          </a:p>
          <a:p>
            <a:r>
              <a:rPr lang="en-US" sz="1400" b="1" dirty="0">
                <a:solidFill>
                  <a:srgbClr val="231F20"/>
                </a:solidFill>
                <a:latin typeface="Arial" charset="0"/>
              </a:rPr>
              <a:t>flow at rest</a:t>
            </a:r>
          </a:p>
          <a:p>
            <a:r>
              <a:rPr lang="en-US" sz="1400" b="1" dirty="0">
                <a:solidFill>
                  <a:srgbClr val="231F20"/>
                </a:solidFill>
                <a:latin typeface="Arial" charset="0"/>
              </a:rPr>
              <a:t>5800 ml/min</a:t>
            </a:r>
            <a:endParaRPr lang="en-US" sz="1400" b="1" dirty="0">
              <a:latin typeface="Arial"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a:lstStyle/>
          <a:p>
            <a:r>
              <a:rPr lang="en-US" dirty="0"/>
              <a:t>Autoregulation</a:t>
            </a:r>
          </a:p>
        </p:txBody>
      </p:sp>
      <p:sp>
        <p:nvSpPr>
          <p:cNvPr id="27653" name="Rectangle 5"/>
          <p:cNvSpPr>
            <a:spLocks noGrp="1" noChangeArrowheads="1"/>
          </p:cNvSpPr>
          <p:nvPr>
            <p:ph type="body" idx="1"/>
          </p:nvPr>
        </p:nvSpPr>
        <p:spPr/>
        <p:txBody>
          <a:bodyPr/>
          <a:lstStyle/>
          <a:p>
            <a:r>
              <a:rPr lang="en-US" dirty="0"/>
              <a:t>Automatic adjustment of blood flow to each tissue in proportion to its requirements at any given point in time</a:t>
            </a:r>
          </a:p>
          <a:p>
            <a:r>
              <a:rPr lang="en-US" dirty="0"/>
              <a:t>Is controlled intrinsically by modifying the diameter of local arterioles feeding the capillaries</a:t>
            </a:r>
          </a:p>
          <a:p>
            <a:r>
              <a:rPr lang="en-US" dirty="0"/>
              <a:t>Is independent of MAP, which is controlled as needed to maintain constant pressure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p:txBody>
          <a:bodyPr/>
          <a:lstStyle/>
          <a:p>
            <a:r>
              <a:rPr lang="en-US" dirty="0"/>
              <a:t>Blood Flow Through Body Tissues</a:t>
            </a:r>
          </a:p>
        </p:txBody>
      </p:sp>
      <p:sp>
        <p:nvSpPr>
          <p:cNvPr id="21509" name="Rectangle 5"/>
          <p:cNvSpPr>
            <a:spLocks noGrp="1" noChangeArrowheads="1"/>
          </p:cNvSpPr>
          <p:nvPr>
            <p:ph type="body" idx="1"/>
          </p:nvPr>
        </p:nvSpPr>
        <p:spPr/>
        <p:txBody>
          <a:bodyPr/>
          <a:lstStyle/>
          <a:p>
            <a:r>
              <a:rPr lang="en-US" dirty="0"/>
              <a:t>Blood flow (tissue perfusion) is involved in</a:t>
            </a:r>
          </a:p>
          <a:p>
            <a:pPr lvl="1"/>
            <a:r>
              <a:rPr lang="en-US" dirty="0"/>
              <a:t>Delivery of O</a:t>
            </a:r>
            <a:r>
              <a:rPr lang="en-US" baseline="-25000" dirty="0"/>
              <a:t>2</a:t>
            </a:r>
            <a:r>
              <a:rPr lang="en-US" dirty="0"/>
              <a:t> and nutrients to, and removal of wastes from, tissue cells </a:t>
            </a:r>
          </a:p>
          <a:p>
            <a:pPr lvl="1"/>
            <a:r>
              <a:rPr lang="en-US" dirty="0"/>
              <a:t>Gas exchange (lungs)</a:t>
            </a:r>
          </a:p>
          <a:p>
            <a:pPr lvl="1"/>
            <a:r>
              <a:rPr lang="en-US" dirty="0"/>
              <a:t>Absorption of nutrients (digestive tract)</a:t>
            </a:r>
          </a:p>
          <a:p>
            <a:pPr lvl="1"/>
            <a:r>
              <a:rPr lang="en-US" dirty="0"/>
              <a:t>Urine formation (kidneys)</a:t>
            </a:r>
          </a:p>
          <a:p>
            <a:r>
              <a:rPr lang="en-US" dirty="0"/>
              <a:t>Rate of flow is precisely the right amount to provide for proper function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Active versus Reactive Hyperemia</a:t>
            </a:r>
            <a:endParaRPr lang="en-US" dirty="0"/>
          </a:p>
        </p:txBody>
      </p:sp>
      <p:sp>
        <p:nvSpPr>
          <p:cNvPr id="3" name="Content Placeholder 2"/>
          <p:cNvSpPr>
            <a:spLocks noGrp="1"/>
          </p:cNvSpPr>
          <p:nvPr>
            <p:ph idx="1"/>
          </p:nvPr>
        </p:nvSpPr>
        <p:spPr>
          <a:xfrm>
            <a:off x="457200" y="1066800"/>
            <a:ext cx="8229600" cy="5410200"/>
          </a:xfrm>
        </p:spPr>
        <p:txBody>
          <a:bodyPr>
            <a:normAutofit fontScale="70000" lnSpcReduction="20000"/>
          </a:bodyPr>
          <a:lstStyle/>
          <a:p>
            <a:r>
              <a:rPr lang="en-US" b="1" dirty="0" smtClean="0"/>
              <a:t>Functional hyperemia</a:t>
            </a:r>
            <a:r>
              <a:rPr lang="en-US" dirty="0" smtClean="0"/>
              <a:t>, or </a:t>
            </a:r>
            <a:r>
              <a:rPr lang="en-US" b="1" dirty="0" smtClean="0"/>
              <a:t>active hyperemia</a:t>
            </a:r>
            <a:r>
              <a:rPr lang="en-US" dirty="0" smtClean="0"/>
              <a:t>, is the increased blood flow that occurs when tissue is active.</a:t>
            </a:r>
          </a:p>
          <a:p>
            <a:r>
              <a:rPr lang="en-US" dirty="0" smtClean="0"/>
              <a:t>When cells within the body are active in one way or another, they use more oxygen and fuel, such as glucose or fatty acids, than when they are not. The blood vessels compensate for this metabolism by dilatation, allowing more blood to reach the tissue. This prevents deprivation of the tissue.</a:t>
            </a:r>
          </a:p>
          <a:p>
            <a:r>
              <a:rPr lang="en-US" dirty="0" smtClean="0"/>
              <a:t>Since most of the common nutrients in the body are converted to carbon dioxide when they are metabolized, smooth muscle around blood vessels relax in response to increased concentrations of carbon dioxide within the blood and surrounding interstitial fluid. The relaxation of this smooth muscle results in vascular dilation and increased blood flow.</a:t>
            </a:r>
          </a:p>
          <a:p>
            <a:r>
              <a:rPr lang="en-US" b="1" dirty="0" smtClean="0"/>
              <a:t>Reactive hyperemia</a:t>
            </a:r>
            <a:r>
              <a:rPr lang="en-US" dirty="0" smtClean="0"/>
              <a:t> is the transient increase in organ blood flow that occurs following a brief period of ischemia . Following Ischemia there will be a shortage of oxygen and a build-up of metabolic waste.</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p:txBody>
          <a:bodyPr/>
          <a:lstStyle/>
          <a:p>
            <a:r>
              <a:rPr lang="en-US" dirty="0"/>
              <a:t>Myogenic Controls</a:t>
            </a:r>
          </a:p>
        </p:txBody>
      </p:sp>
      <p:sp>
        <p:nvSpPr>
          <p:cNvPr id="31749" name="Rectangle 5"/>
          <p:cNvSpPr>
            <a:spLocks noGrp="1" noChangeArrowheads="1"/>
          </p:cNvSpPr>
          <p:nvPr>
            <p:ph type="body" idx="1"/>
          </p:nvPr>
        </p:nvSpPr>
        <p:spPr/>
        <p:txBody>
          <a:bodyPr/>
          <a:lstStyle/>
          <a:p>
            <a:r>
              <a:rPr lang="en-US" dirty="0"/>
              <a:t>Myogenic responses of vascular smooth muscle keep tissue perfusion constant despite most fluctuations in systemic pressure</a:t>
            </a:r>
          </a:p>
          <a:p>
            <a:r>
              <a:rPr lang="en-US" dirty="0"/>
              <a:t>Passive stretch (increased intravascular pressure) promotes increased tone and vasoconstriction</a:t>
            </a:r>
          </a:p>
          <a:p>
            <a:r>
              <a:rPr lang="en-US" dirty="0"/>
              <a:t>Reduced stretch promotes vasodilation and increases blood flow to the tissue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Autocrine/Paracrine</a:t>
            </a:r>
            <a:endParaRPr lang="en-US" dirty="0"/>
          </a:p>
        </p:txBody>
      </p:sp>
      <p:sp>
        <p:nvSpPr>
          <p:cNvPr id="3" name="Content Placeholder 2"/>
          <p:cNvSpPr>
            <a:spLocks noGrp="1"/>
          </p:cNvSpPr>
          <p:nvPr>
            <p:ph idx="1"/>
          </p:nvPr>
        </p:nvSpPr>
        <p:spPr/>
        <p:txBody>
          <a:bodyPr/>
          <a:lstStyle/>
          <a:p>
            <a:r>
              <a:rPr lang="en-US" dirty="0" smtClean="0"/>
              <a:t>Vasodilation – Endothelial Derived Relaxing Factor (Nitric Oxide), Prostaglandins, Kinins Histamine</a:t>
            </a:r>
          </a:p>
          <a:p>
            <a:r>
              <a:rPr lang="en-US" dirty="0" smtClean="0"/>
              <a:t>Vasoconstriction - Endothelin</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Metabolites</a:t>
            </a:r>
            <a:endParaRPr lang="en-US" dirty="0"/>
          </a:p>
        </p:txBody>
      </p:sp>
      <p:sp>
        <p:nvSpPr>
          <p:cNvPr id="3" name="Content Placeholder 2"/>
          <p:cNvSpPr>
            <a:spLocks noGrp="1"/>
          </p:cNvSpPr>
          <p:nvPr>
            <p:ph idx="1"/>
          </p:nvPr>
        </p:nvSpPr>
        <p:spPr/>
        <p:txBody>
          <a:bodyPr/>
          <a:lstStyle/>
          <a:p>
            <a:r>
              <a:rPr lang="en-US" dirty="0" smtClean="0"/>
              <a:t>H+, CO</a:t>
            </a:r>
            <a:r>
              <a:rPr lang="en-US" sz="2000" dirty="0" smtClean="0"/>
              <a:t>2</a:t>
            </a:r>
            <a:r>
              <a:rPr lang="en-US" dirty="0" smtClean="0"/>
              <a:t>, Adenosine, K+</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ChangeArrowheads="1"/>
          </p:cNvSpPr>
          <p:nvPr/>
        </p:nvSpPr>
        <p:spPr bwMode="auto">
          <a:xfrm>
            <a:off x="8067675" y="6581775"/>
            <a:ext cx="1073150" cy="274638"/>
          </a:xfrm>
          <a:prstGeom prst="rect">
            <a:avLst/>
          </a:prstGeom>
          <a:noFill/>
          <a:ln w="9525">
            <a:noFill/>
            <a:miter lim="800000"/>
            <a:headEnd/>
            <a:tailEnd/>
          </a:ln>
          <a:effectLst/>
        </p:spPr>
        <p:txBody>
          <a:bodyPr wrap="none">
            <a:spAutoFit/>
          </a:bodyPr>
          <a:lstStyle/>
          <a:p>
            <a:pPr algn="r"/>
            <a:r>
              <a:rPr lang="en-US" sz="1200" b="1" dirty="0">
                <a:latin typeface="Arial" charset="0"/>
              </a:rPr>
              <a:t>Figure 19.15</a:t>
            </a:r>
          </a:p>
        </p:txBody>
      </p:sp>
      <p:pic>
        <p:nvPicPr>
          <p:cNvPr id="33801" name="Picture 9" descr="figure_19_15-jLE"/>
          <p:cNvPicPr>
            <a:picLocks noChangeAspect="1" noChangeArrowheads="1"/>
          </p:cNvPicPr>
          <p:nvPr/>
        </p:nvPicPr>
        <p:blipFill>
          <a:blip r:embed="rId2" cstate="print"/>
          <a:srcRect/>
          <a:stretch>
            <a:fillRect/>
          </a:stretch>
        </p:blipFill>
        <p:spPr bwMode="auto">
          <a:xfrm>
            <a:off x="457200" y="590550"/>
            <a:ext cx="8229600" cy="5867400"/>
          </a:xfrm>
          <a:prstGeom prst="rect">
            <a:avLst/>
          </a:prstGeom>
          <a:noFill/>
        </p:spPr>
      </p:pic>
      <p:sp>
        <p:nvSpPr>
          <p:cNvPr id="33802" name="Freeform 10"/>
          <p:cNvSpPr>
            <a:spLocks/>
          </p:cNvSpPr>
          <p:nvPr/>
        </p:nvSpPr>
        <p:spPr bwMode="auto">
          <a:xfrm>
            <a:off x="1576388" y="1646238"/>
            <a:ext cx="130175" cy="3587750"/>
          </a:xfrm>
          <a:custGeom>
            <a:avLst/>
            <a:gdLst/>
            <a:ahLst/>
            <a:cxnLst>
              <a:cxn ang="0">
                <a:pos x="80" y="0"/>
              </a:cxn>
              <a:cxn ang="0">
                <a:pos x="0" y="0"/>
              </a:cxn>
              <a:cxn ang="0">
                <a:pos x="0" y="2260"/>
              </a:cxn>
              <a:cxn ang="0">
                <a:pos x="82" y="2260"/>
              </a:cxn>
            </a:cxnLst>
            <a:rect l="0" t="0" r="r" b="b"/>
            <a:pathLst>
              <a:path w="82" h="2260">
                <a:moveTo>
                  <a:pt x="80" y="0"/>
                </a:moveTo>
                <a:lnTo>
                  <a:pt x="0" y="0"/>
                </a:lnTo>
                <a:lnTo>
                  <a:pt x="0" y="2260"/>
                </a:lnTo>
                <a:lnTo>
                  <a:pt x="82" y="2260"/>
                </a:lnTo>
              </a:path>
            </a:pathLst>
          </a:custGeom>
          <a:noFill/>
          <a:ln w="15875">
            <a:solidFill>
              <a:srgbClr val="231F20"/>
            </a:solidFill>
            <a:prstDash val="solid"/>
            <a:round/>
            <a:headEnd/>
            <a:tailEnd/>
          </a:ln>
        </p:spPr>
        <p:txBody>
          <a:bodyPr/>
          <a:lstStyle/>
          <a:p>
            <a:endParaRPr lang="en-US" dirty="0"/>
          </a:p>
        </p:txBody>
      </p:sp>
      <p:sp>
        <p:nvSpPr>
          <p:cNvPr id="33803" name="Line 11"/>
          <p:cNvSpPr>
            <a:spLocks noChangeShapeType="1"/>
          </p:cNvSpPr>
          <p:nvPr/>
        </p:nvSpPr>
        <p:spPr bwMode="auto">
          <a:xfrm flipH="1">
            <a:off x="1443038" y="2928938"/>
            <a:ext cx="130175" cy="1587"/>
          </a:xfrm>
          <a:prstGeom prst="line">
            <a:avLst/>
          </a:prstGeom>
          <a:noFill/>
          <a:ln w="15875">
            <a:solidFill>
              <a:srgbClr val="231F20"/>
            </a:solidFill>
            <a:round/>
            <a:headEnd/>
            <a:tailEnd/>
          </a:ln>
        </p:spPr>
        <p:txBody>
          <a:bodyPr/>
          <a:lstStyle/>
          <a:p>
            <a:endParaRPr lang="en-US" dirty="0"/>
          </a:p>
        </p:txBody>
      </p:sp>
      <p:sp>
        <p:nvSpPr>
          <p:cNvPr id="33804" name="Freeform 12"/>
          <p:cNvSpPr>
            <a:spLocks/>
          </p:cNvSpPr>
          <p:nvPr/>
        </p:nvSpPr>
        <p:spPr bwMode="auto">
          <a:xfrm>
            <a:off x="7402513" y="2490788"/>
            <a:ext cx="130175" cy="3057525"/>
          </a:xfrm>
          <a:custGeom>
            <a:avLst/>
            <a:gdLst/>
            <a:ahLst/>
            <a:cxnLst>
              <a:cxn ang="0">
                <a:pos x="2" y="0"/>
              </a:cxn>
              <a:cxn ang="0">
                <a:pos x="82" y="0"/>
              </a:cxn>
              <a:cxn ang="0">
                <a:pos x="82" y="1926"/>
              </a:cxn>
              <a:cxn ang="0">
                <a:pos x="0" y="1926"/>
              </a:cxn>
            </a:cxnLst>
            <a:rect l="0" t="0" r="r" b="b"/>
            <a:pathLst>
              <a:path w="82" h="1926">
                <a:moveTo>
                  <a:pt x="2" y="0"/>
                </a:moveTo>
                <a:lnTo>
                  <a:pt x="82" y="0"/>
                </a:lnTo>
                <a:lnTo>
                  <a:pt x="82" y="1926"/>
                </a:lnTo>
                <a:lnTo>
                  <a:pt x="0" y="1926"/>
                </a:lnTo>
              </a:path>
            </a:pathLst>
          </a:custGeom>
          <a:noFill/>
          <a:ln w="15875">
            <a:solidFill>
              <a:srgbClr val="231F20"/>
            </a:solidFill>
            <a:prstDash val="solid"/>
            <a:round/>
            <a:headEnd/>
            <a:tailEnd/>
          </a:ln>
        </p:spPr>
        <p:txBody>
          <a:bodyPr/>
          <a:lstStyle/>
          <a:p>
            <a:endParaRPr lang="en-US" dirty="0"/>
          </a:p>
        </p:txBody>
      </p:sp>
      <p:sp>
        <p:nvSpPr>
          <p:cNvPr id="33805" name="Line 13"/>
          <p:cNvSpPr>
            <a:spLocks noChangeShapeType="1"/>
          </p:cNvSpPr>
          <p:nvPr/>
        </p:nvSpPr>
        <p:spPr bwMode="auto">
          <a:xfrm>
            <a:off x="7535863" y="3970338"/>
            <a:ext cx="127000" cy="1587"/>
          </a:xfrm>
          <a:prstGeom prst="line">
            <a:avLst/>
          </a:prstGeom>
          <a:noFill/>
          <a:ln w="15875">
            <a:solidFill>
              <a:srgbClr val="231F20"/>
            </a:solidFill>
            <a:round/>
            <a:headEnd/>
            <a:tailEnd/>
          </a:ln>
        </p:spPr>
        <p:txBody>
          <a:bodyPr/>
          <a:lstStyle/>
          <a:p>
            <a:endParaRPr lang="en-US" dirty="0"/>
          </a:p>
        </p:txBody>
      </p:sp>
      <p:sp>
        <p:nvSpPr>
          <p:cNvPr id="33806" name="Freeform 14"/>
          <p:cNvSpPr>
            <a:spLocks/>
          </p:cNvSpPr>
          <p:nvPr/>
        </p:nvSpPr>
        <p:spPr bwMode="auto">
          <a:xfrm>
            <a:off x="1576388" y="5275263"/>
            <a:ext cx="130175" cy="273050"/>
          </a:xfrm>
          <a:custGeom>
            <a:avLst/>
            <a:gdLst/>
            <a:ahLst/>
            <a:cxnLst>
              <a:cxn ang="0">
                <a:pos x="80" y="0"/>
              </a:cxn>
              <a:cxn ang="0">
                <a:pos x="0" y="0"/>
              </a:cxn>
              <a:cxn ang="0">
                <a:pos x="0" y="172"/>
              </a:cxn>
              <a:cxn ang="0">
                <a:pos x="82" y="172"/>
              </a:cxn>
            </a:cxnLst>
            <a:rect l="0" t="0" r="r" b="b"/>
            <a:pathLst>
              <a:path w="82" h="172">
                <a:moveTo>
                  <a:pt x="80" y="0"/>
                </a:moveTo>
                <a:lnTo>
                  <a:pt x="0" y="0"/>
                </a:lnTo>
                <a:lnTo>
                  <a:pt x="0" y="172"/>
                </a:lnTo>
                <a:lnTo>
                  <a:pt x="82" y="172"/>
                </a:lnTo>
              </a:path>
            </a:pathLst>
          </a:custGeom>
          <a:noFill/>
          <a:ln w="15875">
            <a:solidFill>
              <a:srgbClr val="231F20"/>
            </a:solidFill>
            <a:prstDash val="solid"/>
            <a:round/>
            <a:headEnd/>
            <a:tailEnd/>
          </a:ln>
        </p:spPr>
        <p:txBody>
          <a:bodyPr/>
          <a:lstStyle/>
          <a:p>
            <a:endParaRPr lang="en-US" dirty="0"/>
          </a:p>
        </p:txBody>
      </p:sp>
      <p:sp>
        <p:nvSpPr>
          <p:cNvPr id="33807" name="Line 15"/>
          <p:cNvSpPr>
            <a:spLocks noChangeShapeType="1"/>
          </p:cNvSpPr>
          <p:nvPr/>
        </p:nvSpPr>
        <p:spPr bwMode="auto">
          <a:xfrm flipH="1">
            <a:off x="1417638" y="5414963"/>
            <a:ext cx="155575" cy="1587"/>
          </a:xfrm>
          <a:prstGeom prst="line">
            <a:avLst/>
          </a:prstGeom>
          <a:noFill/>
          <a:ln w="15875">
            <a:solidFill>
              <a:srgbClr val="231F20"/>
            </a:solidFill>
            <a:round/>
            <a:headEnd/>
            <a:tailEnd/>
          </a:ln>
        </p:spPr>
        <p:txBody>
          <a:bodyPr/>
          <a:lstStyle/>
          <a:p>
            <a:endParaRPr lang="en-US" dirty="0"/>
          </a:p>
        </p:txBody>
      </p:sp>
      <p:sp>
        <p:nvSpPr>
          <p:cNvPr id="33808" name="Freeform 16"/>
          <p:cNvSpPr>
            <a:spLocks/>
          </p:cNvSpPr>
          <p:nvPr/>
        </p:nvSpPr>
        <p:spPr bwMode="auto">
          <a:xfrm>
            <a:off x="7405688" y="1652588"/>
            <a:ext cx="130175" cy="762000"/>
          </a:xfrm>
          <a:custGeom>
            <a:avLst/>
            <a:gdLst/>
            <a:ahLst/>
            <a:cxnLst>
              <a:cxn ang="0">
                <a:pos x="2" y="0"/>
              </a:cxn>
              <a:cxn ang="0">
                <a:pos x="82" y="0"/>
              </a:cxn>
              <a:cxn ang="0">
                <a:pos x="82" y="480"/>
              </a:cxn>
              <a:cxn ang="0">
                <a:pos x="0" y="480"/>
              </a:cxn>
            </a:cxnLst>
            <a:rect l="0" t="0" r="r" b="b"/>
            <a:pathLst>
              <a:path w="82" h="480">
                <a:moveTo>
                  <a:pt x="2" y="0"/>
                </a:moveTo>
                <a:lnTo>
                  <a:pt x="82" y="0"/>
                </a:lnTo>
                <a:lnTo>
                  <a:pt x="82" y="480"/>
                </a:lnTo>
                <a:lnTo>
                  <a:pt x="0" y="480"/>
                </a:lnTo>
              </a:path>
            </a:pathLst>
          </a:custGeom>
          <a:noFill/>
          <a:ln w="15875">
            <a:solidFill>
              <a:srgbClr val="231F20"/>
            </a:solidFill>
            <a:prstDash val="solid"/>
            <a:round/>
            <a:headEnd/>
            <a:tailEnd/>
          </a:ln>
        </p:spPr>
        <p:txBody>
          <a:bodyPr/>
          <a:lstStyle/>
          <a:p>
            <a:endParaRPr lang="en-US" dirty="0"/>
          </a:p>
        </p:txBody>
      </p:sp>
      <p:sp>
        <p:nvSpPr>
          <p:cNvPr id="33809" name="Line 17"/>
          <p:cNvSpPr>
            <a:spLocks noChangeShapeType="1"/>
          </p:cNvSpPr>
          <p:nvPr/>
        </p:nvSpPr>
        <p:spPr bwMode="auto">
          <a:xfrm>
            <a:off x="7539038" y="2043113"/>
            <a:ext cx="130175" cy="1587"/>
          </a:xfrm>
          <a:prstGeom prst="line">
            <a:avLst/>
          </a:prstGeom>
          <a:noFill/>
          <a:ln w="15875">
            <a:solidFill>
              <a:srgbClr val="231F20"/>
            </a:solidFill>
            <a:round/>
            <a:headEnd/>
            <a:tailEnd/>
          </a:ln>
        </p:spPr>
        <p:txBody>
          <a:bodyPr/>
          <a:lstStyle/>
          <a:p>
            <a:endParaRPr lang="en-US" dirty="0"/>
          </a:p>
        </p:txBody>
      </p:sp>
      <p:sp>
        <p:nvSpPr>
          <p:cNvPr id="33810" name="Rectangle 18"/>
          <p:cNvSpPr>
            <a:spLocks noChangeArrowheads="1"/>
          </p:cNvSpPr>
          <p:nvPr/>
        </p:nvSpPr>
        <p:spPr bwMode="auto">
          <a:xfrm>
            <a:off x="455613" y="2770188"/>
            <a:ext cx="960437" cy="519112"/>
          </a:xfrm>
          <a:prstGeom prst="rect">
            <a:avLst/>
          </a:prstGeom>
          <a:noFill/>
          <a:ln w="9525">
            <a:noFill/>
            <a:miter lim="800000"/>
            <a:headEnd/>
            <a:tailEnd/>
          </a:ln>
        </p:spPr>
        <p:txBody>
          <a:bodyPr wrap="none" lIns="0" tIns="0" rIns="0" bIns="0">
            <a:spAutoFit/>
          </a:bodyPr>
          <a:lstStyle/>
          <a:p>
            <a:r>
              <a:rPr lang="en-US" sz="1400" dirty="0">
                <a:solidFill>
                  <a:srgbClr val="231F20"/>
                </a:solidFill>
                <a:latin typeface="Arial Black" pitchFamily="34" charset="0"/>
              </a:rPr>
              <a:t>Metabolic</a:t>
            </a:r>
          </a:p>
          <a:p>
            <a:r>
              <a:rPr lang="en-US" sz="1500" dirty="0">
                <a:solidFill>
                  <a:srgbClr val="231F20"/>
                </a:solidFill>
                <a:latin typeface="Arial Black" pitchFamily="34" charset="0"/>
              </a:rPr>
              <a:t>controls</a:t>
            </a:r>
            <a:endParaRPr lang="en-US" sz="1400" dirty="0">
              <a:latin typeface="Arial" charset="0"/>
            </a:endParaRPr>
          </a:p>
        </p:txBody>
      </p:sp>
      <p:sp>
        <p:nvSpPr>
          <p:cNvPr id="33811" name="Rectangle 19"/>
          <p:cNvSpPr>
            <a:spLocks noChangeArrowheads="1"/>
          </p:cNvSpPr>
          <p:nvPr/>
        </p:nvSpPr>
        <p:spPr bwMode="auto">
          <a:xfrm>
            <a:off x="2659063" y="1963738"/>
            <a:ext cx="236537"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pH</a:t>
            </a:r>
            <a:endParaRPr lang="en-US" sz="1400" b="1" dirty="0">
              <a:latin typeface="Arial" charset="0"/>
            </a:endParaRPr>
          </a:p>
        </p:txBody>
      </p:sp>
      <p:sp>
        <p:nvSpPr>
          <p:cNvPr id="33812" name="Rectangle 20"/>
          <p:cNvSpPr>
            <a:spLocks noChangeArrowheads="1"/>
          </p:cNvSpPr>
          <p:nvPr/>
        </p:nvSpPr>
        <p:spPr bwMode="auto">
          <a:xfrm>
            <a:off x="6186488" y="1957388"/>
            <a:ext cx="105410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Sympathetic</a:t>
            </a:r>
            <a:endParaRPr lang="en-US" sz="1400" b="1" dirty="0">
              <a:latin typeface="Arial" charset="0"/>
            </a:endParaRPr>
          </a:p>
        </p:txBody>
      </p:sp>
      <p:sp>
        <p:nvSpPr>
          <p:cNvPr id="33813" name="Rectangle 21"/>
          <p:cNvSpPr>
            <a:spLocks noChangeArrowheads="1"/>
          </p:cNvSpPr>
          <p:nvPr/>
        </p:nvSpPr>
        <p:spPr bwMode="auto">
          <a:xfrm>
            <a:off x="5129213" y="2462213"/>
            <a:ext cx="102870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Symbol" charset="2"/>
                <a:sym typeface="Symbol" charset="2"/>
              </a:rPr>
              <a:t>a</a:t>
            </a:r>
            <a:r>
              <a:rPr lang="en-US" sz="1400" b="1" dirty="0">
                <a:solidFill>
                  <a:srgbClr val="231F20"/>
                </a:solidFill>
                <a:latin typeface="Arial" charset="0"/>
              </a:rPr>
              <a:t> Receptors</a:t>
            </a:r>
            <a:endParaRPr lang="en-US" sz="1400" b="1" dirty="0">
              <a:latin typeface="Arial" charset="0"/>
            </a:endParaRPr>
          </a:p>
        </p:txBody>
      </p:sp>
      <p:sp>
        <p:nvSpPr>
          <p:cNvPr id="33814" name="Rectangle 22"/>
          <p:cNvSpPr>
            <a:spLocks noChangeArrowheads="1"/>
          </p:cNvSpPr>
          <p:nvPr/>
        </p:nvSpPr>
        <p:spPr bwMode="auto">
          <a:xfrm>
            <a:off x="5113338" y="2830513"/>
            <a:ext cx="101282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Symbol" charset="2"/>
                <a:sym typeface="Symbol" charset="2"/>
              </a:rPr>
              <a:t>b</a:t>
            </a:r>
            <a:r>
              <a:rPr lang="en-US" sz="1400" b="1" dirty="0">
                <a:solidFill>
                  <a:srgbClr val="231F20"/>
                </a:solidFill>
                <a:latin typeface="Arial" charset="0"/>
              </a:rPr>
              <a:t> Receptors</a:t>
            </a:r>
            <a:endParaRPr lang="en-US" sz="1400" b="1" dirty="0">
              <a:latin typeface="Arial" charset="0"/>
            </a:endParaRPr>
          </a:p>
        </p:txBody>
      </p:sp>
      <p:sp>
        <p:nvSpPr>
          <p:cNvPr id="33815" name="Rectangle 23"/>
          <p:cNvSpPr>
            <a:spLocks noChangeArrowheads="1"/>
          </p:cNvSpPr>
          <p:nvPr/>
        </p:nvSpPr>
        <p:spPr bwMode="auto">
          <a:xfrm>
            <a:off x="6186488" y="2719388"/>
            <a:ext cx="1289050" cy="425450"/>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Epinephrine,</a:t>
            </a:r>
          </a:p>
          <a:p>
            <a:r>
              <a:rPr lang="en-US" sz="1400" b="1" dirty="0">
                <a:solidFill>
                  <a:srgbClr val="231F20"/>
                </a:solidFill>
                <a:latin typeface="Arial" charset="0"/>
              </a:rPr>
              <a:t>norepinephrine</a:t>
            </a:r>
          </a:p>
        </p:txBody>
      </p:sp>
      <p:sp>
        <p:nvSpPr>
          <p:cNvPr id="33816" name="Rectangle 24"/>
          <p:cNvSpPr>
            <a:spLocks noChangeArrowheads="1"/>
          </p:cNvSpPr>
          <p:nvPr/>
        </p:nvSpPr>
        <p:spPr bwMode="auto">
          <a:xfrm>
            <a:off x="6186488" y="3744913"/>
            <a:ext cx="1169987"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Angiotensin II</a:t>
            </a:r>
            <a:endParaRPr lang="en-US" sz="1400" b="1" dirty="0">
              <a:latin typeface="Arial" charset="0"/>
            </a:endParaRPr>
          </a:p>
        </p:txBody>
      </p:sp>
      <p:sp>
        <p:nvSpPr>
          <p:cNvPr id="33817" name="Rectangle 25"/>
          <p:cNvSpPr>
            <a:spLocks noChangeArrowheads="1"/>
          </p:cNvSpPr>
          <p:nvPr/>
        </p:nvSpPr>
        <p:spPr bwMode="auto">
          <a:xfrm>
            <a:off x="6186488" y="4357688"/>
            <a:ext cx="1311275" cy="425450"/>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Antidiuretic</a:t>
            </a:r>
          </a:p>
          <a:p>
            <a:r>
              <a:rPr lang="en-US" sz="1400" b="1" dirty="0">
                <a:solidFill>
                  <a:srgbClr val="231F20"/>
                </a:solidFill>
                <a:latin typeface="Arial" charset="0"/>
              </a:rPr>
              <a:t>hormone (ADH)</a:t>
            </a:r>
            <a:endParaRPr lang="en-US" sz="1400" b="1" dirty="0">
              <a:latin typeface="Arial" charset="0"/>
            </a:endParaRPr>
          </a:p>
        </p:txBody>
      </p:sp>
      <p:sp>
        <p:nvSpPr>
          <p:cNvPr id="33818" name="Rectangle 26"/>
          <p:cNvSpPr>
            <a:spLocks noChangeArrowheads="1"/>
          </p:cNvSpPr>
          <p:nvPr/>
        </p:nvSpPr>
        <p:spPr bwMode="auto">
          <a:xfrm>
            <a:off x="6186488" y="4967288"/>
            <a:ext cx="1171575" cy="63817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Atrial</a:t>
            </a:r>
          </a:p>
          <a:p>
            <a:r>
              <a:rPr lang="en-US" sz="1400" b="1" dirty="0">
                <a:solidFill>
                  <a:srgbClr val="231F20"/>
                </a:solidFill>
                <a:latin typeface="Arial" charset="0"/>
              </a:rPr>
              <a:t>natriuretic</a:t>
            </a:r>
          </a:p>
          <a:p>
            <a:r>
              <a:rPr lang="en-US" sz="1400" b="1" dirty="0">
                <a:solidFill>
                  <a:srgbClr val="231F20"/>
                </a:solidFill>
                <a:latin typeface="Arial" charset="0"/>
              </a:rPr>
              <a:t>peptide (ANP)</a:t>
            </a:r>
            <a:endParaRPr lang="en-US" sz="1400" b="1" dirty="0">
              <a:latin typeface="Arial" charset="0"/>
            </a:endParaRPr>
          </a:p>
        </p:txBody>
      </p:sp>
      <p:sp>
        <p:nvSpPr>
          <p:cNvPr id="33819" name="Rectangle 27"/>
          <p:cNvSpPr>
            <a:spLocks noChangeArrowheads="1"/>
          </p:cNvSpPr>
          <p:nvPr/>
        </p:nvSpPr>
        <p:spPr bwMode="auto">
          <a:xfrm>
            <a:off x="1011238" y="6016625"/>
            <a:ext cx="542925" cy="198438"/>
          </a:xfrm>
          <a:prstGeom prst="rect">
            <a:avLst/>
          </a:prstGeom>
          <a:noFill/>
          <a:ln w="9525">
            <a:noFill/>
            <a:miter lim="800000"/>
            <a:headEnd/>
            <a:tailEnd/>
          </a:ln>
        </p:spPr>
        <p:txBody>
          <a:bodyPr wrap="none" lIns="0" tIns="0" rIns="0" bIns="0">
            <a:spAutoFit/>
          </a:bodyPr>
          <a:lstStyle/>
          <a:p>
            <a:r>
              <a:rPr lang="en-US" sz="1300" b="1" dirty="0">
                <a:solidFill>
                  <a:srgbClr val="231F20"/>
                </a:solidFill>
                <a:latin typeface="Arial" charset="0"/>
              </a:rPr>
              <a:t>Dilates</a:t>
            </a:r>
            <a:endParaRPr lang="en-US" sz="1400" b="1" dirty="0">
              <a:latin typeface="Arial" charset="0"/>
            </a:endParaRPr>
          </a:p>
        </p:txBody>
      </p:sp>
      <p:sp>
        <p:nvSpPr>
          <p:cNvPr id="33820" name="Rectangle 28"/>
          <p:cNvSpPr>
            <a:spLocks noChangeArrowheads="1"/>
          </p:cNvSpPr>
          <p:nvPr/>
        </p:nvSpPr>
        <p:spPr bwMode="auto">
          <a:xfrm>
            <a:off x="1011238" y="6270625"/>
            <a:ext cx="819150" cy="198438"/>
          </a:xfrm>
          <a:prstGeom prst="rect">
            <a:avLst/>
          </a:prstGeom>
          <a:noFill/>
          <a:ln w="9525">
            <a:noFill/>
            <a:miter lim="800000"/>
            <a:headEnd/>
            <a:tailEnd/>
          </a:ln>
        </p:spPr>
        <p:txBody>
          <a:bodyPr wrap="none" lIns="0" tIns="0" rIns="0" bIns="0">
            <a:spAutoFit/>
          </a:bodyPr>
          <a:lstStyle/>
          <a:p>
            <a:r>
              <a:rPr lang="en-US" sz="1300" b="1" dirty="0">
                <a:solidFill>
                  <a:srgbClr val="231F20"/>
                </a:solidFill>
                <a:latin typeface="Arial" charset="0"/>
              </a:rPr>
              <a:t>Constricts</a:t>
            </a:r>
            <a:endParaRPr lang="en-US" sz="1400" b="1" dirty="0">
              <a:latin typeface="Arial" charset="0"/>
            </a:endParaRPr>
          </a:p>
        </p:txBody>
      </p:sp>
      <p:sp>
        <p:nvSpPr>
          <p:cNvPr id="33821" name="Rectangle 29"/>
          <p:cNvSpPr>
            <a:spLocks noChangeArrowheads="1"/>
          </p:cNvSpPr>
          <p:nvPr/>
        </p:nvSpPr>
        <p:spPr bwMode="auto">
          <a:xfrm>
            <a:off x="1608138" y="4078288"/>
            <a:ext cx="127952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Prostaglandins</a:t>
            </a:r>
            <a:endParaRPr lang="en-US" sz="1400" b="1" dirty="0">
              <a:latin typeface="Arial" charset="0"/>
            </a:endParaRPr>
          </a:p>
        </p:txBody>
      </p:sp>
      <p:sp>
        <p:nvSpPr>
          <p:cNvPr id="33822" name="Rectangle 30"/>
          <p:cNvSpPr>
            <a:spLocks noChangeArrowheads="1"/>
          </p:cNvSpPr>
          <p:nvPr/>
        </p:nvSpPr>
        <p:spPr bwMode="auto">
          <a:xfrm>
            <a:off x="1970088" y="4386263"/>
            <a:ext cx="904875"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Adenosine</a:t>
            </a:r>
            <a:endParaRPr lang="en-US" sz="1400" b="1" dirty="0">
              <a:latin typeface="Arial" charset="0"/>
            </a:endParaRPr>
          </a:p>
        </p:txBody>
      </p:sp>
      <p:sp>
        <p:nvSpPr>
          <p:cNvPr id="33823" name="Rectangle 31"/>
          <p:cNvSpPr>
            <a:spLocks noChangeArrowheads="1"/>
          </p:cNvSpPr>
          <p:nvPr/>
        </p:nvSpPr>
        <p:spPr bwMode="auto">
          <a:xfrm>
            <a:off x="1912938" y="4697413"/>
            <a:ext cx="965200" cy="212725"/>
          </a:xfrm>
          <a:prstGeom prst="rect">
            <a:avLst/>
          </a:prstGeom>
          <a:noFill/>
          <a:ln w="9525">
            <a:noFill/>
            <a:miter lim="800000"/>
            <a:headEnd/>
            <a:tailEnd/>
          </a:ln>
        </p:spPr>
        <p:txBody>
          <a:bodyPr wrap="none" lIns="0" tIns="0" rIns="0" bIns="0">
            <a:spAutoFit/>
          </a:bodyPr>
          <a:lstStyle/>
          <a:p>
            <a:r>
              <a:rPr lang="en-US" sz="1400" b="1" dirty="0">
                <a:solidFill>
                  <a:srgbClr val="231F20"/>
                </a:solidFill>
                <a:latin typeface="Arial" charset="0"/>
              </a:rPr>
              <a:t>Nitric oxide</a:t>
            </a:r>
            <a:endParaRPr lang="en-US" sz="1400" b="1" dirty="0">
              <a:latin typeface="Arial" charset="0"/>
            </a:endParaRPr>
          </a:p>
        </p:txBody>
      </p:sp>
      <p:sp>
        <p:nvSpPr>
          <p:cNvPr id="33824" name="Rectangle 32"/>
          <p:cNvSpPr>
            <a:spLocks noChangeArrowheads="1"/>
          </p:cNvSpPr>
          <p:nvPr/>
        </p:nvSpPr>
        <p:spPr bwMode="auto">
          <a:xfrm>
            <a:off x="1868488" y="5005388"/>
            <a:ext cx="1012825" cy="212725"/>
          </a:xfrm>
          <a:prstGeom prst="rect">
            <a:avLst/>
          </a:prstGeom>
          <a:noFill/>
          <a:ln w="9525">
            <a:noFill/>
            <a:miter lim="800000"/>
            <a:headEnd/>
            <a:tailEnd/>
          </a:ln>
        </p:spPr>
        <p:txBody>
          <a:bodyPr wrap="none" lIns="0" tIns="0" rIns="0" bIns="0">
            <a:spAutoFit/>
          </a:bodyPr>
          <a:lstStyle/>
          <a:p>
            <a:r>
              <a:rPr lang="en-US" sz="1400" b="1" dirty="0" err="1">
                <a:solidFill>
                  <a:srgbClr val="231F20"/>
                </a:solidFill>
                <a:latin typeface="Arial" charset="0"/>
              </a:rPr>
              <a:t>Endothelins</a:t>
            </a:r>
            <a:endParaRPr lang="en-US" sz="1400" b="1" dirty="0">
              <a:latin typeface="Arial" charset="0"/>
            </a:endParaRPr>
          </a:p>
        </p:txBody>
      </p:sp>
      <p:sp>
        <p:nvSpPr>
          <p:cNvPr id="33825" name="Rectangle 33"/>
          <p:cNvSpPr>
            <a:spLocks noChangeArrowheads="1"/>
          </p:cNvSpPr>
          <p:nvPr/>
        </p:nvSpPr>
        <p:spPr bwMode="auto">
          <a:xfrm>
            <a:off x="2262188" y="5316538"/>
            <a:ext cx="611187"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Stretch</a:t>
            </a:r>
            <a:endParaRPr lang="en-US" sz="1400" b="1">
              <a:latin typeface="Arial" charset="0"/>
            </a:endParaRPr>
          </a:p>
        </p:txBody>
      </p:sp>
      <p:sp>
        <p:nvSpPr>
          <p:cNvPr id="33826" name="Rectangle 34"/>
          <p:cNvSpPr>
            <a:spLocks noChangeArrowheads="1"/>
          </p:cNvSpPr>
          <p:nvPr/>
        </p:nvSpPr>
        <p:spPr bwMode="auto">
          <a:xfrm>
            <a:off x="2684463" y="2319338"/>
            <a:ext cx="20161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O</a:t>
            </a:r>
            <a:r>
              <a:rPr lang="en-US" sz="1400" b="1" baseline="-25000">
                <a:solidFill>
                  <a:srgbClr val="231F20"/>
                </a:solidFill>
                <a:latin typeface="Arial" charset="0"/>
              </a:rPr>
              <a:t>2</a:t>
            </a:r>
            <a:endParaRPr lang="en-US" sz="1400" b="1" baseline="30000">
              <a:solidFill>
                <a:srgbClr val="231F20"/>
              </a:solidFill>
              <a:latin typeface="Arial" charset="0"/>
            </a:endParaRPr>
          </a:p>
        </p:txBody>
      </p:sp>
      <p:sp>
        <p:nvSpPr>
          <p:cNvPr id="33827" name="Rectangle 35"/>
          <p:cNvSpPr>
            <a:spLocks noChangeArrowheads="1"/>
          </p:cNvSpPr>
          <p:nvPr/>
        </p:nvSpPr>
        <p:spPr bwMode="auto">
          <a:xfrm>
            <a:off x="2563813" y="3392488"/>
            <a:ext cx="330200"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CO</a:t>
            </a:r>
            <a:r>
              <a:rPr lang="en-US" sz="1400" b="1" baseline="-25000">
                <a:solidFill>
                  <a:srgbClr val="231F20"/>
                </a:solidFill>
                <a:latin typeface="Arial" charset="0"/>
              </a:rPr>
              <a:t>2</a:t>
            </a:r>
            <a:endParaRPr lang="en-US" sz="1400" b="1" baseline="30000">
              <a:solidFill>
                <a:srgbClr val="231F20"/>
              </a:solidFill>
              <a:latin typeface="Arial" charset="0"/>
            </a:endParaRPr>
          </a:p>
        </p:txBody>
      </p:sp>
      <p:sp>
        <p:nvSpPr>
          <p:cNvPr id="33828" name="Rectangle 36"/>
          <p:cNvSpPr>
            <a:spLocks noChangeArrowheads="1"/>
          </p:cNvSpPr>
          <p:nvPr/>
        </p:nvSpPr>
        <p:spPr bwMode="auto">
          <a:xfrm>
            <a:off x="2684463" y="3783013"/>
            <a:ext cx="195262" cy="212725"/>
          </a:xfrm>
          <a:prstGeom prst="rect">
            <a:avLst/>
          </a:prstGeom>
          <a:noFill/>
          <a:ln w="9525">
            <a:noFill/>
            <a:miter lim="800000"/>
            <a:headEnd/>
            <a:tailEnd/>
          </a:ln>
        </p:spPr>
        <p:txBody>
          <a:bodyPr wrap="none" lIns="0" tIns="0" rIns="0" bIns="0">
            <a:spAutoFit/>
          </a:bodyPr>
          <a:lstStyle/>
          <a:p>
            <a:r>
              <a:rPr lang="en-US" sz="1400" b="1">
                <a:solidFill>
                  <a:srgbClr val="231F20"/>
                </a:solidFill>
                <a:latin typeface="Arial" charset="0"/>
              </a:rPr>
              <a:t>K</a:t>
            </a:r>
            <a:r>
              <a:rPr lang="en-US" sz="1400" b="1" baseline="30000">
                <a:solidFill>
                  <a:srgbClr val="231F20"/>
                </a:solidFill>
                <a:latin typeface="Arial" charset="0"/>
              </a:rPr>
              <a:t>+</a:t>
            </a:r>
          </a:p>
        </p:txBody>
      </p:sp>
      <p:sp>
        <p:nvSpPr>
          <p:cNvPr id="33829" name="Rectangle 37"/>
          <p:cNvSpPr>
            <a:spLocks noChangeArrowheads="1"/>
          </p:cNvSpPr>
          <p:nvPr/>
        </p:nvSpPr>
        <p:spPr bwMode="auto">
          <a:xfrm>
            <a:off x="1855788" y="1677988"/>
            <a:ext cx="1042987" cy="212725"/>
          </a:xfrm>
          <a:prstGeom prst="rect">
            <a:avLst/>
          </a:prstGeom>
          <a:noFill/>
          <a:ln w="9525">
            <a:noFill/>
            <a:miter lim="800000"/>
            <a:headEnd/>
            <a:tailEnd/>
          </a:ln>
        </p:spPr>
        <p:txBody>
          <a:bodyPr wrap="none" lIns="0" tIns="0" rIns="0" bIns="0">
            <a:spAutoFit/>
          </a:bodyPr>
          <a:lstStyle/>
          <a:p>
            <a:r>
              <a:rPr lang="en-US" sz="1400" b="1" i="1">
                <a:solidFill>
                  <a:srgbClr val="231F20"/>
                </a:solidFill>
                <a:latin typeface="Arial" charset="0"/>
              </a:rPr>
              <a:t>Amounts of:</a:t>
            </a:r>
            <a:endParaRPr lang="en-US" sz="1400">
              <a:latin typeface="Arial" charset="0"/>
            </a:endParaRPr>
          </a:p>
        </p:txBody>
      </p:sp>
      <p:sp>
        <p:nvSpPr>
          <p:cNvPr id="33830" name="Rectangle 38"/>
          <p:cNvSpPr>
            <a:spLocks noChangeArrowheads="1"/>
          </p:cNvSpPr>
          <p:nvPr/>
        </p:nvSpPr>
        <p:spPr bwMode="auto">
          <a:xfrm>
            <a:off x="1855788" y="3036888"/>
            <a:ext cx="1042987" cy="212725"/>
          </a:xfrm>
          <a:prstGeom prst="rect">
            <a:avLst/>
          </a:prstGeom>
          <a:noFill/>
          <a:ln w="9525">
            <a:noFill/>
            <a:miter lim="800000"/>
            <a:headEnd/>
            <a:tailEnd/>
          </a:ln>
        </p:spPr>
        <p:txBody>
          <a:bodyPr wrap="none" lIns="0" tIns="0" rIns="0" bIns="0">
            <a:spAutoFit/>
          </a:bodyPr>
          <a:lstStyle/>
          <a:p>
            <a:r>
              <a:rPr lang="en-US" sz="1400" b="1" i="1">
                <a:solidFill>
                  <a:srgbClr val="231F20"/>
                </a:solidFill>
                <a:latin typeface="Arial" charset="0"/>
              </a:rPr>
              <a:t>Amounts of:</a:t>
            </a:r>
            <a:endParaRPr lang="en-US" sz="1400">
              <a:latin typeface="Arial" charset="0"/>
            </a:endParaRPr>
          </a:p>
        </p:txBody>
      </p:sp>
      <p:sp>
        <p:nvSpPr>
          <p:cNvPr id="33831" name="Rectangle 39"/>
          <p:cNvSpPr>
            <a:spLocks noChangeArrowheads="1"/>
          </p:cNvSpPr>
          <p:nvPr/>
        </p:nvSpPr>
        <p:spPr bwMode="auto">
          <a:xfrm>
            <a:off x="7688263" y="1925638"/>
            <a:ext cx="681037"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Nerves</a:t>
            </a:r>
            <a:endParaRPr lang="en-US" sz="1400">
              <a:latin typeface="Arial" charset="0"/>
            </a:endParaRPr>
          </a:p>
        </p:txBody>
      </p:sp>
      <p:sp>
        <p:nvSpPr>
          <p:cNvPr id="33832" name="Rectangle 40"/>
          <p:cNvSpPr>
            <a:spLocks noChangeArrowheads="1"/>
          </p:cNvSpPr>
          <p:nvPr/>
        </p:nvSpPr>
        <p:spPr bwMode="auto">
          <a:xfrm>
            <a:off x="7688263" y="3856038"/>
            <a:ext cx="989012" cy="250825"/>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Hormones</a:t>
            </a:r>
            <a:endParaRPr lang="en-US" sz="1400">
              <a:latin typeface="Arial" charset="0"/>
            </a:endParaRPr>
          </a:p>
        </p:txBody>
      </p:sp>
      <p:sp>
        <p:nvSpPr>
          <p:cNvPr id="33833" name="Rectangle 41"/>
          <p:cNvSpPr>
            <a:spLocks noChangeArrowheads="1"/>
          </p:cNvSpPr>
          <p:nvPr/>
        </p:nvSpPr>
        <p:spPr bwMode="auto">
          <a:xfrm>
            <a:off x="455613" y="5287963"/>
            <a:ext cx="930275" cy="519112"/>
          </a:xfrm>
          <a:prstGeom prst="rect">
            <a:avLst/>
          </a:prstGeom>
          <a:noFill/>
          <a:ln w="9525">
            <a:noFill/>
            <a:miter lim="800000"/>
            <a:headEnd/>
            <a:tailEnd/>
          </a:ln>
        </p:spPr>
        <p:txBody>
          <a:bodyPr wrap="none" lIns="0" tIns="0" rIns="0" bIns="0">
            <a:spAutoFit/>
          </a:bodyPr>
          <a:lstStyle/>
          <a:p>
            <a:r>
              <a:rPr lang="en-US" sz="1400">
                <a:solidFill>
                  <a:srgbClr val="231F20"/>
                </a:solidFill>
                <a:latin typeface="Arial Black" pitchFamily="34" charset="0"/>
              </a:rPr>
              <a:t>Myogenic</a:t>
            </a:r>
          </a:p>
          <a:p>
            <a:r>
              <a:rPr lang="en-US" sz="1500">
                <a:solidFill>
                  <a:srgbClr val="231F20"/>
                </a:solidFill>
                <a:latin typeface="Arial Black" pitchFamily="34" charset="0"/>
              </a:rPr>
              <a:t>controls</a:t>
            </a:r>
            <a:endParaRPr lang="en-US" sz="1400">
              <a:latin typeface="Arial" charset="0"/>
            </a:endParaRPr>
          </a:p>
        </p:txBody>
      </p:sp>
      <p:sp>
        <p:nvSpPr>
          <p:cNvPr id="33834" name="Rectangle 42"/>
          <p:cNvSpPr>
            <a:spLocks noChangeArrowheads="1"/>
          </p:cNvSpPr>
          <p:nvPr/>
        </p:nvSpPr>
        <p:spPr bwMode="auto">
          <a:xfrm>
            <a:off x="458788" y="538163"/>
            <a:ext cx="2241550" cy="482600"/>
          </a:xfrm>
          <a:prstGeom prst="rect">
            <a:avLst/>
          </a:prstGeom>
          <a:noFill/>
          <a:ln w="9525">
            <a:noFill/>
            <a:miter lim="800000"/>
            <a:headEnd/>
            <a:tailEnd/>
          </a:ln>
        </p:spPr>
        <p:txBody>
          <a:bodyPr wrap="none" lIns="0" tIns="0" rIns="0" bIns="0">
            <a:spAutoFit/>
          </a:bodyPr>
          <a:lstStyle/>
          <a:p>
            <a:pPr>
              <a:lnSpc>
                <a:spcPct val="90000"/>
              </a:lnSpc>
            </a:pPr>
            <a:r>
              <a:rPr lang="en-US" sz="1500">
                <a:solidFill>
                  <a:srgbClr val="231F20"/>
                </a:solidFill>
                <a:latin typeface="Arial Black" pitchFamily="34" charset="0"/>
              </a:rPr>
              <a:t>Intrinsic mechanisms</a:t>
            </a:r>
          </a:p>
          <a:p>
            <a:pPr>
              <a:lnSpc>
                <a:spcPct val="90000"/>
              </a:lnSpc>
            </a:pPr>
            <a:r>
              <a:rPr lang="en-US" sz="1500">
                <a:solidFill>
                  <a:srgbClr val="231F20"/>
                </a:solidFill>
                <a:latin typeface="Arial Black" pitchFamily="34" charset="0"/>
              </a:rPr>
              <a:t>(autoregulation)</a:t>
            </a:r>
            <a:endParaRPr lang="en-US" sz="1400">
              <a:latin typeface="Arial" charset="0"/>
            </a:endParaRPr>
          </a:p>
        </p:txBody>
      </p:sp>
      <p:sp>
        <p:nvSpPr>
          <p:cNvPr id="33835" name="Rectangle 43"/>
          <p:cNvSpPr>
            <a:spLocks noChangeArrowheads="1"/>
          </p:cNvSpPr>
          <p:nvPr/>
        </p:nvSpPr>
        <p:spPr bwMode="auto">
          <a:xfrm>
            <a:off x="468313" y="1055688"/>
            <a:ext cx="3011487" cy="425450"/>
          </a:xfrm>
          <a:prstGeom prst="rect">
            <a:avLst/>
          </a:prstGeom>
          <a:noFill/>
          <a:ln w="9525">
            <a:noFill/>
            <a:miter lim="800000"/>
            <a:headEnd/>
            <a:tailEnd/>
          </a:ln>
        </p:spPr>
        <p:txBody>
          <a:bodyPr wrap="none" lIns="0" tIns="0" rIns="0" bIns="0">
            <a:spAutoFit/>
          </a:bodyPr>
          <a:lstStyle/>
          <a:p>
            <a:r>
              <a:rPr lang="en-US" sz="1400" b="1">
                <a:latin typeface="Arial" charset="0"/>
              </a:rPr>
              <a:t>•</a:t>
            </a:r>
            <a:r>
              <a:rPr lang="en-US" sz="1400">
                <a:latin typeface="Arial" charset="0"/>
              </a:rPr>
              <a:t> </a:t>
            </a:r>
            <a:r>
              <a:rPr lang="en-US" sz="1400" b="1">
                <a:solidFill>
                  <a:srgbClr val="231F20"/>
                </a:solidFill>
                <a:latin typeface="Arial" charset="0"/>
              </a:rPr>
              <a:t> Distribute blood flow to individual</a:t>
            </a:r>
          </a:p>
          <a:p>
            <a:r>
              <a:rPr lang="en-US" sz="1400" b="1">
                <a:latin typeface="Arial" charset="0"/>
              </a:rPr>
              <a:t>    </a:t>
            </a:r>
            <a:r>
              <a:rPr lang="en-US" sz="1400" b="1">
                <a:solidFill>
                  <a:srgbClr val="231F20"/>
                </a:solidFill>
                <a:latin typeface="Arial" charset="0"/>
              </a:rPr>
              <a:t>organs and tissues as needed</a:t>
            </a:r>
          </a:p>
        </p:txBody>
      </p:sp>
      <p:sp>
        <p:nvSpPr>
          <p:cNvPr id="33836" name="Rectangle 44"/>
          <p:cNvSpPr>
            <a:spLocks noChangeArrowheads="1"/>
          </p:cNvSpPr>
          <p:nvPr/>
        </p:nvSpPr>
        <p:spPr bwMode="auto">
          <a:xfrm>
            <a:off x="5262563" y="541338"/>
            <a:ext cx="2305050" cy="268287"/>
          </a:xfrm>
          <a:prstGeom prst="rect">
            <a:avLst/>
          </a:prstGeom>
          <a:noFill/>
          <a:ln w="9525">
            <a:noFill/>
            <a:miter lim="800000"/>
            <a:headEnd/>
            <a:tailEnd/>
          </a:ln>
        </p:spPr>
        <p:txBody>
          <a:bodyPr wrap="none" lIns="0" tIns="0" rIns="0" bIns="0">
            <a:spAutoFit/>
          </a:bodyPr>
          <a:lstStyle/>
          <a:p>
            <a:r>
              <a:rPr lang="en-US" sz="1500">
                <a:solidFill>
                  <a:srgbClr val="231F20"/>
                </a:solidFill>
                <a:latin typeface="Arial Black" pitchFamily="34" charset="0"/>
              </a:rPr>
              <a:t>Extrinsic mechanisms</a:t>
            </a:r>
            <a:endParaRPr lang="en-US" sz="1400">
              <a:latin typeface="Arial" charset="0"/>
            </a:endParaRPr>
          </a:p>
        </p:txBody>
      </p:sp>
      <p:sp>
        <p:nvSpPr>
          <p:cNvPr id="33837" name="Rectangle 45"/>
          <p:cNvSpPr>
            <a:spLocks noChangeArrowheads="1"/>
          </p:cNvSpPr>
          <p:nvPr/>
        </p:nvSpPr>
        <p:spPr bwMode="auto">
          <a:xfrm>
            <a:off x="5272088" y="839788"/>
            <a:ext cx="3446462" cy="638175"/>
          </a:xfrm>
          <a:prstGeom prst="rect">
            <a:avLst/>
          </a:prstGeom>
          <a:noFill/>
          <a:ln w="9525">
            <a:noFill/>
            <a:miter lim="800000"/>
            <a:headEnd/>
            <a:tailEnd/>
          </a:ln>
        </p:spPr>
        <p:txBody>
          <a:bodyPr wrap="none" lIns="0" tIns="0" rIns="0" bIns="0">
            <a:spAutoFit/>
          </a:bodyPr>
          <a:lstStyle/>
          <a:p>
            <a:r>
              <a:rPr lang="en-US" sz="1400" b="1">
                <a:latin typeface="Arial" charset="0"/>
              </a:rPr>
              <a:t>•</a:t>
            </a:r>
            <a:r>
              <a:rPr lang="en-US" sz="1400">
                <a:latin typeface="Arial" charset="0"/>
              </a:rPr>
              <a:t> </a:t>
            </a:r>
            <a:r>
              <a:rPr lang="en-US" sz="1400" b="1">
                <a:solidFill>
                  <a:srgbClr val="231F20"/>
                </a:solidFill>
                <a:latin typeface="Arial" charset="0"/>
              </a:rPr>
              <a:t> Maintain mean arterial pressure (MAP)</a:t>
            </a:r>
          </a:p>
          <a:p>
            <a:r>
              <a:rPr lang="en-US" sz="1400" b="1">
                <a:latin typeface="Arial" charset="0"/>
              </a:rPr>
              <a:t>•</a:t>
            </a:r>
            <a:r>
              <a:rPr lang="en-US" sz="1400">
                <a:latin typeface="Arial" charset="0"/>
              </a:rPr>
              <a:t> </a:t>
            </a:r>
            <a:r>
              <a:rPr lang="en-US" sz="1400" b="1">
                <a:solidFill>
                  <a:srgbClr val="231F20"/>
                </a:solidFill>
                <a:latin typeface="Arial" charset="0"/>
              </a:rPr>
              <a:t> Redistribute blood during exercise and</a:t>
            </a:r>
          </a:p>
          <a:p>
            <a:r>
              <a:rPr lang="en-US" sz="1400" b="1">
                <a:solidFill>
                  <a:srgbClr val="231F20"/>
                </a:solidFill>
                <a:latin typeface="Arial" charset="0"/>
              </a:rPr>
              <a:t>    thermoregulation</a:t>
            </a:r>
          </a:p>
        </p:txBody>
      </p:sp>
      <p:sp>
        <p:nvSpPr>
          <p:cNvPr id="33838" name="Line 46"/>
          <p:cNvSpPr>
            <a:spLocks noChangeShapeType="1"/>
          </p:cNvSpPr>
          <p:nvPr/>
        </p:nvSpPr>
        <p:spPr bwMode="auto">
          <a:xfrm>
            <a:off x="1801813" y="1706563"/>
            <a:ext cx="1587" cy="117475"/>
          </a:xfrm>
          <a:prstGeom prst="line">
            <a:avLst/>
          </a:prstGeom>
          <a:noFill/>
          <a:ln w="15875">
            <a:solidFill>
              <a:srgbClr val="231F20"/>
            </a:solidFill>
            <a:round/>
            <a:headEnd/>
            <a:tailEnd/>
          </a:ln>
        </p:spPr>
        <p:txBody>
          <a:bodyPr/>
          <a:lstStyle/>
          <a:p>
            <a:endParaRPr lang="en-US"/>
          </a:p>
        </p:txBody>
      </p:sp>
      <p:sp>
        <p:nvSpPr>
          <p:cNvPr id="33839" name="Freeform 47"/>
          <p:cNvSpPr>
            <a:spLocks/>
          </p:cNvSpPr>
          <p:nvPr/>
        </p:nvSpPr>
        <p:spPr bwMode="auto">
          <a:xfrm>
            <a:off x="1763713" y="1798638"/>
            <a:ext cx="63500" cy="73025"/>
          </a:xfrm>
          <a:custGeom>
            <a:avLst/>
            <a:gdLst/>
            <a:ahLst/>
            <a:cxnLst>
              <a:cxn ang="0">
                <a:pos x="40" y="0"/>
              </a:cxn>
              <a:cxn ang="0">
                <a:pos x="0" y="0"/>
              </a:cxn>
              <a:cxn ang="0">
                <a:pos x="20" y="46"/>
              </a:cxn>
              <a:cxn ang="0">
                <a:pos x="40" y="0"/>
              </a:cxn>
            </a:cxnLst>
            <a:rect l="0" t="0" r="r" b="b"/>
            <a:pathLst>
              <a:path w="40" h="46">
                <a:moveTo>
                  <a:pt x="40" y="0"/>
                </a:moveTo>
                <a:lnTo>
                  <a:pt x="0" y="0"/>
                </a:lnTo>
                <a:lnTo>
                  <a:pt x="20" y="46"/>
                </a:lnTo>
                <a:lnTo>
                  <a:pt x="40" y="0"/>
                </a:lnTo>
                <a:close/>
              </a:path>
            </a:pathLst>
          </a:custGeom>
          <a:solidFill>
            <a:srgbClr val="231F20"/>
          </a:solidFill>
          <a:ln w="9525">
            <a:noFill/>
            <a:round/>
            <a:headEnd/>
            <a:tailEnd/>
          </a:ln>
        </p:spPr>
        <p:txBody>
          <a:bodyPr/>
          <a:lstStyle/>
          <a:p>
            <a:endParaRPr lang="en-US"/>
          </a:p>
        </p:txBody>
      </p:sp>
      <p:sp>
        <p:nvSpPr>
          <p:cNvPr id="33840" name="Line 48"/>
          <p:cNvSpPr>
            <a:spLocks noChangeShapeType="1"/>
          </p:cNvSpPr>
          <p:nvPr/>
        </p:nvSpPr>
        <p:spPr bwMode="auto">
          <a:xfrm flipV="1">
            <a:off x="1798638" y="3100388"/>
            <a:ext cx="1587" cy="117475"/>
          </a:xfrm>
          <a:prstGeom prst="line">
            <a:avLst/>
          </a:prstGeom>
          <a:noFill/>
          <a:ln w="15875">
            <a:solidFill>
              <a:srgbClr val="231F20"/>
            </a:solidFill>
            <a:round/>
            <a:headEnd/>
            <a:tailEnd/>
          </a:ln>
        </p:spPr>
        <p:txBody>
          <a:bodyPr/>
          <a:lstStyle/>
          <a:p>
            <a:endParaRPr lang="en-US"/>
          </a:p>
        </p:txBody>
      </p:sp>
      <p:sp>
        <p:nvSpPr>
          <p:cNvPr id="33841" name="Freeform 49"/>
          <p:cNvSpPr>
            <a:spLocks/>
          </p:cNvSpPr>
          <p:nvPr/>
        </p:nvSpPr>
        <p:spPr bwMode="auto">
          <a:xfrm>
            <a:off x="1760538" y="3040063"/>
            <a:ext cx="63500" cy="73025"/>
          </a:xfrm>
          <a:custGeom>
            <a:avLst/>
            <a:gdLst/>
            <a:ahLst/>
            <a:cxnLst>
              <a:cxn ang="0">
                <a:pos x="40" y="46"/>
              </a:cxn>
              <a:cxn ang="0">
                <a:pos x="0" y="46"/>
              </a:cxn>
              <a:cxn ang="0">
                <a:pos x="20" y="0"/>
              </a:cxn>
              <a:cxn ang="0">
                <a:pos x="40" y="46"/>
              </a:cxn>
            </a:cxnLst>
            <a:rect l="0" t="0" r="r" b="b"/>
            <a:pathLst>
              <a:path w="40" h="46">
                <a:moveTo>
                  <a:pt x="40" y="46"/>
                </a:moveTo>
                <a:lnTo>
                  <a:pt x="0" y="46"/>
                </a:lnTo>
                <a:lnTo>
                  <a:pt x="20" y="0"/>
                </a:lnTo>
                <a:lnTo>
                  <a:pt x="40" y="46"/>
                </a:lnTo>
                <a:close/>
              </a:path>
            </a:pathLst>
          </a:custGeom>
          <a:solidFill>
            <a:srgbClr val="231F20"/>
          </a:solidFill>
          <a:ln w="9525">
            <a:noFill/>
            <a:round/>
            <a:headEnd/>
            <a:tailEnd/>
          </a:ln>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r>
              <a:rPr lang="en-US"/>
              <a:t>Long-Term Autoregulation</a:t>
            </a:r>
          </a:p>
        </p:txBody>
      </p:sp>
      <p:sp>
        <p:nvSpPr>
          <p:cNvPr id="34821" name="Rectangle 5"/>
          <p:cNvSpPr>
            <a:spLocks noGrp="1" noChangeArrowheads="1"/>
          </p:cNvSpPr>
          <p:nvPr>
            <p:ph type="body" idx="1"/>
          </p:nvPr>
        </p:nvSpPr>
        <p:spPr/>
        <p:txBody>
          <a:bodyPr/>
          <a:lstStyle/>
          <a:p>
            <a:r>
              <a:rPr lang="en-US"/>
              <a:t>Angiogenesis</a:t>
            </a:r>
          </a:p>
          <a:p>
            <a:pPr lvl="1"/>
            <a:r>
              <a:rPr lang="en-US"/>
              <a:t>Occurs when short-term autoregulation cannot meet tissue nutrient requirements</a:t>
            </a:r>
          </a:p>
          <a:p>
            <a:pPr lvl="1"/>
            <a:r>
              <a:rPr lang="en-US"/>
              <a:t>The number of vessels to a region increases and existing vessels enlarge </a:t>
            </a:r>
          </a:p>
          <a:p>
            <a:pPr lvl="1"/>
            <a:r>
              <a:rPr lang="en-US"/>
              <a:t>Common in the heart when a coronary vessel is occluded, or throughout the body in people in high-altitude areas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US"/>
              <a:t>Blood Flow: Skeletal Muscles</a:t>
            </a:r>
          </a:p>
        </p:txBody>
      </p:sp>
      <p:sp>
        <p:nvSpPr>
          <p:cNvPr id="36869" name="Rectangle 5"/>
          <p:cNvSpPr>
            <a:spLocks noGrp="1" noChangeArrowheads="1"/>
          </p:cNvSpPr>
          <p:nvPr>
            <p:ph type="body" idx="1"/>
          </p:nvPr>
        </p:nvSpPr>
        <p:spPr/>
        <p:txBody>
          <a:bodyPr/>
          <a:lstStyle/>
          <a:p>
            <a:r>
              <a:rPr lang="en-US" sz="2800"/>
              <a:t>At rest, myogenic and general neural mechanisms predominate</a:t>
            </a:r>
          </a:p>
          <a:p>
            <a:r>
              <a:rPr lang="en-US" sz="2800"/>
              <a:t>During muscle activity</a:t>
            </a:r>
            <a:endParaRPr lang="en-US" sz="2600"/>
          </a:p>
          <a:p>
            <a:pPr lvl="1"/>
            <a:r>
              <a:rPr lang="en-US" sz="2600"/>
              <a:t>Blood flow increases in direct proportion to the metabolic activity (active or exercise hyperemia)</a:t>
            </a:r>
          </a:p>
          <a:p>
            <a:pPr lvl="1"/>
            <a:r>
              <a:rPr lang="en-US" sz="2600"/>
              <a:t>Local controls override sympathetic vasoconstriction </a:t>
            </a:r>
          </a:p>
          <a:p>
            <a:r>
              <a:rPr lang="en-US" sz="2800"/>
              <a:t>Muscle blood flow can increase 10</a:t>
            </a:r>
            <a:r>
              <a:rPr lang="en-US" sz="2800">
                <a:sym typeface="Symbol" charset="2"/>
              </a:rPr>
              <a:t></a:t>
            </a:r>
            <a:r>
              <a:rPr lang="en-US" sz="2800"/>
              <a:t> or more during physical activity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a:t>Blood Flow: Brain</a:t>
            </a:r>
          </a:p>
        </p:txBody>
      </p:sp>
      <p:sp>
        <p:nvSpPr>
          <p:cNvPr id="38917" name="Rectangle 5"/>
          <p:cNvSpPr>
            <a:spLocks noGrp="1" noChangeArrowheads="1"/>
          </p:cNvSpPr>
          <p:nvPr>
            <p:ph type="body" idx="1"/>
          </p:nvPr>
        </p:nvSpPr>
        <p:spPr/>
        <p:txBody>
          <a:bodyPr/>
          <a:lstStyle/>
          <a:p>
            <a:pPr>
              <a:lnSpc>
                <a:spcPct val="90000"/>
              </a:lnSpc>
            </a:pPr>
            <a:r>
              <a:rPr lang="en-US" sz="2800"/>
              <a:t>Blood flow to the brain is constant, as neurons are intolerant of ischemia</a:t>
            </a:r>
          </a:p>
          <a:p>
            <a:pPr>
              <a:lnSpc>
                <a:spcPct val="90000"/>
              </a:lnSpc>
            </a:pPr>
            <a:r>
              <a:rPr lang="en-US" sz="2800"/>
              <a:t>Metabolic controls</a:t>
            </a:r>
          </a:p>
          <a:p>
            <a:pPr lvl="1">
              <a:lnSpc>
                <a:spcPct val="90000"/>
              </a:lnSpc>
            </a:pPr>
            <a:r>
              <a:rPr lang="en-US" sz="2600"/>
              <a:t>Declines in pH, and increased carbon dioxide cause marked vasodilation</a:t>
            </a:r>
          </a:p>
          <a:p>
            <a:pPr>
              <a:lnSpc>
                <a:spcPct val="90000"/>
              </a:lnSpc>
            </a:pPr>
            <a:r>
              <a:rPr lang="en-US" sz="2800"/>
              <a:t>Myogenic controls</a:t>
            </a:r>
          </a:p>
          <a:p>
            <a:pPr lvl="1">
              <a:lnSpc>
                <a:spcPct val="90000"/>
              </a:lnSpc>
            </a:pPr>
            <a:r>
              <a:rPr lang="en-US" sz="2600"/>
              <a:t>Decreases in MAP cause cerebral vessels to dilate </a:t>
            </a:r>
          </a:p>
          <a:p>
            <a:pPr lvl="1">
              <a:lnSpc>
                <a:spcPct val="90000"/>
              </a:lnSpc>
            </a:pPr>
            <a:r>
              <a:rPr lang="en-US" sz="2600"/>
              <a:t>Increases in MAP cause cerebral vessels to constrict</a:t>
            </a:r>
            <a:r>
              <a:rPr lang="en-US" sz="240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p:txBody>
          <a:bodyPr/>
          <a:lstStyle/>
          <a:p>
            <a:r>
              <a:rPr lang="en-US"/>
              <a:t>Blood Flow: Brain</a:t>
            </a:r>
          </a:p>
        </p:txBody>
      </p:sp>
      <p:sp>
        <p:nvSpPr>
          <p:cNvPr id="40965" name="Rectangle 5"/>
          <p:cNvSpPr>
            <a:spLocks noGrp="1" noChangeArrowheads="1"/>
          </p:cNvSpPr>
          <p:nvPr>
            <p:ph type="body" idx="1"/>
          </p:nvPr>
        </p:nvSpPr>
        <p:spPr/>
        <p:txBody>
          <a:bodyPr/>
          <a:lstStyle/>
          <a:p>
            <a:r>
              <a:rPr lang="en-US"/>
              <a:t>The brain is vulnerable under extreme systemic pressure changes </a:t>
            </a:r>
          </a:p>
          <a:p>
            <a:pPr lvl="1"/>
            <a:r>
              <a:rPr lang="en-US"/>
              <a:t>MAP below 60 mm Hg can cause syncope (fainting)</a:t>
            </a:r>
          </a:p>
          <a:p>
            <a:pPr lvl="1"/>
            <a:r>
              <a:rPr lang="en-US"/>
              <a:t>MAP above 160 can result in cerebral edema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lstStyle/>
          <a:p>
            <a:r>
              <a:rPr lang="en-US"/>
              <a:t>Blood Flow: Skin</a:t>
            </a:r>
          </a:p>
        </p:txBody>
      </p:sp>
      <p:sp>
        <p:nvSpPr>
          <p:cNvPr id="43013" name="Rectangle 5"/>
          <p:cNvSpPr>
            <a:spLocks noGrp="1" noChangeArrowheads="1"/>
          </p:cNvSpPr>
          <p:nvPr>
            <p:ph type="body" idx="1"/>
          </p:nvPr>
        </p:nvSpPr>
        <p:spPr/>
        <p:txBody>
          <a:bodyPr/>
          <a:lstStyle/>
          <a:p>
            <a:r>
              <a:rPr lang="en-US"/>
              <a:t>Blood flow through the skin</a:t>
            </a:r>
          </a:p>
          <a:p>
            <a:pPr lvl="1"/>
            <a:r>
              <a:rPr lang="en-US"/>
              <a:t>Supplies nutrients to cells (autoregulation in response to O</a:t>
            </a:r>
            <a:r>
              <a:rPr lang="en-US" baseline="-25000"/>
              <a:t>2</a:t>
            </a:r>
            <a:r>
              <a:rPr lang="en-US"/>
              <a:t> need)</a:t>
            </a:r>
          </a:p>
          <a:p>
            <a:pPr lvl="1"/>
            <a:r>
              <a:rPr lang="en-US"/>
              <a:t>Helps maintain body temperature (neurally controlled) </a:t>
            </a:r>
          </a:p>
          <a:p>
            <a:pPr lvl="1"/>
            <a:r>
              <a:rPr lang="en-US"/>
              <a:t>Provides a blood reservoir (neurally controlled)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title"/>
          </p:nvPr>
        </p:nvSpPr>
        <p:spPr/>
        <p:txBody>
          <a:bodyPr/>
          <a:lstStyle/>
          <a:p>
            <a:r>
              <a:rPr lang="en-US"/>
              <a:t>Blood Flow: Skin</a:t>
            </a:r>
          </a:p>
        </p:txBody>
      </p:sp>
      <p:sp>
        <p:nvSpPr>
          <p:cNvPr id="45061" name="Rectangle 5"/>
          <p:cNvSpPr>
            <a:spLocks noGrp="1" noChangeArrowheads="1"/>
          </p:cNvSpPr>
          <p:nvPr>
            <p:ph type="body" idx="1"/>
          </p:nvPr>
        </p:nvSpPr>
        <p:spPr/>
        <p:txBody>
          <a:bodyPr/>
          <a:lstStyle/>
          <a:p>
            <a:r>
              <a:rPr lang="en-US"/>
              <a:t>Blood flow to venous plexuses below the skin surface</a:t>
            </a:r>
          </a:p>
          <a:p>
            <a:pPr lvl="1"/>
            <a:r>
              <a:rPr lang="en-US"/>
              <a:t>Varies from 50 ml/min to 2500 ml/min, depending on body temperature</a:t>
            </a:r>
          </a:p>
          <a:p>
            <a:pPr lvl="1"/>
            <a:r>
              <a:rPr lang="en-US"/>
              <a:t>Is controlled by sympathetic nervous system reflexes initiated by temperature receptors and the central nervous system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a:t>Temperature Regulation</a:t>
            </a:r>
          </a:p>
        </p:txBody>
      </p:sp>
      <p:sp>
        <p:nvSpPr>
          <p:cNvPr id="47109" name="Rectangle 5"/>
          <p:cNvSpPr>
            <a:spLocks noGrp="1" noChangeArrowheads="1"/>
          </p:cNvSpPr>
          <p:nvPr>
            <p:ph type="body" idx="1"/>
          </p:nvPr>
        </p:nvSpPr>
        <p:spPr/>
        <p:txBody>
          <a:bodyPr/>
          <a:lstStyle/>
          <a:p>
            <a:r>
              <a:rPr lang="en-US"/>
              <a:t>As temperature rises (e.g., heat exposure, fever, vigorous exercise)</a:t>
            </a:r>
          </a:p>
          <a:p>
            <a:pPr lvl="1"/>
            <a:r>
              <a:rPr lang="en-US"/>
              <a:t>Hypothalamic signals reduce vasomotor stimulation of the skin vessels</a:t>
            </a:r>
          </a:p>
          <a:p>
            <a:pPr lvl="1"/>
            <a:r>
              <a:rPr lang="en-US"/>
              <a:t>Heat radiates from the skin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Grp="1" noChangeArrowheads="1"/>
          </p:cNvSpPr>
          <p:nvPr>
            <p:ph type="title"/>
          </p:nvPr>
        </p:nvSpPr>
        <p:spPr/>
        <p:txBody>
          <a:bodyPr/>
          <a:lstStyle/>
          <a:p>
            <a:r>
              <a:rPr lang="en-US"/>
              <a:t>Temperature Regulation</a:t>
            </a:r>
          </a:p>
        </p:txBody>
      </p:sp>
      <p:sp>
        <p:nvSpPr>
          <p:cNvPr id="118789" name="Rectangle 5"/>
          <p:cNvSpPr>
            <a:spLocks noGrp="1" noChangeArrowheads="1"/>
          </p:cNvSpPr>
          <p:nvPr>
            <p:ph type="body" idx="1"/>
          </p:nvPr>
        </p:nvSpPr>
        <p:spPr/>
        <p:txBody>
          <a:bodyPr/>
          <a:lstStyle/>
          <a:p>
            <a:r>
              <a:rPr lang="en-US"/>
              <a:t>Sweat also causes vasodilation via bradykinin in perspiration</a:t>
            </a:r>
          </a:p>
          <a:p>
            <a:pPr lvl="1"/>
            <a:r>
              <a:rPr lang="en-US"/>
              <a:t>Bradykinin stimulates the release of NO </a:t>
            </a:r>
          </a:p>
          <a:p>
            <a:r>
              <a:rPr lang="en-US"/>
              <a:t>As temperature decreases, blood is shunted to deeper, more vital organs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lstStyle/>
          <a:p>
            <a:r>
              <a:rPr lang="en-US"/>
              <a:t>Blood Flow: Lungs</a:t>
            </a:r>
          </a:p>
        </p:txBody>
      </p:sp>
      <p:sp>
        <p:nvSpPr>
          <p:cNvPr id="49157" name="Rectangle 5"/>
          <p:cNvSpPr>
            <a:spLocks noGrp="1" noChangeArrowheads="1"/>
          </p:cNvSpPr>
          <p:nvPr>
            <p:ph type="body" idx="1"/>
          </p:nvPr>
        </p:nvSpPr>
        <p:spPr/>
        <p:txBody>
          <a:bodyPr/>
          <a:lstStyle/>
          <a:p>
            <a:r>
              <a:rPr lang="en-US"/>
              <a:t>Pulmonary circuit is unusual in that</a:t>
            </a:r>
          </a:p>
          <a:p>
            <a:pPr lvl="1"/>
            <a:r>
              <a:rPr lang="en-US"/>
              <a:t>The pathway is short</a:t>
            </a:r>
          </a:p>
          <a:p>
            <a:pPr lvl="1"/>
            <a:r>
              <a:rPr lang="en-US"/>
              <a:t>Arteries/arterioles are more like veins/venules (thin walled, with large lumens)</a:t>
            </a:r>
          </a:p>
          <a:p>
            <a:pPr lvl="1"/>
            <a:r>
              <a:rPr lang="en-US"/>
              <a:t>Arterial resistance and pressure are low (24/8 mm Hg)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p:txBody>
          <a:bodyPr/>
          <a:lstStyle/>
          <a:p>
            <a:r>
              <a:rPr lang="en-US"/>
              <a:t>Blood Flow: Lungs</a:t>
            </a:r>
          </a:p>
        </p:txBody>
      </p:sp>
      <p:sp>
        <p:nvSpPr>
          <p:cNvPr id="51205" name="Rectangle 5"/>
          <p:cNvSpPr>
            <a:spLocks noGrp="1" noChangeArrowheads="1"/>
          </p:cNvSpPr>
          <p:nvPr>
            <p:ph type="body" idx="1"/>
          </p:nvPr>
        </p:nvSpPr>
        <p:spPr/>
        <p:txBody>
          <a:bodyPr/>
          <a:lstStyle/>
          <a:p>
            <a:r>
              <a:rPr lang="en-US"/>
              <a:t>Autoregulatory mechanism is opposite of that in most tissues</a:t>
            </a:r>
          </a:p>
          <a:p>
            <a:pPr lvl="1"/>
            <a:r>
              <a:rPr lang="en-US"/>
              <a:t>Low O</a:t>
            </a:r>
            <a:r>
              <a:rPr lang="en-US" baseline="-25000"/>
              <a:t>2</a:t>
            </a:r>
            <a:r>
              <a:rPr lang="en-US"/>
              <a:t> levels cause vasoconstriction; high levels promote vasodilation</a:t>
            </a:r>
          </a:p>
          <a:p>
            <a:pPr lvl="1"/>
            <a:r>
              <a:rPr lang="en-US"/>
              <a:t>Allows for proper O</a:t>
            </a:r>
            <a:r>
              <a:rPr lang="en-US" baseline="-25000"/>
              <a:t>2</a:t>
            </a:r>
            <a:r>
              <a:rPr lang="en-US"/>
              <a:t> loading in the lungs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r>
              <a:rPr lang="en-US"/>
              <a:t>Blood Flow: Heart</a:t>
            </a:r>
          </a:p>
        </p:txBody>
      </p:sp>
      <p:sp>
        <p:nvSpPr>
          <p:cNvPr id="53253" name="Rectangle 5"/>
          <p:cNvSpPr>
            <a:spLocks noGrp="1" noChangeArrowheads="1"/>
          </p:cNvSpPr>
          <p:nvPr>
            <p:ph type="body" idx="1"/>
          </p:nvPr>
        </p:nvSpPr>
        <p:spPr/>
        <p:txBody>
          <a:bodyPr/>
          <a:lstStyle/>
          <a:p>
            <a:r>
              <a:rPr lang="en-US"/>
              <a:t>During ventricular systole</a:t>
            </a:r>
          </a:p>
          <a:p>
            <a:pPr lvl="1"/>
            <a:r>
              <a:rPr lang="en-US"/>
              <a:t>Coronary vessels are compressed</a:t>
            </a:r>
          </a:p>
          <a:p>
            <a:pPr lvl="1"/>
            <a:r>
              <a:rPr lang="en-US"/>
              <a:t>Myocardial blood flow ceases</a:t>
            </a:r>
          </a:p>
          <a:p>
            <a:pPr lvl="1"/>
            <a:r>
              <a:rPr lang="en-US"/>
              <a:t>Stored myoglobin supplies sufficient oxygen</a:t>
            </a:r>
          </a:p>
          <a:p>
            <a:r>
              <a:rPr lang="en-US"/>
              <a:t>At rest, control is probably myogenic</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4"/>
          <p:cNvSpPr>
            <a:spLocks noGrp="1" noChangeArrowheads="1"/>
          </p:cNvSpPr>
          <p:nvPr>
            <p:ph type="title"/>
          </p:nvPr>
        </p:nvSpPr>
        <p:spPr/>
        <p:txBody>
          <a:bodyPr/>
          <a:lstStyle/>
          <a:p>
            <a:r>
              <a:rPr lang="en-US"/>
              <a:t>Blood Flow: Heart</a:t>
            </a:r>
          </a:p>
        </p:txBody>
      </p:sp>
      <p:sp>
        <p:nvSpPr>
          <p:cNvPr id="119813" name="Rectangle 5"/>
          <p:cNvSpPr>
            <a:spLocks noGrp="1" noChangeArrowheads="1"/>
          </p:cNvSpPr>
          <p:nvPr>
            <p:ph type="body" idx="1"/>
          </p:nvPr>
        </p:nvSpPr>
        <p:spPr/>
        <p:txBody>
          <a:bodyPr/>
          <a:lstStyle/>
          <a:p>
            <a:r>
              <a:rPr lang="en-US"/>
              <a:t>During strenuous exercise</a:t>
            </a:r>
          </a:p>
          <a:p>
            <a:pPr lvl="1"/>
            <a:r>
              <a:rPr lang="en-US"/>
              <a:t>Coronary vessels dilate in response to local accumulation of vasodilators</a:t>
            </a:r>
          </a:p>
          <a:p>
            <a:pPr lvl="1"/>
            <a:r>
              <a:rPr lang="en-US"/>
              <a:t>Blood flow may increase three to four times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IMAGE_TITLE" val="c:\my documents\gtk_ppt\hap7_jpegs\18_artpresentation\18-20asumcardiac_l.jpg"/>
</p:tagLst>
</file>

<file path=ppt/tags/tag2.xml><?xml version="1.0" encoding="utf-8"?>
<p:tagLst xmlns:a="http://schemas.openxmlformats.org/drawingml/2006/main" xmlns:r="http://schemas.openxmlformats.org/officeDocument/2006/relationships" xmlns:p="http://schemas.openxmlformats.org/presentationml/2006/main">
  <p:tag name="IIW_IMAGE_TITLE" val="c:\my documents\gtk_ppt\hap7_jpegs\19_artpresentation\19-t02influence_tab.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3567</Words>
  <Application>Microsoft Office PowerPoint</Application>
  <PresentationFormat>On-screen Show (4:3)</PresentationFormat>
  <Paragraphs>552</Paragraphs>
  <Slides>63</Slides>
  <Notes>0</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Blood Pressure Control</vt:lpstr>
      <vt:lpstr> </vt:lpstr>
      <vt:lpstr>How to Calculate Blood Pressure</vt:lpstr>
      <vt:lpstr>Slide 4</vt:lpstr>
      <vt:lpstr>Slide 5</vt:lpstr>
      <vt:lpstr>MAP (SYSTEMIC) = CO X TPR (SVR)  </vt:lpstr>
      <vt:lpstr>MAP = DBP + 1/3 (SBP – DBP)  </vt:lpstr>
      <vt:lpstr>Slide 8</vt:lpstr>
      <vt:lpstr>Slide 9</vt:lpstr>
      <vt:lpstr>Slide 10</vt:lpstr>
      <vt:lpstr> </vt:lpstr>
      <vt:lpstr>Widespread versus Local Control</vt:lpstr>
      <vt:lpstr>Reticular System in CNS</vt:lpstr>
      <vt:lpstr>Reticular System (Functions) </vt:lpstr>
      <vt:lpstr>Reticular System (Functions) </vt:lpstr>
      <vt:lpstr>Reticular System (Functions) </vt:lpstr>
      <vt:lpstr>Slide 17</vt:lpstr>
      <vt:lpstr>Neural Control Homeostasis (Feedback Loop)</vt:lpstr>
      <vt:lpstr>The Vasomotor Center</vt:lpstr>
      <vt:lpstr>Short-Term Mechanisms: Baroreceptor-Initiated Reflexes</vt:lpstr>
      <vt:lpstr>Short-Term Mechanisms:  Baroreceptor-Initiated Reflexes</vt:lpstr>
      <vt:lpstr>Slide 22</vt:lpstr>
      <vt:lpstr>Slide 23</vt:lpstr>
      <vt:lpstr>Slide 24</vt:lpstr>
      <vt:lpstr>Slide 25</vt:lpstr>
      <vt:lpstr>Adrenergic Receptor Actions</vt:lpstr>
      <vt:lpstr>Slide 27</vt:lpstr>
      <vt:lpstr>Short-Term Mechanisms: Baroreceptor-Initiated Reflexes</vt:lpstr>
      <vt:lpstr>Short-Term Mechanisms:  Chemoreceptor-Initiated Reflexes </vt:lpstr>
      <vt:lpstr>Influence of Higher Brain Centers</vt:lpstr>
      <vt:lpstr>Short-Term Mechanisms: Hormonal Controls</vt:lpstr>
      <vt:lpstr>Indirect Mechanism</vt:lpstr>
      <vt:lpstr>Renin</vt:lpstr>
      <vt:lpstr>Renin </vt:lpstr>
      <vt:lpstr>Slide 35</vt:lpstr>
      <vt:lpstr>Slide 36</vt:lpstr>
      <vt:lpstr>Aldosterone</vt:lpstr>
      <vt:lpstr>Mechanisms of Aldosterone Secretion</vt:lpstr>
      <vt:lpstr>Slide 39</vt:lpstr>
      <vt:lpstr>Short-Term Mechanisms: Hormonal Controls</vt:lpstr>
      <vt:lpstr>Slide 41</vt:lpstr>
      <vt:lpstr>Slide 42</vt:lpstr>
      <vt:lpstr>Local Control  Autoregulation</vt:lpstr>
      <vt:lpstr>Slide 44</vt:lpstr>
      <vt:lpstr>Autoregulation</vt:lpstr>
      <vt:lpstr>Blood Flow Through Body Tissues</vt:lpstr>
      <vt:lpstr>Active versus Reactive Hyperemia</vt:lpstr>
      <vt:lpstr>Myogenic Controls</vt:lpstr>
      <vt:lpstr>Autocrine/Paracrine</vt:lpstr>
      <vt:lpstr>Metabolites</vt:lpstr>
      <vt:lpstr>Slide 51</vt:lpstr>
      <vt:lpstr>Long-Term Autoregulation</vt:lpstr>
      <vt:lpstr>Blood Flow: Skeletal Muscles</vt:lpstr>
      <vt:lpstr>Blood Flow: Brain</vt:lpstr>
      <vt:lpstr>Blood Flow: Brain</vt:lpstr>
      <vt:lpstr>Blood Flow: Skin</vt:lpstr>
      <vt:lpstr>Blood Flow: Skin</vt:lpstr>
      <vt:lpstr>Temperature Regulation</vt:lpstr>
      <vt:lpstr>Temperature Regulation</vt:lpstr>
      <vt:lpstr>Blood Flow: Lungs</vt:lpstr>
      <vt:lpstr>Blood Flow: Lungs</vt:lpstr>
      <vt:lpstr>Blood Flow: Heart</vt:lpstr>
      <vt:lpstr>Blood Flow: Heart</vt:lpstr>
    </vt:vector>
  </TitlesOfParts>
  <Company>Kingwood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Pressure Control</dc:title>
  <dc:creator>HP Authorized Customer</dc:creator>
  <cp:lastModifiedBy>Lone Star College System</cp:lastModifiedBy>
  <cp:revision>10</cp:revision>
  <dcterms:created xsi:type="dcterms:W3CDTF">2010-03-28T15:45:25Z</dcterms:created>
  <dcterms:modified xsi:type="dcterms:W3CDTF">2015-03-30T18:02:17Z</dcterms:modified>
</cp:coreProperties>
</file>