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71" r:id="rId5"/>
    <p:sldId id="273" r:id="rId6"/>
    <p:sldId id="274" r:id="rId7"/>
    <p:sldId id="258" r:id="rId8"/>
    <p:sldId id="275" r:id="rId9"/>
    <p:sldId id="276" r:id="rId10"/>
    <p:sldId id="259" r:id="rId11"/>
    <p:sldId id="277" r:id="rId12"/>
    <p:sldId id="278" r:id="rId13"/>
    <p:sldId id="260" r:id="rId14"/>
    <p:sldId id="261" r:id="rId15"/>
    <p:sldId id="262" r:id="rId16"/>
    <p:sldId id="263" r:id="rId17"/>
    <p:sldId id="264" r:id="rId18"/>
    <p:sldId id="265" r:id="rId19"/>
    <p:sldId id="266" r:id="rId20"/>
    <p:sldId id="267" r:id="rId21"/>
    <p:sldId id="268" r:id="rId22"/>
    <p:sldId id="26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2476A9-F13F-4579-A4DD-BD4873C67704}"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4250520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476A9-F13F-4579-A4DD-BD4873C67704}"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124421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2476A9-F13F-4579-A4DD-BD4873C67704}"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1860572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2476A9-F13F-4579-A4DD-BD4873C67704}"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379989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2476A9-F13F-4579-A4DD-BD4873C67704}" type="datetimeFigureOut">
              <a:rPr lang="en-US" smtClean="0"/>
              <a:t>10/3/2017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924381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2476A9-F13F-4579-A4DD-BD4873C67704}" type="datetimeFigureOut">
              <a:rPr lang="en-US" smtClean="0"/>
              <a:t>10/3/2017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114912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2476A9-F13F-4579-A4DD-BD4873C67704}" type="datetimeFigureOut">
              <a:rPr lang="en-US" smtClean="0"/>
              <a:t>10/3/2017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1887125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2476A9-F13F-4579-A4DD-BD4873C67704}"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1602736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2476A9-F13F-4579-A4DD-BD4873C67704}"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4201535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476A9-F13F-4579-A4DD-BD4873C67704}"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1523125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476A9-F13F-4579-A4DD-BD4873C67704}"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BF778F-02E5-492D-AF9E-3846302DC64D}" type="slidenum">
              <a:rPr lang="en-US" smtClean="0"/>
              <a:t>‹#›</a:t>
            </a:fld>
            <a:endParaRPr lang="en-US"/>
          </a:p>
        </p:txBody>
      </p:sp>
    </p:spTree>
    <p:extLst>
      <p:ext uri="{BB962C8B-B14F-4D97-AF65-F5344CB8AC3E}">
        <p14:creationId xmlns:p14="http://schemas.microsoft.com/office/powerpoint/2010/main" val="1130255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476A9-F13F-4579-A4DD-BD4873C67704}" type="datetimeFigureOut">
              <a:rPr lang="en-US" smtClean="0"/>
              <a:t>10/3/2017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F778F-02E5-492D-AF9E-3846302DC64D}" type="slidenum">
              <a:rPr lang="en-US" smtClean="0"/>
              <a:t>‹#›</a:t>
            </a:fld>
            <a:endParaRPr lang="en-US"/>
          </a:p>
        </p:txBody>
      </p:sp>
    </p:spTree>
    <p:extLst>
      <p:ext uri="{BB962C8B-B14F-4D97-AF65-F5344CB8AC3E}">
        <p14:creationId xmlns:p14="http://schemas.microsoft.com/office/powerpoint/2010/main" val="1029409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Blood Vessel Formulas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48406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609600"/>
          </a:xfrm>
        </p:spPr>
        <p:txBody>
          <a:bodyPr>
            <a:noAutofit/>
          </a:bodyPr>
          <a:lstStyle/>
          <a:p>
            <a:r>
              <a:rPr lang="en-US" sz="2800" b="1" dirty="0" smtClean="0"/>
              <a:t>Mathematical Analysis of the Circulatory System</a:t>
            </a:r>
            <a:endParaRPr lang="en-US" sz="2800" b="1" dirty="0"/>
          </a:p>
        </p:txBody>
      </p:sp>
      <p:sp>
        <p:nvSpPr>
          <p:cNvPr id="3" name="Content Placeholder 2"/>
          <p:cNvSpPr>
            <a:spLocks noGrp="1"/>
          </p:cNvSpPr>
          <p:nvPr>
            <p:ph idx="1"/>
          </p:nvPr>
        </p:nvSpPr>
        <p:spPr>
          <a:xfrm>
            <a:off x="152400" y="838200"/>
            <a:ext cx="8763000" cy="5867400"/>
          </a:xfrm>
        </p:spPr>
        <p:txBody>
          <a:bodyPr>
            <a:normAutofit fontScale="85000" lnSpcReduction="20000"/>
          </a:bodyPr>
          <a:lstStyle/>
          <a:p>
            <a:pPr marL="514350" indent="-514350">
              <a:buFont typeface="+mj-lt"/>
              <a:buAutoNum type="arabicPeriod"/>
            </a:pPr>
            <a:r>
              <a:rPr lang="en-US" dirty="0" smtClean="0"/>
              <a:t>Discussion of </a:t>
            </a:r>
            <a:r>
              <a:rPr lang="en-US" b="1" dirty="0" smtClean="0"/>
              <a:t>Pressure</a:t>
            </a:r>
          </a:p>
          <a:p>
            <a:pPr marL="514350" indent="-514350">
              <a:buFont typeface="+mj-lt"/>
              <a:buAutoNum type="arabicPeriod"/>
            </a:pPr>
            <a:r>
              <a:rPr lang="en-US" dirty="0" smtClean="0"/>
              <a:t>Discussion of Pressure in a pipe without an external compression device (pressure in the blood vessels without the heart) known as “</a:t>
            </a:r>
            <a:r>
              <a:rPr lang="en-US" b="1" dirty="0" smtClean="0"/>
              <a:t>Mean Circulatory Filling Pressure</a:t>
            </a:r>
            <a:r>
              <a:rPr lang="en-US" dirty="0" smtClean="0"/>
              <a:t>”. Discuss </a:t>
            </a:r>
            <a:r>
              <a:rPr lang="en-US" b="1" dirty="0" smtClean="0"/>
              <a:t>unstressed</a:t>
            </a:r>
            <a:r>
              <a:rPr lang="en-US" dirty="0" smtClean="0"/>
              <a:t> and </a:t>
            </a:r>
            <a:r>
              <a:rPr lang="en-US" b="1" dirty="0" smtClean="0"/>
              <a:t>stressed blood volume</a:t>
            </a:r>
          </a:p>
          <a:p>
            <a:pPr marL="514350" indent="-514350">
              <a:buFont typeface="+mj-lt"/>
              <a:buAutoNum type="arabicPeriod"/>
            </a:pPr>
            <a:r>
              <a:rPr lang="en-US" dirty="0" smtClean="0"/>
              <a:t>Discuss pressure in blood vessels with heart compression</a:t>
            </a:r>
          </a:p>
          <a:p>
            <a:pPr marL="514350" indent="-514350">
              <a:buFont typeface="+mj-lt"/>
              <a:buAutoNum type="arabicPeriod"/>
            </a:pPr>
            <a:r>
              <a:rPr lang="en-US" dirty="0" smtClean="0"/>
              <a:t>Discuss </a:t>
            </a:r>
            <a:r>
              <a:rPr lang="en-US" b="1" dirty="0" smtClean="0"/>
              <a:t>Flow</a:t>
            </a:r>
            <a:r>
              <a:rPr lang="en-US" dirty="0" smtClean="0"/>
              <a:t> – </a:t>
            </a:r>
            <a:r>
              <a:rPr lang="en-US" u="sng" dirty="0" smtClean="0"/>
              <a:t>velocity of flow </a:t>
            </a:r>
            <a:r>
              <a:rPr lang="en-US" dirty="0" smtClean="0"/>
              <a:t>versus </a:t>
            </a:r>
            <a:r>
              <a:rPr lang="en-US" u="sng" dirty="0" smtClean="0"/>
              <a:t>rate of flow</a:t>
            </a:r>
          </a:p>
          <a:p>
            <a:pPr marL="514350" indent="-514350">
              <a:buFont typeface="+mj-lt"/>
              <a:buAutoNum type="arabicPeriod"/>
            </a:pPr>
            <a:r>
              <a:rPr lang="en-US" dirty="0" smtClean="0"/>
              <a:t>Discuss </a:t>
            </a:r>
            <a:r>
              <a:rPr lang="en-US" b="1" dirty="0" smtClean="0"/>
              <a:t>Resistance</a:t>
            </a:r>
            <a:r>
              <a:rPr lang="en-US" dirty="0" smtClean="0"/>
              <a:t> – </a:t>
            </a:r>
          </a:p>
          <a:p>
            <a:pPr marL="514350" indent="-514350"/>
            <a:r>
              <a:rPr lang="en-US" dirty="0" smtClean="0"/>
              <a:t>resistance in pipes arranged in series versus those arranged in parallel</a:t>
            </a:r>
          </a:p>
          <a:p>
            <a:pPr marL="514350" indent="-514350"/>
            <a:r>
              <a:rPr lang="en-US" b="1" dirty="0" smtClean="0"/>
              <a:t>Total Peripheral Resistance</a:t>
            </a:r>
          </a:p>
          <a:p>
            <a:pPr marL="514350" indent="-514350">
              <a:buFont typeface="+mj-lt"/>
              <a:buAutoNum type="arabicPeriod" startAt="6"/>
            </a:pPr>
            <a:r>
              <a:rPr lang="en-US" dirty="0" smtClean="0"/>
              <a:t>Examine </a:t>
            </a:r>
            <a:r>
              <a:rPr lang="en-US" b="1" dirty="0" smtClean="0"/>
              <a:t>Diffusion</a:t>
            </a:r>
            <a:r>
              <a:rPr lang="en-US" dirty="0" smtClean="0"/>
              <a:t> Formula</a:t>
            </a:r>
          </a:p>
          <a:p>
            <a:pPr marL="514350" indent="-514350">
              <a:buFont typeface="+mj-lt"/>
              <a:buAutoNum type="arabicPeriod" startAt="6"/>
            </a:pPr>
            <a:r>
              <a:rPr lang="en-US" dirty="0" smtClean="0"/>
              <a:t>Examine </a:t>
            </a:r>
            <a:r>
              <a:rPr lang="en-US" b="1" dirty="0" smtClean="0"/>
              <a:t>Capacitance</a:t>
            </a:r>
            <a:r>
              <a:rPr lang="en-US" dirty="0" smtClean="0"/>
              <a:t> (Compliance) Formula</a:t>
            </a:r>
          </a:p>
          <a:p>
            <a:pPr marL="514350" indent="-514350">
              <a:buFont typeface="+mj-lt"/>
              <a:buAutoNum type="arabicPeriod" startAt="6"/>
            </a:pPr>
            <a:r>
              <a:rPr lang="en-US" dirty="0" smtClean="0"/>
              <a:t>Examine the </a:t>
            </a:r>
            <a:r>
              <a:rPr lang="en-US" b="1" dirty="0" smtClean="0"/>
              <a:t>Mean Arterial Pressure </a:t>
            </a:r>
            <a:r>
              <a:rPr lang="en-US" dirty="0" smtClean="0"/>
              <a:t>Formulas</a:t>
            </a:r>
          </a:p>
          <a:p>
            <a:pPr marL="514350" indent="-514350">
              <a:buFont typeface="+mj-lt"/>
              <a:buAutoNum type="arabicPeriod" startAt="6"/>
            </a:pPr>
            <a:r>
              <a:rPr lang="en-US" b="1" dirty="0" smtClean="0"/>
              <a:t>Wall Tension</a:t>
            </a:r>
            <a:endParaRPr lang="en-US" b="1" dirty="0"/>
          </a:p>
        </p:txBody>
      </p:sp>
    </p:spTree>
    <p:extLst>
      <p:ext uri="{BB962C8B-B14F-4D97-AF65-F5344CB8AC3E}">
        <p14:creationId xmlns:p14="http://schemas.microsoft.com/office/powerpoint/2010/main" val="2511896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Pressure</a:t>
            </a:r>
            <a:endParaRPr lang="en-US" dirty="0"/>
          </a:p>
        </p:txBody>
      </p:sp>
      <p:sp>
        <p:nvSpPr>
          <p:cNvPr id="3" name="Content Placeholder 2"/>
          <p:cNvSpPr>
            <a:spLocks noGrp="1"/>
          </p:cNvSpPr>
          <p:nvPr>
            <p:ph idx="1"/>
          </p:nvPr>
        </p:nvSpPr>
        <p:spPr>
          <a:xfrm>
            <a:off x="76200" y="1219200"/>
            <a:ext cx="8915400" cy="4906963"/>
          </a:xfrm>
        </p:spPr>
        <p:txBody>
          <a:bodyPr/>
          <a:lstStyle/>
          <a:p>
            <a:r>
              <a:rPr lang="en-US" dirty="0" smtClean="0">
                <a:solidFill>
                  <a:srgbClr val="0070C0"/>
                </a:solidFill>
              </a:rPr>
              <a:t>Pulling or pushing force</a:t>
            </a:r>
          </a:p>
          <a:p>
            <a:r>
              <a:rPr lang="en-US" dirty="0" smtClean="0">
                <a:solidFill>
                  <a:srgbClr val="FF0000"/>
                </a:solidFill>
              </a:rPr>
              <a:t>Volume of gas or liquid</a:t>
            </a:r>
          </a:p>
          <a:p>
            <a:r>
              <a:rPr lang="en-US" dirty="0" smtClean="0">
                <a:solidFill>
                  <a:srgbClr val="00B050"/>
                </a:solidFill>
              </a:rPr>
              <a:t>Density of gas or liquid</a:t>
            </a:r>
          </a:p>
          <a:p>
            <a:endParaRPr lang="en-US" dirty="0"/>
          </a:p>
          <a:p>
            <a:pPr marL="0" indent="0">
              <a:buNone/>
            </a:pPr>
            <a:r>
              <a:rPr lang="en-US" sz="2800" dirty="0" smtClean="0"/>
              <a:t>Pressure = </a:t>
            </a:r>
            <a:r>
              <a:rPr lang="en-US" sz="2800" dirty="0" smtClean="0">
                <a:solidFill>
                  <a:srgbClr val="FF0000"/>
                </a:solidFill>
              </a:rPr>
              <a:t>Volume/1 </a:t>
            </a:r>
            <a:r>
              <a:rPr lang="en-US" sz="2800" dirty="0" smtClean="0"/>
              <a:t>X </a:t>
            </a:r>
            <a:r>
              <a:rPr lang="en-US" sz="2800" dirty="0" smtClean="0">
                <a:solidFill>
                  <a:srgbClr val="00B050"/>
                </a:solidFill>
              </a:rPr>
              <a:t>particles/volume</a:t>
            </a:r>
            <a:r>
              <a:rPr lang="en-US" sz="2800" dirty="0" smtClean="0"/>
              <a:t> X </a:t>
            </a:r>
            <a:r>
              <a:rPr lang="en-US" sz="2800" dirty="0" smtClean="0">
                <a:solidFill>
                  <a:srgbClr val="0070C0"/>
                </a:solidFill>
              </a:rPr>
              <a:t>force/particle</a:t>
            </a:r>
          </a:p>
          <a:p>
            <a:pPr marL="0" indent="0">
              <a:buNone/>
            </a:pPr>
            <a:r>
              <a:rPr lang="en-US" sz="2800" dirty="0" smtClean="0"/>
              <a:t>Pressure</a:t>
            </a:r>
            <a:r>
              <a:rPr lang="en-US" sz="2800" dirty="0" smtClean="0">
                <a:solidFill>
                  <a:srgbClr val="0070C0"/>
                </a:solidFill>
              </a:rPr>
              <a:t> = force</a:t>
            </a:r>
          </a:p>
          <a:p>
            <a:pPr marL="0" indent="0">
              <a:buNone/>
            </a:pPr>
            <a:r>
              <a:rPr lang="en-US" sz="2800" dirty="0" smtClean="0"/>
              <a:t>Mercury is 13.6 times more dense than water, so the same volume of mercury can exert far more pressure than water.</a:t>
            </a:r>
            <a:endParaRPr lang="en-US" sz="2800" dirty="0"/>
          </a:p>
        </p:txBody>
      </p:sp>
    </p:spTree>
    <p:extLst>
      <p:ext uri="{BB962C8B-B14F-4D97-AF65-F5344CB8AC3E}">
        <p14:creationId xmlns:p14="http://schemas.microsoft.com/office/powerpoint/2010/main" val="3725985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Circulatory Filling Pressure</a:t>
            </a:r>
            <a:endParaRPr lang="en-US" dirty="0"/>
          </a:p>
        </p:txBody>
      </p:sp>
      <p:sp>
        <p:nvSpPr>
          <p:cNvPr id="3" name="Content Placeholder 2"/>
          <p:cNvSpPr>
            <a:spLocks noGrp="1"/>
          </p:cNvSpPr>
          <p:nvPr>
            <p:ph idx="1"/>
          </p:nvPr>
        </p:nvSpPr>
        <p:spPr/>
        <p:txBody>
          <a:bodyPr/>
          <a:lstStyle/>
          <a:p>
            <a:r>
              <a:rPr lang="en-US" dirty="0" smtClean="0"/>
              <a:t>The pressure in your blood vessels without a heart.</a:t>
            </a:r>
          </a:p>
          <a:p>
            <a:r>
              <a:rPr lang="en-US" dirty="0" smtClean="0"/>
              <a:t>The pressure depends on (1) volume of blood in your blood vessels and (2) the amount of vasodilation or constriction.</a:t>
            </a:r>
          </a:p>
          <a:p>
            <a:r>
              <a:rPr lang="en-US" dirty="0" smtClean="0"/>
              <a:t>The average value is 7 mmHg  </a:t>
            </a:r>
          </a:p>
          <a:p>
            <a:r>
              <a:rPr lang="en-US" dirty="0" smtClean="0"/>
              <a:t>The volume and/or vasoconstriction – the pressure goes up and vice versa. </a:t>
            </a:r>
            <a:endParaRPr lang="en-US" dirty="0"/>
          </a:p>
        </p:txBody>
      </p:sp>
    </p:spTree>
    <p:extLst>
      <p:ext uri="{BB962C8B-B14F-4D97-AF65-F5344CB8AC3E}">
        <p14:creationId xmlns:p14="http://schemas.microsoft.com/office/powerpoint/2010/main" val="2941588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Stressed and Unstressed Blood Volume</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 y="1600200"/>
            <a:ext cx="3432048" cy="37338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1524000"/>
            <a:ext cx="5193021" cy="3017520"/>
          </a:xfrm>
          <a:prstGeom prst="rect">
            <a:avLst/>
          </a:prstGeom>
        </p:spPr>
      </p:pic>
      <p:sp>
        <p:nvSpPr>
          <p:cNvPr id="6" name="TextBox 5"/>
          <p:cNvSpPr txBox="1"/>
          <p:nvPr/>
        </p:nvSpPr>
        <p:spPr>
          <a:xfrm>
            <a:off x="533400" y="5486400"/>
            <a:ext cx="8887971" cy="1200329"/>
          </a:xfrm>
          <a:prstGeom prst="rect">
            <a:avLst/>
          </a:prstGeom>
          <a:noFill/>
        </p:spPr>
        <p:txBody>
          <a:bodyPr wrap="square" rtlCol="0">
            <a:spAutoFit/>
          </a:bodyPr>
          <a:lstStyle/>
          <a:p>
            <a:r>
              <a:rPr lang="en-US" b="1" dirty="0" smtClean="0"/>
              <a:t>Unstressed Blood Volume </a:t>
            </a:r>
            <a:r>
              <a:rPr lang="en-US" dirty="0" smtClean="0"/>
              <a:t>is the volume in the blood vessels before there is enough to</a:t>
            </a:r>
          </a:p>
          <a:p>
            <a:r>
              <a:rPr lang="en-US" dirty="0" smtClean="0"/>
              <a:t>stretch out the blood vessels walls.  When there begins to be  enough in the blood vessels</a:t>
            </a:r>
          </a:p>
          <a:p>
            <a:r>
              <a:rPr lang="en-US" dirty="0" smtClean="0"/>
              <a:t> to stretch out the blood vessels walls, that amount of blood that does that is the </a:t>
            </a:r>
            <a:r>
              <a:rPr lang="en-US" b="1" dirty="0" smtClean="0"/>
              <a:t>stressed blood volume.  </a:t>
            </a:r>
            <a:endParaRPr lang="en-US" b="1" dirty="0"/>
          </a:p>
        </p:txBody>
      </p:sp>
    </p:spTree>
    <p:extLst>
      <p:ext uri="{BB962C8B-B14F-4D97-AF65-F5344CB8AC3E}">
        <p14:creationId xmlns:p14="http://schemas.microsoft.com/office/powerpoint/2010/main" val="1405406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dirty="0" smtClean="0"/>
              <a:t>Adding the Heart</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4147" y="2354349"/>
            <a:ext cx="5195705" cy="3017665"/>
          </a:xfrm>
          <a:prstGeom prst="rect">
            <a:avLst/>
          </a:prstGeom>
        </p:spPr>
      </p:pic>
      <p:sp>
        <p:nvSpPr>
          <p:cNvPr id="5" name="TextBox 4"/>
          <p:cNvSpPr txBox="1"/>
          <p:nvPr/>
        </p:nvSpPr>
        <p:spPr>
          <a:xfrm>
            <a:off x="2895600" y="2151965"/>
            <a:ext cx="2469973" cy="646331"/>
          </a:xfrm>
          <a:prstGeom prst="rect">
            <a:avLst/>
          </a:prstGeom>
          <a:noFill/>
        </p:spPr>
        <p:txBody>
          <a:bodyPr wrap="square" rtlCol="0">
            <a:spAutoFit/>
          </a:bodyPr>
          <a:lstStyle/>
          <a:p>
            <a:r>
              <a:rPr lang="en-US" dirty="0" smtClean="0"/>
              <a:t>Assume this container to be The blood vessels.</a:t>
            </a:r>
            <a:endParaRPr lang="en-US" dirty="0"/>
          </a:p>
        </p:txBody>
      </p:sp>
      <p:sp>
        <p:nvSpPr>
          <p:cNvPr id="6" name="TextBox 5"/>
          <p:cNvSpPr txBox="1"/>
          <p:nvPr/>
        </p:nvSpPr>
        <p:spPr>
          <a:xfrm>
            <a:off x="76200" y="2514600"/>
            <a:ext cx="2322084" cy="4247317"/>
          </a:xfrm>
          <a:prstGeom prst="rect">
            <a:avLst/>
          </a:prstGeom>
          <a:noFill/>
        </p:spPr>
        <p:txBody>
          <a:bodyPr wrap="square" rtlCol="0">
            <a:spAutoFit/>
          </a:bodyPr>
          <a:lstStyle/>
          <a:p>
            <a:r>
              <a:rPr lang="en-US" dirty="0" smtClean="0"/>
              <a:t>The pressure in this</a:t>
            </a:r>
          </a:p>
          <a:p>
            <a:r>
              <a:rPr lang="en-US" dirty="0" smtClean="0"/>
              <a:t>Container is the</a:t>
            </a:r>
          </a:p>
          <a:p>
            <a:r>
              <a:rPr lang="en-US" dirty="0" smtClean="0"/>
              <a:t>“Mean Circulatory</a:t>
            </a:r>
          </a:p>
          <a:p>
            <a:r>
              <a:rPr lang="en-US" dirty="0" smtClean="0"/>
              <a:t>Filling Pressure.”</a:t>
            </a:r>
          </a:p>
          <a:p>
            <a:r>
              <a:rPr lang="en-US" dirty="0" smtClean="0"/>
              <a:t>It has an average</a:t>
            </a:r>
          </a:p>
          <a:p>
            <a:r>
              <a:rPr lang="en-US" dirty="0" smtClean="0"/>
              <a:t>Pressure of 7mmHg,</a:t>
            </a:r>
          </a:p>
          <a:p>
            <a:r>
              <a:rPr lang="en-US" dirty="0" smtClean="0"/>
              <a:t>But can raise or lower</a:t>
            </a:r>
          </a:p>
          <a:p>
            <a:r>
              <a:rPr lang="en-US" dirty="0" smtClean="0"/>
              <a:t>Based on how much fluid you put in or how much to enlarge the tank diameter or decrease it; that would symbolize vasodilation and vasoconstriction.   </a:t>
            </a:r>
            <a:endParaRPr lang="en-US" dirty="0"/>
          </a:p>
        </p:txBody>
      </p:sp>
      <p:sp>
        <p:nvSpPr>
          <p:cNvPr id="7" name="TextBox 6"/>
          <p:cNvSpPr txBox="1"/>
          <p:nvPr/>
        </p:nvSpPr>
        <p:spPr>
          <a:xfrm>
            <a:off x="6096000" y="5029200"/>
            <a:ext cx="3200107" cy="2308324"/>
          </a:xfrm>
          <a:prstGeom prst="rect">
            <a:avLst/>
          </a:prstGeom>
          <a:noFill/>
        </p:spPr>
        <p:txBody>
          <a:bodyPr wrap="none" rtlCol="0">
            <a:spAutoFit/>
          </a:bodyPr>
          <a:lstStyle/>
          <a:p>
            <a:r>
              <a:rPr lang="en-US" dirty="0" smtClean="0"/>
              <a:t>When you add the pressure</a:t>
            </a:r>
          </a:p>
          <a:p>
            <a:r>
              <a:rPr lang="en-US" dirty="0" smtClean="0"/>
              <a:t>Of the heart it would be the </a:t>
            </a:r>
          </a:p>
          <a:p>
            <a:r>
              <a:rPr lang="en-US" dirty="0" smtClean="0"/>
              <a:t>Mean circulatory filling pressure</a:t>
            </a:r>
          </a:p>
          <a:p>
            <a:r>
              <a:rPr lang="en-US" dirty="0" smtClean="0"/>
              <a:t>Plus the heart compression</a:t>
            </a:r>
          </a:p>
          <a:p>
            <a:r>
              <a:rPr lang="en-US" dirty="0" smtClean="0"/>
              <a:t>Pressure. </a:t>
            </a:r>
          </a:p>
          <a:p>
            <a:endParaRPr lang="en-US" dirty="0"/>
          </a:p>
          <a:p>
            <a:endParaRPr lang="en-US" dirty="0" smtClean="0"/>
          </a:p>
          <a:p>
            <a:endParaRPr lang="en-US" dirty="0"/>
          </a:p>
        </p:txBody>
      </p:sp>
      <p:sp>
        <p:nvSpPr>
          <p:cNvPr id="8" name="TextBox 7"/>
          <p:cNvSpPr txBox="1"/>
          <p:nvPr/>
        </p:nvSpPr>
        <p:spPr>
          <a:xfrm>
            <a:off x="838200" y="685800"/>
            <a:ext cx="6061735" cy="369332"/>
          </a:xfrm>
          <a:prstGeom prst="rect">
            <a:avLst/>
          </a:prstGeom>
          <a:noFill/>
        </p:spPr>
        <p:txBody>
          <a:bodyPr wrap="square" rtlCol="0">
            <a:spAutoFit/>
          </a:bodyPr>
          <a:lstStyle/>
          <a:p>
            <a:r>
              <a:rPr lang="en-US" dirty="0" smtClean="0"/>
              <a:t>Pressure Total = Compression Pressure of the Heart + MCFP </a:t>
            </a:r>
            <a:endParaRPr lang="en-US" dirty="0"/>
          </a:p>
        </p:txBody>
      </p:sp>
      <p:sp>
        <p:nvSpPr>
          <p:cNvPr id="9" name="TextBox 8"/>
          <p:cNvSpPr txBox="1"/>
          <p:nvPr/>
        </p:nvSpPr>
        <p:spPr>
          <a:xfrm>
            <a:off x="304800" y="1295400"/>
            <a:ext cx="5837172" cy="646331"/>
          </a:xfrm>
          <a:prstGeom prst="rect">
            <a:avLst/>
          </a:prstGeom>
          <a:noFill/>
        </p:spPr>
        <p:txBody>
          <a:bodyPr wrap="square" rtlCol="0">
            <a:spAutoFit/>
          </a:bodyPr>
          <a:lstStyle/>
          <a:p>
            <a:r>
              <a:rPr lang="en-US" dirty="0" smtClean="0"/>
              <a:t>In order to stand up, you need a 60mmHg pressure, if the MCFP is even 12 mmHg, you still need a working heart. </a:t>
            </a:r>
            <a:endParaRPr lang="en-US" dirty="0"/>
          </a:p>
        </p:txBody>
      </p:sp>
    </p:spTree>
    <p:extLst>
      <p:ext uri="{BB962C8B-B14F-4D97-AF65-F5344CB8AC3E}">
        <p14:creationId xmlns:p14="http://schemas.microsoft.com/office/powerpoint/2010/main" val="424796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sz="3600" dirty="0" smtClean="0"/>
              <a:t>Formulas of importance </a:t>
            </a:r>
            <a:endParaRPr lang="en-US" sz="3600" dirty="0"/>
          </a:p>
        </p:txBody>
      </p:sp>
      <p:sp>
        <p:nvSpPr>
          <p:cNvPr id="3" name="Content Placeholder 2"/>
          <p:cNvSpPr>
            <a:spLocks noGrp="1"/>
          </p:cNvSpPr>
          <p:nvPr>
            <p:ph idx="1"/>
          </p:nvPr>
        </p:nvSpPr>
        <p:spPr>
          <a:xfrm>
            <a:off x="152400" y="609600"/>
            <a:ext cx="8991600" cy="6248400"/>
          </a:xfrm>
        </p:spPr>
        <p:txBody>
          <a:bodyPr/>
          <a:lstStyle/>
          <a:p>
            <a:pPr>
              <a:buNone/>
            </a:pPr>
            <a:r>
              <a:rPr lang="en-US" sz="2400" b="1" dirty="0" smtClean="0"/>
              <a:t>     Flow = </a:t>
            </a:r>
            <a:r>
              <a:rPr lang="en-US" sz="2400" b="1" dirty="0"/>
              <a:t>∆</a:t>
            </a:r>
            <a:r>
              <a:rPr lang="en-US" sz="2400" b="1" dirty="0" smtClean="0"/>
              <a:t>P/ R</a:t>
            </a:r>
            <a:r>
              <a:rPr lang="en-US" sz="2400" dirty="0" smtClean="0"/>
              <a:t>,   ∆P is the change in pressure from one area to another (P1 – P2) – in the direction of flow, R is the resistance (Note: pressure drops off as a fluid or gas passes further down the pipe – thus the pressure in proximal area 1 (P1) is higher than the pressure is distal area 2.  The more pressure drop off the more the flow.  Also, the less the resistance the better the flow. </a:t>
            </a:r>
          </a:p>
          <a:p>
            <a:r>
              <a:rPr lang="en-US" sz="2400" b="1" dirty="0" smtClean="0"/>
              <a:t>Rate of Flow </a:t>
            </a:r>
            <a:r>
              <a:rPr lang="en-US" sz="2400" dirty="0" smtClean="0"/>
              <a:t>= amount of gas or liquid/time  (example  ml/min)</a:t>
            </a:r>
          </a:p>
          <a:p>
            <a:r>
              <a:rPr lang="en-US" sz="2400" b="1" dirty="0" smtClean="0"/>
              <a:t>Velocity of flow </a:t>
            </a:r>
            <a:r>
              <a:rPr lang="en-US" sz="2400" dirty="0" smtClean="0"/>
              <a:t>= amount of gas or liquid/time/cross sectional area  (another way of looking at it is </a:t>
            </a:r>
            <a:r>
              <a:rPr lang="en-US" sz="2400" dirty="0" err="1" smtClean="0"/>
              <a:t>Vf</a:t>
            </a:r>
            <a:r>
              <a:rPr lang="en-US" sz="2400" dirty="0" smtClean="0"/>
              <a:t> = rate of flow/cross sectional area)</a:t>
            </a:r>
          </a:p>
          <a:p>
            <a:pPr>
              <a:buNone/>
            </a:pPr>
            <a:r>
              <a:rPr lang="en-US" sz="2400" dirty="0"/>
              <a:t> </a:t>
            </a:r>
            <a:r>
              <a:rPr lang="en-US" sz="2400" dirty="0" smtClean="0"/>
              <a:t>     example  of velocity of flow   ml. /min per cm</a:t>
            </a:r>
            <a:r>
              <a:rPr lang="en-US" sz="2400" baseline="30000" dirty="0" smtClean="0"/>
              <a:t>2</a:t>
            </a:r>
            <a:endParaRPr lang="en-US" sz="2400" dirty="0" smtClean="0"/>
          </a:p>
          <a:p>
            <a:pPr>
              <a:buNone/>
            </a:pPr>
            <a:r>
              <a:rPr lang="en-US" sz="2400" dirty="0" smtClean="0"/>
              <a:t>  Note:  Area of a circle (like the inside of a vessel ) = equals pi (π) times the radius squared </a:t>
            </a:r>
            <a:r>
              <a:rPr lang="el-GR" sz="2400" dirty="0" smtClean="0"/>
              <a:t>(π⋅</a:t>
            </a:r>
            <a:r>
              <a:rPr lang="en-US" sz="2400" dirty="0" smtClean="0"/>
              <a:t>r</a:t>
            </a:r>
            <a:r>
              <a:rPr lang="en-US" sz="2400" baseline="30000" dirty="0" smtClean="0"/>
              <a:t>2</a:t>
            </a:r>
            <a:r>
              <a:rPr lang="en-US" sz="2400" dirty="0" smtClean="0"/>
              <a:t>), example ml. /min per cm</a:t>
            </a:r>
            <a:r>
              <a:rPr lang="en-US" sz="2400" baseline="30000" dirty="0" smtClean="0"/>
              <a:t>2  </a:t>
            </a:r>
          </a:p>
          <a:p>
            <a:pPr>
              <a:buNone/>
            </a:pPr>
            <a:r>
              <a:rPr lang="en-US" baseline="30000" dirty="0" smtClean="0">
                <a:solidFill>
                  <a:srgbClr val="FF0000"/>
                </a:solidFill>
              </a:rPr>
              <a:t>Flow formula derived Ohm’s Law     </a:t>
            </a:r>
            <a:endParaRPr lang="en-US" dirty="0">
              <a:solidFill>
                <a:srgbClr val="FF0000"/>
              </a:solidFill>
            </a:endParaRPr>
          </a:p>
          <a:p>
            <a:pPr>
              <a:buNone/>
            </a:pPr>
            <a:endParaRPr lang="en-US" sz="2400" dirty="0" smtClean="0"/>
          </a:p>
          <a:p>
            <a:pPr>
              <a:buNone/>
            </a:pPr>
            <a:endParaRPr lang="en-US" dirty="0"/>
          </a:p>
          <a:p>
            <a:pPr>
              <a:buNone/>
            </a:pPr>
            <a:endParaRPr lang="en-US" dirty="0"/>
          </a:p>
        </p:txBody>
      </p:sp>
    </p:spTree>
    <p:extLst>
      <p:ext uri="{BB962C8B-B14F-4D97-AF65-F5344CB8AC3E}">
        <p14:creationId xmlns:p14="http://schemas.microsoft.com/office/powerpoint/2010/main" val="583572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Rate of Flow versus Velocity of Flow</a:t>
            </a:r>
            <a:endParaRPr lang="en-US" dirty="0"/>
          </a:p>
        </p:txBody>
      </p:sp>
      <p:sp>
        <p:nvSpPr>
          <p:cNvPr id="3" name="Content Placeholder 2"/>
          <p:cNvSpPr>
            <a:spLocks noGrp="1"/>
          </p:cNvSpPr>
          <p:nvPr>
            <p:ph idx="1"/>
          </p:nvPr>
        </p:nvSpPr>
        <p:spPr/>
        <p:txBody>
          <a:bodyPr/>
          <a:lstStyle/>
          <a:p>
            <a:r>
              <a:rPr lang="en-US" dirty="0" smtClean="0"/>
              <a:t>The rate of flow is how much per some unit time, for example ml./minute.  </a:t>
            </a:r>
          </a:p>
          <a:p>
            <a:r>
              <a:rPr lang="en-US" dirty="0" smtClean="0"/>
              <a:t>The velocity of flow is how much per some unit time per cross sectional area.</a:t>
            </a:r>
          </a:p>
          <a:p>
            <a:pPr marL="0" indent="0">
              <a:buNone/>
            </a:pPr>
            <a:r>
              <a:rPr lang="en-US" dirty="0"/>
              <a:t> </a:t>
            </a:r>
            <a:r>
              <a:rPr lang="en-US" dirty="0" smtClean="0"/>
              <a:t>  </a:t>
            </a:r>
            <a:endParaRPr lang="en-US" dirty="0"/>
          </a:p>
        </p:txBody>
      </p:sp>
    </p:spTree>
    <p:extLst>
      <p:ext uri="{BB962C8B-B14F-4D97-AF65-F5344CB8AC3E}">
        <p14:creationId xmlns:p14="http://schemas.microsoft.com/office/powerpoint/2010/main" val="1094449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4000" dirty="0" smtClean="0"/>
              <a:t>Let’s think of it this way</a:t>
            </a:r>
            <a:endParaRPr lang="en-US" sz="4000" dirty="0"/>
          </a:p>
        </p:txBody>
      </p:sp>
      <p:sp>
        <p:nvSpPr>
          <p:cNvPr id="3" name="Content Placeholder 2"/>
          <p:cNvSpPr>
            <a:spLocks noGrp="1"/>
          </p:cNvSpPr>
          <p:nvPr>
            <p:ph idx="1"/>
          </p:nvPr>
        </p:nvSpPr>
        <p:spPr>
          <a:xfrm>
            <a:off x="304800" y="838200"/>
            <a:ext cx="8458200" cy="5867400"/>
          </a:xfrm>
        </p:spPr>
        <p:txBody>
          <a:bodyPr>
            <a:normAutofit fontScale="92500" lnSpcReduction="10000"/>
          </a:bodyPr>
          <a:lstStyle/>
          <a:p>
            <a:r>
              <a:rPr lang="en-US" dirty="0" smtClean="0"/>
              <a:t>Let’s compare a solid object to continuous substances like gases and liquids.  A solid object has a discrete structure like a car; it has a definite beginning and end. Gases and liquids have a more fuzzy begin and end.</a:t>
            </a:r>
          </a:p>
          <a:p>
            <a:r>
              <a:rPr lang="en-US" dirty="0" smtClean="0"/>
              <a:t>A car traveling 25 miles/hour. It says how much distance (area), the time and how many – one car.</a:t>
            </a:r>
          </a:p>
          <a:p>
            <a:r>
              <a:rPr lang="en-US" dirty="0" smtClean="0"/>
              <a:t>A liquid flows at 25 ml./minute.  It says how much (25 ml.), time, </a:t>
            </a:r>
            <a:r>
              <a:rPr lang="en-US" b="1" dirty="0" smtClean="0">
                <a:solidFill>
                  <a:srgbClr val="FF0000"/>
                </a:solidFill>
              </a:rPr>
              <a:t>but no area</a:t>
            </a:r>
            <a:r>
              <a:rPr lang="en-US" dirty="0" smtClean="0"/>
              <a:t>. This is the </a:t>
            </a:r>
            <a:r>
              <a:rPr lang="en-US" b="1" dirty="0" smtClean="0"/>
              <a:t>rate of flow</a:t>
            </a:r>
            <a:r>
              <a:rPr lang="en-US" dirty="0" smtClean="0"/>
              <a:t>. </a:t>
            </a:r>
          </a:p>
          <a:p>
            <a:r>
              <a:rPr lang="en-US" dirty="0" smtClean="0"/>
              <a:t>If I said the liquid flows at 25 ml./minute/meter squared, that would be the </a:t>
            </a:r>
            <a:r>
              <a:rPr lang="en-US" b="1" dirty="0" smtClean="0"/>
              <a:t>velocity of flow</a:t>
            </a:r>
            <a:r>
              <a:rPr lang="en-US" dirty="0" smtClean="0"/>
              <a:t>. </a:t>
            </a:r>
          </a:p>
          <a:p>
            <a:r>
              <a:rPr lang="en-US" dirty="0" smtClean="0"/>
              <a:t>So gases and liquids have two measurements of flow: rate of flow and velocity of flow.  </a:t>
            </a:r>
          </a:p>
          <a:p>
            <a:endParaRPr lang="en-US" dirty="0"/>
          </a:p>
        </p:txBody>
      </p:sp>
    </p:spTree>
    <p:extLst>
      <p:ext uri="{BB962C8B-B14F-4D97-AF65-F5344CB8AC3E}">
        <p14:creationId xmlns:p14="http://schemas.microsoft.com/office/powerpoint/2010/main" val="2946656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dirty="0" smtClean="0"/>
              <a:t>Formulas of Importance</a:t>
            </a:r>
            <a:endParaRPr lang="en-US" dirty="0"/>
          </a:p>
        </p:txBody>
      </p:sp>
      <p:sp>
        <p:nvSpPr>
          <p:cNvPr id="3" name="Content Placeholder 2"/>
          <p:cNvSpPr>
            <a:spLocks noGrp="1"/>
          </p:cNvSpPr>
          <p:nvPr>
            <p:ph idx="1"/>
          </p:nvPr>
        </p:nvSpPr>
        <p:spPr>
          <a:xfrm>
            <a:off x="228600" y="838200"/>
            <a:ext cx="8763000" cy="5715000"/>
          </a:xfrm>
        </p:spPr>
        <p:txBody>
          <a:bodyPr>
            <a:normAutofit fontScale="92500" lnSpcReduction="20000"/>
          </a:bodyPr>
          <a:lstStyle/>
          <a:p>
            <a:r>
              <a:rPr lang="en-US" b="1" dirty="0" smtClean="0"/>
              <a:t>Resistance</a:t>
            </a:r>
            <a:r>
              <a:rPr lang="en-US" dirty="0" smtClean="0"/>
              <a:t> –a force of impedance (holding back) R = 8ηL/πR</a:t>
            </a:r>
            <a:r>
              <a:rPr lang="en-US" baseline="30000" dirty="0" smtClean="0"/>
              <a:t>4 </a:t>
            </a:r>
            <a:r>
              <a:rPr lang="en-US" dirty="0" smtClean="0"/>
              <a:t>, η is viscosity of the gas or liquid, L is the length of the vessel, and R is the </a:t>
            </a:r>
            <a:r>
              <a:rPr lang="en-US" dirty="0" smtClean="0"/>
              <a:t>radius </a:t>
            </a:r>
            <a:r>
              <a:rPr lang="en-US" dirty="0" smtClean="0"/>
              <a:t>raised to the 4</a:t>
            </a:r>
            <a:r>
              <a:rPr lang="en-US" baseline="30000" dirty="0" smtClean="0"/>
              <a:t>th</a:t>
            </a:r>
            <a:r>
              <a:rPr lang="en-US" dirty="0" smtClean="0"/>
              <a:t> power </a:t>
            </a:r>
          </a:p>
          <a:p>
            <a:r>
              <a:rPr lang="en-US" dirty="0" smtClean="0"/>
              <a:t>Summation (∑) of Resistances – adding up the resistors in flow arrangement a series arrange</a:t>
            </a:r>
          </a:p>
          <a:p>
            <a:r>
              <a:rPr lang="en-US" b="1" dirty="0" smtClean="0"/>
              <a:t>Resistors in series </a:t>
            </a:r>
            <a:r>
              <a:rPr lang="en-US" dirty="0" smtClean="0"/>
              <a:t>– one resistor in front of another ∑ = R1 + R2 + R3 + ……</a:t>
            </a:r>
            <a:endParaRPr lang="en-US" dirty="0"/>
          </a:p>
          <a:p>
            <a:r>
              <a:rPr lang="en-US" b="1" dirty="0" smtClean="0"/>
              <a:t>Resistors in parallel </a:t>
            </a:r>
            <a:r>
              <a:rPr lang="en-US" dirty="0" smtClean="0"/>
              <a:t>– a pipe leads into a branching set of pipes ∑ = 1/</a:t>
            </a:r>
            <a:r>
              <a:rPr lang="en-US" sz="2400" dirty="0" smtClean="0"/>
              <a:t>R1</a:t>
            </a:r>
            <a:r>
              <a:rPr lang="en-US" dirty="0" smtClean="0"/>
              <a:t> + 1/</a:t>
            </a:r>
            <a:r>
              <a:rPr lang="en-US" sz="2400" dirty="0" smtClean="0"/>
              <a:t>R2</a:t>
            </a:r>
            <a:r>
              <a:rPr lang="en-US" dirty="0" smtClean="0"/>
              <a:t> + 1/</a:t>
            </a:r>
            <a:r>
              <a:rPr lang="en-US" sz="2400" dirty="0" smtClean="0"/>
              <a:t>R3</a:t>
            </a:r>
            <a:r>
              <a:rPr lang="en-US" dirty="0" smtClean="0"/>
              <a:t> +.. </a:t>
            </a:r>
          </a:p>
          <a:p>
            <a:r>
              <a:rPr lang="en-US" b="1" dirty="0" smtClean="0">
                <a:solidFill>
                  <a:srgbClr val="FF0000"/>
                </a:solidFill>
              </a:rPr>
              <a:t>Note</a:t>
            </a:r>
            <a:r>
              <a:rPr lang="en-US" dirty="0" smtClean="0"/>
              <a:t>: resistors in parallel give less total resistance than those in series (think of the capillary arrangement) </a:t>
            </a:r>
            <a:endParaRPr lang="en-US" dirty="0"/>
          </a:p>
        </p:txBody>
      </p:sp>
    </p:spTree>
    <p:extLst>
      <p:ext uri="{BB962C8B-B14F-4D97-AF65-F5344CB8AC3E}">
        <p14:creationId xmlns:p14="http://schemas.microsoft.com/office/powerpoint/2010/main" val="4146576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Resistance</a:t>
            </a:r>
            <a:endParaRPr lang="en-US" dirty="0"/>
          </a:p>
        </p:txBody>
      </p:sp>
      <p:sp>
        <p:nvSpPr>
          <p:cNvPr id="3" name="Content Placeholder 2"/>
          <p:cNvSpPr>
            <a:spLocks noGrp="1"/>
          </p:cNvSpPr>
          <p:nvPr>
            <p:ph idx="1"/>
          </p:nvPr>
        </p:nvSpPr>
        <p:spPr/>
        <p:txBody>
          <a:bodyPr/>
          <a:lstStyle/>
          <a:p>
            <a:r>
              <a:rPr lang="en-US" b="1" dirty="0" smtClean="0"/>
              <a:t>Resistance</a:t>
            </a:r>
            <a:r>
              <a:rPr lang="en-US" dirty="0" smtClean="0"/>
              <a:t> –a force of impedance (holding back) R = 8ηL/πR</a:t>
            </a:r>
            <a:r>
              <a:rPr lang="en-US" baseline="30000" dirty="0" smtClean="0"/>
              <a:t>4 </a:t>
            </a:r>
            <a:r>
              <a:rPr lang="en-US" dirty="0" smtClean="0"/>
              <a:t>, </a:t>
            </a:r>
          </a:p>
          <a:p>
            <a:r>
              <a:rPr lang="en-US" dirty="0" smtClean="0"/>
              <a:t>η is viscosity of the gas or liquid</a:t>
            </a:r>
          </a:p>
          <a:p>
            <a:r>
              <a:rPr lang="en-US" dirty="0" smtClean="0"/>
              <a:t>L is the length of the vessel</a:t>
            </a:r>
          </a:p>
          <a:p>
            <a:r>
              <a:rPr lang="en-US" dirty="0" smtClean="0"/>
              <a:t>R is the radius raised to the 4</a:t>
            </a:r>
            <a:r>
              <a:rPr lang="en-US" baseline="30000" dirty="0" smtClean="0"/>
              <a:t>th</a:t>
            </a:r>
            <a:r>
              <a:rPr lang="en-US" dirty="0" smtClean="0"/>
              <a:t> power </a:t>
            </a:r>
          </a:p>
          <a:p>
            <a:r>
              <a:rPr lang="en-US" dirty="0" smtClean="0"/>
              <a:t>π – a constant</a:t>
            </a:r>
          </a:p>
          <a:p>
            <a:endParaRPr lang="en-US" dirty="0" smtClean="0"/>
          </a:p>
          <a:p>
            <a:endParaRPr lang="en-US" dirty="0"/>
          </a:p>
        </p:txBody>
      </p:sp>
    </p:spTree>
    <p:extLst>
      <p:ext uri="{BB962C8B-B14F-4D97-AF65-F5344CB8AC3E}">
        <p14:creationId xmlns:p14="http://schemas.microsoft.com/office/powerpoint/2010/main" val="354945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up Resistances</a:t>
            </a:r>
            <a:endParaRPr lang="en-US" dirty="0"/>
          </a:p>
        </p:txBody>
      </p:sp>
      <p:sp>
        <p:nvSpPr>
          <p:cNvPr id="3" name="Content Placeholder 2"/>
          <p:cNvSpPr>
            <a:spLocks noGrp="1"/>
          </p:cNvSpPr>
          <p:nvPr>
            <p:ph idx="1"/>
          </p:nvPr>
        </p:nvSpPr>
        <p:spPr/>
        <p:txBody>
          <a:bodyPr>
            <a:normAutofit lnSpcReduction="10000"/>
          </a:bodyPr>
          <a:lstStyle/>
          <a:p>
            <a:r>
              <a:rPr lang="en-US" dirty="0" smtClean="0"/>
              <a:t>Summation </a:t>
            </a:r>
            <a:r>
              <a:rPr lang="en-US" dirty="0" smtClean="0"/>
              <a:t>(∑) of resistances depends on are the resistors in series or parallel.</a:t>
            </a:r>
          </a:p>
          <a:p>
            <a:r>
              <a:rPr lang="en-US" dirty="0" smtClean="0"/>
              <a:t> </a:t>
            </a:r>
            <a:r>
              <a:rPr lang="en-US" b="1" dirty="0" smtClean="0"/>
              <a:t>Resistors in series </a:t>
            </a:r>
            <a:r>
              <a:rPr lang="en-US" dirty="0" smtClean="0"/>
              <a:t>– one resistor in front of another ∑ = R1 + R2 + R3 + ……</a:t>
            </a:r>
          </a:p>
          <a:p>
            <a:r>
              <a:rPr lang="en-US" b="1" dirty="0" smtClean="0"/>
              <a:t>Resistors in parallel </a:t>
            </a:r>
            <a:r>
              <a:rPr lang="en-US" dirty="0" smtClean="0"/>
              <a:t>– a pipe leads into a branching set of pipes ∑ = 1/</a:t>
            </a:r>
            <a:r>
              <a:rPr lang="en-US" sz="2400" dirty="0" smtClean="0"/>
              <a:t>R1</a:t>
            </a:r>
            <a:r>
              <a:rPr lang="en-US" dirty="0" smtClean="0"/>
              <a:t> + 1/</a:t>
            </a:r>
            <a:r>
              <a:rPr lang="en-US" sz="2400" dirty="0" smtClean="0"/>
              <a:t>R2</a:t>
            </a:r>
            <a:r>
              <a:rPr lang="en-US" dirty="0" smtClean="0"/>
              <a:t> + 1/</a:t>
            </a:r>
            <a:r>
              <a:rPr lang="en-US" sz="2400" dirty="0" smtClean="0"/>
              <a:t>R3</a:t>
            </a:r>
            <a:r>
              <a:rPr lang="en-US" dirty="0" smtClean="0"/>
              <a:t> +.. </a:t>
            </a:r>
          </a:p>
          <a:p>
            <a:r>
              <a:rPr lang="en-US" b="1" dirty="0" smtClean="0">
                <a:solidFill>
                  <a:srgbClr val="FF0000"/>
                </a:solidFill>
              </a:rPr>
              <a:t>Note</a:t>
            </a:r>
            <a:r>
              <a:rPr lang="en-US" dirty="0" smtClean="0"/>
              <a:t>: resistors in parallel give less total resistance than those in series (think of the capillary arrangement) </a:t>
            </a:r>
          </a:p>
          <a:p>
            <a:endParaRPr lang="en-US" dirty="0" smtClean="0"/>
          </a:p>
          <a:p>
            <a:endParaRPr lang="en-US" dirty="0"/>
          </a:p>
        </p:txBody>
      </p:sp>
    </p:spTree>
    <p:extLst>
      <p:ext uri="{BB962C8B-B14F-4D97-AF65-F5344CB8AC3E}">
        <p14:creationId xmlns:p14="http://schemas.microsoft.com/office/powerpoint/2010/main" val="34592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r>
              <a:rPr lang="en-US" sz="3200" b="1" dirty="0" smtClean="0"/>
              <a:t>Total Peripheral Resistance (Systemic Vascular Resistance)</a:t>
            </a:r>
            <a:endParaRPr lang="en-US" sz="3200" b="1" dirty="0"/>
          </a:p>
        </p:txBody>
      </p:sp>
      <p:sp>
        <p:nvSpPr>
          <p:cNvPr id="3" name="Content Placeholder 2"/>
          <p:cNvSpPr>
            <a:spLocks noGrp="1"/>
          </p:cNvSpPr>
          <p:nvPr>
            <p:ph idx="1"/>
          </p:nvPr>
        </p:nvSpPr>
        <p:spPr>
          <a:xfrm>
            <a:off x="152400" y="1295400"/>
            <a:ext cx="8839200" cy="5562600"/>
          </a:xfrm>
        </p:spPr>
        <p:txBody>
          <a:bodyPr>
            <a:normAutofit fontScale="92500" lnSpcReduction="20000"/>
          </a:bodyPr>
          <a:lstStyle/>
          <a:p>
            <a:r>
              <a:rPr lang="en-US" dirty="0" smtClean="0"/>
              <a:t>The </a:t>
            </a:r>
            <a:r>
              <a:rPr lang="en-US" b="1" dirty="0" smtClean="0"/>
              <a:t>TPR (SVR) </a:t>
            </a:r>
            <a:r>
              <a:rPr lang="en-US" dirty="0" smtClean="0"/>
              <a:t>is the summation (∑ ) of all the resistors in the systemic (Left Ventricle – to Right Atrium) circulation.  Some of the blood vessel resistors are in series (R1 + R2 + R3 + ……) and some are in parallel (1/</a:t>
            </a:r>
            <a:r>
              <a:rPr lang="en-US" sz="2400" dirty="0" smtClean="0"/>
              <a:t>R1</a:t>
            </a:r>
            <a:r>
              <a:rPr lang="en-US" dirty="0" smtClean="0"/>
              <a:t> + 1/</a:t>
            </a:r>
            <a:r>
              <a:rPr lang="en-US" sz="2400" dirty="0" smtClean="0"/>
              <a:t>R2</a:t>
            </a:r>
            <a:r>
              <a:rPr lang="en-US" dirty="0" smtClean="0"/>
              <a:t> + 1/</a:t>
            </a:r>
            <a:r>
              <a:rPr lang="en-US" sz="2400" dirty="0" smtClean="0"/>
              <a:t>R3</a:t>
            </a:r>
            <a:r>
              <a:rPr lang="en-US" dirty="0" smtClean="0"/>
              <a:t> )– thus the two different formulas must be used.</a:t>
            </a:r>
          </a:p>
          <a:p>
            <a:r>
              <a:rPr lang="en-US" dirty="0" smtClean="0"/>
              <a:t>Since R is raised to 4</a:t>
            </a:r>
            <a:r>
              <a:rPr lang="en-US" baseline="30000" dirty="0" smtClean="0"/>
              <a:t>th</a:t>
            </a:r>
            <a:r>
              <a:rPr lang="en-US" dirty="0" smtClean="0"/>
              <a:t> power it numerically is the most significant contributor to Total Peripheral Resistance – thus vasoconstriction and vasodilation are the most important contributors to TPR. </a:t>
            </a:r>
          </a:p>
          <a:p>
            <a:r>
              <a:rPr lang="en-US" dirty="0" smtClean="0"/>
              <a:t>Alternate calculations are Total Pulmonary Resistance which is resistance in the pulmonary circulation – as well as other organ and circulatory resistances can be calculated</a:t>
            </a:r>
            <a:endParaRPr lang="en-US" dirty="0"/>
          </a:p>
        </p:txBody>
      </p:sp>
    </p:spTree>
    <p:extLst>
      <p:ext uri="{BB962C8B-B14F-4D97-AF65-F5344CB8AC3E}">
        <p14:creationId xmlns:p14="http://schemas.microsoft.com/office/powerpoint/2010/main" val="1174083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Formulas of Importance</a:t>
            </a:r>
            <a:endParaRPr lang="en-US" dirty="0"/>
          </a:p>
        </p:txBody>
      </p:sp>
      <p:sp>
        <p:nvSpPr>
          <p:cNvPr id="3" name="Content Placeholder 2"/>
          <p:cNvSpPr>
            <a:spLocks noGrp="1"/>
          </p:cNvSpPr>
          <p:nvPr>
            <p:ph idx="1"/>
          </p:nvPr>
        </p:nvSpPr>
        <p:spPr>
          <a:xfrm>
            <a:off x="152400" y="838200"/>
            <a:ext cx="8839200" cy="5867400"/>
          </a:xfrm>
        </p:spPr>
        <p:txBody>
          <a:bodyPr>
            <a:normAutofit fontScale="92500" lnSpcReduction="10000"/>
          </a:bodyPr>
          <a:lstStyle/>
          <a:p>
            <a:pPr>
              <a:buNone/>
            </a:pPr>
            <a:r>
              <a:rPr lang="en-US" sz="2600" b="1" dirty="0" smtClean="0"/>
              <a:t>Diffusion – </a:t>
            </a:r>
            <a:r>
              <a:rPr lang="en-US" sz="2600" dirty="0" smtClean="0"/>
              <a:t>net movement of </a:t>
            </a:r>
            <a:r>
              <a:rPr lang="en-US" sz="2600" u="sng" dirty="0" smtClean="0"/>
              <a:t>certain particles </a:t>
            </a:r>
            <a:r>
              <a:rPr lang="en-US" sz="2600" dirty="0" smtClean="0"/>
              <a:t>from a region of high concentration of </a:t>
            </a:r>
            <a:r>
              <a:rPr lang="en-US" sz="2600" u="sng" dirty="0" smtClean="0"/>
              <a:t>those certain particles </a:t>
            </a:r>
            <a:r>
              <a:rPr lang="en-US" sz="2600" dirty="0" smtClean="0"/>
              <a:t>to region of low concentration of </a:t>
            </a:r>
            <a:r>
              <a:rPr lang="en-US" sz="2600" u="sng" dirty="0" smtClean="0"/>
              <a:t>those certain particles    </a:t>
            </a:r>
          </a:p>
          <a:p>
            <a:pPr algn="ctr">
              <a:buNone/>
            </a:pPr>
            <a:r>
              <a:rPr lang="en-US" dirty="0" smtClean="0"/>
              <a:t> </a:t>
            </a:r>
            <a:r>
              <a:rPr lang="en-US" b="1" dirty="0" smtClean="0"/>
              <a:t>D = A x Dc /t (Co – </a:t>
            </a:r>
            <a:r>
              <a:rPr lang="en-US" b="1" dirty="0" err="1" smtClean="0"/>
              <a:t>Ci</a:t>
            </a:r>
            <a:r>
              <a:rPr lang="en-US" b="1" dirty="0" smtClean="0"/>
              <a:t>)</a:t>
            </a:r>
          </a:p>
          <a:p>
            <a:r>
              <a:rPr lang="en-US" sz="2600" b="1" dirty="0" smtClean="0"/>
              <a:t>A</a:t>
            </a:r>
            <a:r>
              <a:rPr lang="en-US" sz="2600" dirty="0" smtClean="0"/>
              <a:t> is the </a:t>
            </a:r>
            <a:r>
              <a:rPr lang="en-US" sz="2600" u="sng" dirty="0" smtClean="0"/>
              <a:t>area</a:t>
            </a:r>
            <a:r>
              <a:rPr lang="en-US" sz="2600" dirty="0" smtClean="0"/>
              <a:t> of the membrane being diffused through, </a:t>
            </a:r>
            <a:r>
              <a:rPr lang="en-US" sz="2600" b="1" dirty="0" smtClean="0"/>
              <a:t>Dc</a:t>
            </a:r>
            <a:r>
              <a:rPr lang="en-US" sz="2600" dirty="0" smtClean="0"/>
              <a:t> is the </a:t>
            </a:r>
            <a:r>
              <a:rPr lang="en-US" sz="2600" u="sng" dirty="0" smtClean="0"/>
              <a:t>diffusion coefficient</a:t>
            </a:r>
            <a:r>
              <a:rPr lang="en-US" sz="2600" dirty="0" smtClean="0"/>
              <a:t>, </a:t>
            </a:r>
            <a:r>
              <a:rPr lang="en-US" sz="2600" b="1" dirty="0" smtClean="0"/>
              <a:t>t</a:t>
            </a:r>
            <a:r>
              <a:rPr lang="en-US" sz="2600" dirty="0" smtClean="0"/>
              <a:t>- is the </a:t>
            </a:r>
            <a:r>
              <a:rPr lang="en-US" sz="2600" u="sng" dirty="0" smtClean="0"/>
              <a:t>thickness</a:t>
            </a:r>
            <a:r>
              <a:rPr lang="en-US" sz="2600" dirty="0" smtClean="0"/>
              <a:t> of the membrane being diffused through, Co – </a:t>
            </a:r>
            <a:r>
              <a:rPr lang="en-US" sz="2600" dirty="0" err="1" smtClean="0"/>
              <a:t>Ci</a:t>
            </a:r>
            <a:r>
              <a:rPr lang="en-US" sz="2600" dirty="0" smtClean="0"/>
              <a:t> is the </a:t>
            </a:r>
            <a:r>
              <a:rPr lang="en-US" sz="2600" u="sng" dirty="0" smtClean="0"/>
              <a:t>concentration difference </a:t>
            </a:r>
            <a:r>
              <a:rPr lang="en-US" sz="2600" dirty="0" smtClean="0"/>
              <a:t>between the o (outside) and I (inside) of the container </a:t>
            </a:r>
          </a:p>
          <a:p>
            <a:r>
              <a:rPr lang="en-US" sz="2600" dirty="0" smtClean="0"/>
              <a:t>The diffusion coefficient = solubility coefficient divided by the square root of the molecular weight of the substance diffusing (this applies more to gases) </a:t>
            </a:r>
          </a:p>
          <a:p>
            <a:r>
              <a:rPr lang="en-US" sz="2600" dirty="0" smtClean="0"/>
              <a:t>Analysis- the greater the area and/or diffusion coefficient – the faster the rate of diffusion.  The more the concentration difference the faster the rate of diffusion.  However, the thicker the membrane to diffuse through the slower the rate of diffusion. </a:t>
            </a:r>
            <a:endParaRPr lang="en-US" sz="2600" dirty="0"/>
          </a:p>
        </p:txBody>
      </p:sp>
    </p:spTree>
    <p:extLst>
      <p:ext uri="{BB962C8B-B14F-4D97-AF65-F5344CB8AC3E}">
        <p14:creationId xmlns:p14="http://schemas.microsoft.com/office/powerpoint/2010/main" val="36439377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smtClean="0"/>
              <a:t>Formulas of Importance</a:t>
            </a:r>
            <a:endParaRPr lang="en-US" dirty="0"/>
          </a:p>
        </p:txBody>
      </p:sp>
      <p:sp>
        <p:nvSpPr>
          <p:cNvPr id="3" name="Content Placeholder 2"/>
          <p:cNvSpPr>
            <a:spLocks noGrp="1"/>
          </p:cNvSpPr>
          <p:nvPr>
            <p:ph idx="1"/>
          </p:nvPr>
        </p:nvSpPr>
        <p:spPr>
          <a:xfrm>
            <a:off x="152400" y="838200"/>
            <a:ext cx="8763000" cy="5715000"/>
          </a:xfrm>
        </p:spPr>
        <p:txBody>
          <a:bodyPr>
            <a:normAutofit fontScale="92500"/>
          </a:bodyPr>
          <a:lstStyle/>
          <a:p>
            <a:r>
              <a:rPr lang="en-US" b="1" dirty="0" smtClean="0"/>
              <a:t>Capacitance (Compliance) C </a:t>
            </a:r>
            <a:r>
              <a:rPr lang="en-US" dirty="0" smtClean="0"/>
              <a:t>– is the ease at which a container can stretch to accommodate increased volumes of gases or liquids.  </a:t>
            </a:r>
          </a:p>
          <a:p>
            <a:pPr algn="ctr">
              <a:buNone/>
            </a:pPr>
            <a:r>
              <a:rPr lang="en-US" b="1" dirty="0" smtClean="0"/>
              <a:t>C </a:t>
            </a:r>
            <a:r>
              <a:rPr lang="en-US" b="1" dirty="0"/>
              <a:t>= </a:t>
            </a:r>
            <a:r>
              <a:rPr lang="en-US" b="1" dirty="0" smtClean="0"/>
              <a:t>∆V/∆P</a:t>
            </a:r>
            <a:r>
              <a:rPr lang="en-US" dirty="0" smtClean="0"/>
              <a:t>, </a:t>
            </a:r>
          </a:p>
          <a:p>
            <a:r>
              <a:rPr lang="en-US" dirty="0" smtClean="0"/>
              <a:t>∆P is change in pressure, and ∆V is change in volume</a:t>
            </a:r>
          </a:p>
          <a:p>
            <a:r>
              <a:rPr lang="en-US" dirty="0" smtClean="0"/>
              <a:t>The more volume change without a change in pressure (due to compression of atoms and molecules in a minimally stretchable container) the greater the capacitance (compliance)  </a:t>
            </a:r>
            <a:endParaRPr lang="en-US" dirty="0"/>
          </a:p>
          <a:p>
            <a:r>
              <a:rPr lang="en-US" dirty="0" smtClean="0"/>
              <a:t>Thus a balloon would have greater capacitance (compliance) that a leather container. </a:t>
            </a:r>
            <a:endParaRPr lang="en-US" dirty="0"/>
          </a:p>
        </p:txBody>
      </p:sp>
    </p:spTree>
    <p:extLst>
      <p:ext uri="{BB962C8B-B14F-4D97-AF65-F5344CB8AC3E}">
        <p14:creationId xmlns:p14="http://schemas.microsoft.com/office/powerpoint/2010/main" val="72263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aminar%20flow.jpg"/>
          <p:cNvPicPr>
            <a:picLocks noGrp="1" noChangeAspect="1"/>
          </p:cNvPicPr>
          <p:nvPr>
            <p:ph idx="1"/>
          </p:nvPr>
        </p:nvPicPr>
        <p:blipFill>
          <a:blip r:embed="rId2" cstate="print"/>
          <a:stretch>
            <a:fillRect/>
          </a:stretch>
        </p:blipFill>
        <p:spPr>
          <a:xfrm>
            <a:off x="1752600" y="2611945"/>
            <a:ext cx="5663375" cy="4246055"/>
          </a:xfrm>
        </p:spPr>
      </p:pic>
      <p:sp>
        <p:nvSpPr>
          <p:cNvPr id="5" name="TextBox 4"/>
          <p:cNvSpPr txBox="1"/>
          <p:nvPr/>
        </p:nvSpPr>
        <p:spPr>
          <a:xfrm>
            <a:off x="0" y="1066800"/>
            <a:ext cx="8991600" cy="1846659"/>
          </a:xfrm>
          <a:prstGeom prst="rect">
            <a:avLst/>
          </a:prstGeom>
          <a:noFill/>
        </p:spPr>
        <p:txBody>
          <a:bodyPr wrap="square" rtlCol="0">
            <a:spAutoFit/>
          </a:bodyPr>
          <a:lstStyle/>
          <a:p>
            <a:r>
              <a:rPr lang="en-US" sz="2400" b="1" dirty="0" smtClean="0"/>
              <a:t>Laminar flow</a:t>
            </a:r>
            <a:r>
              <a:rPr lang="en-US" sz="2400" dirty="0" smtClean="0"/>
              <a:t>, sometimes known as streamline flow, occurs when a fluid flows in parallel layers, with no disruption between the layers. It is the opposite of </a:t>
            </a:r>
            <a:r>
              <a:rPr lang="en-US" sz="2400" b="1" dirty="0" smtClean="0"/>
              <a:t>turbulent flow</a:t>
            </a:r>
            <a:r>
              <a:rPr lang="en-US" sz="2400" dirty="0" smtClean="0"/>
              <a:t>. In nonscientific terms laminar flow is "smooth," while turbulent flow is "rough."</a:t>
            </a:r>
          </a:p>
          <a:p>
            <a:endParaRPr lang="en-US" dirty="0"/>
          </a:p>
        </p:txBody>
      </p:sp>
      <p:sp>
        <p:nvSpPr>
          <p:cNvPr id="6" name="TextBox 5"/>
          <p:cNvSpPr txBox="1"/>
          <p:nvPr/>
        </p:nvSpPr>
        <p:spPr>
          <a:xfrm>
            <a:off x="1066800" y="381000"/>
            <a:ext cx="6811032" cy="584775"/>
          </a:xfrm>
          <a:prstGeom prst="rect">
            <a:avLst/>
          </a:prstGeom>
          <a:noFill/>
        </p:spPr>
        <p:txBody>
          <a:bodyPr wrap="none" rtlCol="0">
            <a:spAutoFit/>
          </a:bodyPr>
          <a:lstStyle/>
          <a:p>
            <a:r>
              <a:rPr lang="en-US" sz="3200" dirty="0" smtClean="0"/>
              <a:t>Laminar Flow Versus Turbulent Flow</a:t>
            </a:r>
            <a:endParaRPr lang="en-US" sz="3200" dirty="0"/>
          </a:p>
        </p:txBody>
      </p:sp>
    </p:spTree>
    <p:extLst>
      <p:ext uri="{BB962C8B-B14F-4D97-AF65-F5344CB8AC3E}">
        <p14:creationId xmlns:p14="http://schemas.microsoft.com/office/powerpoint/2010/main" val="18662911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aminar_turbulent_flow.gif"/>
          <p:cNvPicPr>
            <a:picLocks noGrp="1" noChangeAspect="1"/>
          </p:cNvPicPr>
          <p:nvPr>
            <p:ph idx="1"/>
          </p:nvPr>
        </p:nvPicPr>
        <p:blipFill>
          <a:blip r:embed="rId2" cstate="print"/>
          <a:stretch>
            <a:fillRect/>
          </a:stretch>
        </p:blipFill>
        <p:spPr>
          <a:xfrm>
            <a:off x="762000" y="2133601"/>
            <a:ext cx="7620000" cy="2743199"/>
          </a:xfrm>
        </p:spPr>
      </p:pic>
      <p:sp>
        <p:nvSpPr>
          <p:cNvPr id="5" name="TextBox 4"/>
          <p:cNvSpPr txBox="1"/>
          <p:nvPr/>
        </p:nvSpPr>
        <p:spPr>
          <a:xfrm>
            <a:off x="0" y="228600"/>
            <a:ext cx="9229497" cy="1938992"/>
          </a:xfrm>
          <a:prstGeom prst="rect">
            <a:avLst/>
          </a:prstGeom>
          <a:noFill/>
        </p:spPr>
        <p:txBody>
          <a:bodyPr wrap="square" rtlCol="0">
            <a:spAutoFit/>
          </a:bodyPr>
          <a:lstStyle/>
          <a:p>
            <a:r>
              <a:rPr lang="en-US" sz="2400" dirty="0" smtClean="0"/>
              <a:t>Laminar Flow is a </a:t>
            </a:r>
            <a:r>
              <a:rPr lang="en-US" sz="2400" b="1" dirty="0" smtClean="0">
                <a:solidFill>
                  <a:srgbClr val="FF0000"/>
                </a:solidFill>
              </a:rPr>
              <a:t>quiet</a:t>
            </a:r>
            <a:r>
              <a:rPr lang="en-US" sz="2400" dirty="0" smtClean="0"/>
              <a:t> smooth flow through blood vessels – whereas </a:t>
            </a:r>
            <a:r>
              <a:rPr lang="en-US" sz="2400" u="sng" dirty="0" smtClean="0"/>
              <a:t>turbulent flow makes a noise </a:t>
            </a:r>
            <a:r>
              <a:rPr lang="en-US" sz="2400" dirty="0" smtClean="0"/>
              <a:t>as it flows – the more turbulent the flow the </a:t>
            </a:r>
            <a:r>
              <a:rPr lang="en-US" sz="2400" u="sng" dirty="0" smtClean="0"/>
              <a:t>louder the noise</a:t>
            </a:r>
            <a:r>
              <a:rPr lang="en-US" sz="2400" dirty="0" smtClean="0"/>
              <a:t>.</a:t>
            </a:r>
          </a:p>
          <a:p>
            <a:endParaRPr lang="en-US" sz="2400" dirty="0" smtClean="0"/>
          </a:p>
          <a:p>
            <a:r>
              <a:rPr lang="en-US" sz="2400" dirty="0" smtClean="0"/>
              <a:t>Turbulent flow produces </a:t>
            </a:r>
            <a:r>
              <a:rPr lang="en-US" sz="2400" b="1" dirty="0" smtClean="0"/>
              <a:t>murmur</a:t>
            </a:r>
            <a:r>
              <a:rPr lang="en-US" sz="2400" dirty="0" smtClean="0"/>
              <a:t> like sounds in the heart.</a:t>
            </a:r>
            <a:endParaRPr lang="en-US" sz="2400" dirty="0"/>
          </a:p>
        </p:txBody>
      </p:sp>
      <p:sp>
        <p:nvSpPr>
          <p:cNvPr id="6" name="TextBox 5"/>
          <p:cNvSpPr txBox="1"/>
          <p:nvPr/>
        </p:nvSpPr>
        <p:spPr>
          <a:xfrm>
            <a:off x="228600" y="4876800"/>
            <a:ext cx="8763000" cy="2215991"/>
          </a:xfrm>
          <a:prstGeom prst="rect">
            <a:avLst/>
          </a:prstGeom>
          <a:noFill/>
        </p:spPr>
        <p:txBody>
          <a:bodyPr wrap="square" rtlCol="0">
            <a:spAutoFit/>
          </a:bodyPr>
          <a:lstStyle/>
          <a:p>
            <a:r>
              <a:rPr lang="en-US" sz="2400" dirty="0" smtClean="0"/>
              <a:t>A</a:t>
            </a:r>
            <a:r>
              <a:rPr lang="en-US" sz="2400" b="1" dirty="0" smtClean="0"/>
              <a:t> Bruit</a:t>
            </a:r>
            <a:r>
              <a:rPr lang="en-US" sz="2400" dirty="0" smtClean="0"/>
              <a:t> is the unusual sound that blood makes when it rushes past an obstruction (called turbulent flow) in an artery when the sound is auscultated with the bell portion of a stethoscope.  A related term is "vascular murmur", which should not be confused with a heart murmur.</a:t>
            </a:r>
          </a:p>
          <a:p>
            <a:endParaRPr lang="en-US" dirty="0"/>
          </a:p>
        </p:txBody>
      </p:sp>
    </p:spTree>
    <p:extLst>
      <p:ext uri="{BB962C8B-B14F-4D97-AF65-F5344CB8AC3E}">
        <p14:creationId xmlns:p14="http://schemas.microsoft.com/office/powerpoint/2010/main" val="946115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274638"/>
            <a:ext cx="6781800" cy="1143000"/>
          </a:xfrm>
        </p:spPr>
        <p:txBody>
          <a:bodyPr>
            <a:normAutofit fontScale="90000"/>
          </a:bodyPr>
          <a:lstStyle/>
          <a:p>
            <a:r>
              <a:rPr lang="en-US" sz="3600" dirty="0" smtClean="0"/>
              <a:t>Determining if flow is Laminar versus Turbulent</a:t>
            </a:r>
            <a:endParaRPr lang="en-US" sz="3600" dirty="0"/>
          </a:p>
        </p:txBody>
      </p:sp>
      <p:sp>
        <p:nvSpPr>
          <p:cNvPr id="3" name="Content Placeholder 2"/>
          <p:cNvSpPr>
            <a:spLocks noGrp="1"/>
          </p:cNvSpPr>
          <p:nvPr>
            <p:ph idx="1"/>
          </p:nvPr>
        </p:nvSpPr>
        <p:spPr>
          <a:xfrm>
            <a:off x="0" y="3124200"/>
            <a:ext cx="8991600" cy="3733800"/>
          </a:xfrm>
        </p:spPr>
        <p:txBody>
          <a:bodyPr/>
          <a:lstStyle/>
          <a:p>
            <a:pPr algn="ctr">
              <a:buNone/>
            </a:pPr>
            <a:r>
              <a:rPr lang="en-US" sz="2400" dirty="0" smtClean="0"/>
              <a:t/>
            </a:r>
            <a:br>
              <a:rPr lang="en-US" sz="2400" dirty="0" smtClean="0"/>
            </a:br>
            <a:r>
              <a:rPr lang="en-US" sz="2400" b="1" i="1" dirty="0" smtClean="0"/>
              <a:t>Re</a:t>
            </a:r>
            <a:r>
              <a:rPr lang="en-US" sz="2400" b="1" dirty="0" smtClean="0"/>
              <a:t> = </a:t>
            </a:r>
            <a:r>
              <a:rPr lang="en-US" sz="2400" b="1" dirty="0" err="1" smtClean="0"/>
              <a:t>ρ</a:t>
            </a:r>
            <a:r>
              <a:rPr lang="en-US" sz="2400" b="1" i="1" dirty="0" err="1" smtClean="0"/>
              <a:t>VD</a:t>
            </a:r>
            <a:r>
              <a:rPr lang="en-US" sz="2400" b="1" dirty="0" smtClean="0"/>
              <a:t>/μ </a:t>
            </a:r>
            <a:r>
              <a:rPr lang="en-US" sz="2400" dirty="0" smtClean="0"/>
              <a:t/>
            </a:r>
            <a:br>
              <a:rPr lang="en-US" sz="2400" dirty="0" smtClean="0"/>
            </a:br>
            <a:r>
              <a:rPr lang="en-US" sz="2400" dirty="0" smtClean="0"/>
              <a:t/>
            </a:r>
            <a:br>
              <a:rPr lang="en-US" sz="2400" dirty="0" smtClean="0"/>
            </a:br>
            <a:r>
              <a:rPr lang="en-US" sz="2400" dirty="0" smtClean="0"/>
              <a:t>where ρ = density of the fluid, </a:t>
            </a:r>
            <a:r>
              <a:rPr lang="en-US" sz="2400" i="1" dirty="0" smtClean="0"/>
              <a:t>V</a:t>
            </a:r>
            <a:r>
              <a:rPr lang="en-US" sz="2400" dirty="0" smtClean="0"/>
              <a:t> = velocity, </a:t>
            </a:r>
            <a:r>
              <a:rPr lang="en-US" sz="2400" i="1" dirty="0" smtClean="0"/>
              <a:t>D</a:t>
            </a:r>
            <a:r>
              <a:rPr lang="en-US" sz="2400" dirty="0" smtClean="0"/>
              <a:t> = pipe diameter, and μ = fluid viscosity. </a:t>
            </a:r>
            <a:br>
              <a:rPr lang="en-US" sz="2400" dirty="0" smtClean="0"/>
            </a:br>
            <a:r>
              <a:rPr lang="en-US" sz="2400" dirty="0" smtClean="0"/>
              <a:t/>
            </a:r>
            <a:br>
              <a:rPr lang="en-US" sz="2400" dirty="0" smtClean="0"/>
            </a:br>
            <a:r>
              <a:rPr lang="en-US" sz="2400" dirty="0" smtClean="0"/>
              <a:t>If </a:t>
            </a:r>
            <a:r>
              <a:rPr lang="en-US" sz="2400" i="1" dirty="0" smtClean="0"/>
              <a:t>Re</a:t>
            </a:r>
            <a:r>
              <a:rPr lang="en-US" sz="2400" dirty="0" smtClean="0"/>
              <a:t> is high (&gt;2100), inertial forces dominate viscous forces and the flow is turbulent; if </a:t>
            </a:r>
            <a:r>
              <a:rPr lang="en-US" sz="2400" i="1" dirty="0" smtClean="0"/>
              <a:t>Re</a:t>
            </a:r>
            <a:r>
              <a:rPr lang="en-US" sz="2400" dirty="0" smtClean="0"/>
              <a:t> number is low (&lt;1100), viscous forces dominate and the flow is laminar.</a:t>
            </a:r>
          </a:p>
          <a:p>
            <a:endParaRPr lang="en-US" sz="2400" dirty="0"/>
          </a:p>
        </p:txBody>
      </p:sp>
      <p:pic>
        <p:nvPicPr>
          <p:cNvPr id="4" name="Picture 3" descr="Laminar Flow 5.gif"/>
          <p:cNvPicPr>
            <a:picLocks noChangeAspect="1"/>
          </p:cNvPicPr>
          <p:nvPr/>
        </p:nvPicPr>
        <p:blipFill>
          <a:blip r:embed="rId2" cstate="print"/>
          <a:stretch>
            <a:fillRect/>
          </a:stretch>
        </p:blipFill>
        <p:spPr>
          <a:xfrm>
            <a:off x="0" y="0"/>
            <a:ext cx="2381250" cy="3200400"/>
          </a:xfrm>
          <a:prstGeom prst="rect">
            <a:avLst/>
          </a:prstGeom>
        </p:spPr>
      </p:pic>
      <p:sp>
        <p:nvSpPr>
          <p:cNvPr id="5" name="TextBox 4"/>
          <p:cNvSpPr txBox="1"/>
          <p:nvPr/>
        </p:nvSpPr>
        <p:spPr>
          <a:xfrm>
            <a:off x="2590800" y="1676400"/>
            <a:ext cx="6553200" cy="1938992"/>
          </a:xfrm>
          <a:prstGeom prst="rect">
            <a:avLst/>
          </a:prstGeom>
          <a:noFill/>
        </p:spPr>
        <p:txBody>
          <a:bodyPr wrap="square" rtlCol="0">
            <a:spAutoFit/>
          </a:bodyPr>
          <a:lstStyle/>
          <a:p>
            <a:r>
              <a:rPr lang="en-US" sz="2400" dirty="0" smtClean="0"/>
              <a:t>The Reynolds number is used to determine whether a flow will be laminar or turbulent. Reynolds number (</a:t>
            </a:r>
            <a:r>
              <a:rPr lang="en-US" sz="2400" i="1" dirty="0" smtClean="0"/>
              <a:t>Re</a:t>
            </a:r>
            <a:r>
              <a:rPr lang="en-US" sz="2400" dirty="0" smtClean="0"/>
              <a:t>) is the ratio of inertial forces to viscous forces and is given by the formula:</a:t>
            </a:r>
            <a:endParaRPr lang="en-US" sz="2400" dirty="0"/>
          </a:p>
        </p:txBody>
      </p:sp>
    </p:spTree>
    <p:extLst>
      <p:ext uri="{BB962C8B-B14F-4D97-AF65-F5344CB8AC3E}">
        <p14:creationId xmlns:p14="http://schemas.microsoft.com/office/powerpoint/2010/main" val="20322930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3600" b="1" dirty="0" smtClean="0"/>
              <a:t>Mean Arterial Pressure</a:t>
            </a:r>
            <a:endParaRPr lang="en-US" sz="3600" b="1" dirty="0"/>
          </a:p>
        </p:txBody>
      </p:sp>
      <p:sp>
        <p:nvSpPr>
          <p:cNvPr id="3" name="Content Placeholder 2"/>
          <p:cNvSpPr>
            <a:spLocks noGrp="1"/>
          </p:cNvSpPr>
          <p:nvPr>
            <p:ph idx="1"/>
          </p:nvPr>
        </p:nvSpPr>
        <p:spPr>
          <a:xfrm>
            <a:off x="228600" y="914400"/>
            <a:ext cx="8686800" cy="5715000"/>
          </a:xfrm>
        </p:spPr>
        <p:txBody>
          <a:bodyPr>
            <a:normAutofit/>
          </a:bodyPr>
          <a:lstStyle/>
          <a:p>
            <a:pPr>
              <a:buNone/>
            </a:pPr>
            <a:r>
              <a:rPr lang="en-US" sz="2800" dirty="0" smtClean="0"/>
              <a:t>It is defined as the average arterial pressure during a single cardiac cycle.</a:t>
            </a:r>
            <a:endParaRPr lang="en-US" sz="2400" b="1" dirty="0" smtClean="0"/>
          </a:p>
          <a:p>
            <a:pPr algn="ctr">
              <a:buNone/>
            </a:pPr>
            <a:r>
              <a:rPr lang="en-US" sz="2800" b="1" dirty="0" smtClean="0"/>
              <a:t>MAP (SYSTEMIC) = CO X TPR (SVR) </a:t>
            </a:r>
          </a:p>
          <a:p>
            <a:pPr>
              <a:buNone/>
            </a:pPr>
            <a:endParaRPr lang="en-US" sz="2800" b="1" dirty="0"/>
          </a:p>
          <a:p>
            <a:pPr>
              <a:buNone/>
            </a:pPr>
            <a:r>
              <a:rPr lang="en-US" sz="2800" b="1" dirty="0" smtClean="0"/>
              <a:t>MAP (SYSTEMIC) </a:t>
            </a:r>
            <a:r>
              <a:rPr lang="en-US" sz="2800" dirty="0" smtClean="0"/>
              <a:t>is the average pressure in the systemic circulation (Left Ventricle to Right Atrium). Thus MAP (pulmonic) can be calculated also as well as other circulations.</a:t>
            </a:r>
          </a:p>
          <a:p>
            <a:pPr>
              <a:buNone/>
            </a:pPr>
            <a:r>
              <a:rPr lang="en-US" sz="2800" b="1" dirty="0" smtClean="0"/>
              <a:t>CO</a:t>
            </a:r>
            <a:r>
              <a:rPr lang="en-US" sz="2800" dirty="0" smtClean="0"/>
              <a:t> is the </a:t>
            </a:r>
            <a:r>
              <a:rPr lang="en-US" sz="2800" u="sng" dirty="0" smtClean="0"/>
              <a:t>cardiac output </a:t>
            </a:r>
            <a:r>
              <a:rPr lang="en-US" sz="2800" dirty="0" smtClean="0"/>
              <a:t>= heart rate x stroke volume (stroke volume is End Diastolic Volume – End Systolic Volume)</a:t>
            </a:r>
          </a:p>
          <a:p>
            <a:pPr>
              <a:buNone/>
            </a:pPr>
            <a:r>
              <a:rPr lang="en-US" sz="2800" b="1" dirty="0" smtClean="0"/>
              <a:t>TPR (SVR) </a:t>
            </a:r>
            <a:r>
              <a:rPr lang="en-US" sz="2800" dirty="0" smtClean="0"/>
              <a:t>is the total resistance in the systemic circulation</a:t>
            </a:r>
            <a:endParaRPr lang="en-US" sz="2800" dirty="0"/>
          </a:p>
        </p:txBody>
      </p:sp>
    </p:spTree>
    <p:extLst>
      <p:ext uri="{BB962C8B-B14F-4D97-AF65-F5344CB8AC3E}">
        <p14:creationId xmlns:p14="http://schemas.microsoft.com/office/powerpoint/2010/main" val="21672838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MAP (SYSTEMIC) = CO X TPR (SVR) </a:t>
            </a:r>
            <a:r>
              <a:rPr lang="en-US" b="1" dirty="0" smtClean="0"/>
              <a:t/>
            </a:r>
            <a:br>
              <a:rPr lang="en-US" b="1" dirty="0" smtClean="0"/>
            </a:br>
            <a:endParaRPr lang="en-US" dirty="0"/>
          </a:p>
        </p:txBody>
      </p:sp>
      <p:sp>
        <p:nvSpPr>
          <p:cNvPr id="3" name="Content Placeholder 2"/>
          <p:cNvSpPr>
            <a:spLocks noGrp="1"/>
          </p:cNvSpPr>
          <p:nvPr>
            <p:ph idx="1"/>
          </p:nvPr>
        </p:nvSpPr>
        <p:spPr>
          <a:xfrm>
            <a:off x="152400" y="762000"/>
            <a:ext cx="8763000" cy="5943600"/>
          </a:xfrm>
        </p:spPr>
        <p:txBody>
          <a:bodyPr>
            <a:normAutofit/>
          </a:bodyPr>
          <a:lstStyle/>
          <a:p>
            <a:r>
              <a:rPr lang="en-US" sz="2400" dirty="0" smtClean="0"/>
              <a:t>This formula is an excellent one to use to understand pressures in the blood vessels.  It can explain hypertensive pressures, normotensive pressures and hypotensive pressures.  However, it cannot be actually calculated in that the TPR cannot be calculated.  TPR in involves calculating the radius of the blood vessels at each millimeter along the circulation – the human body has approximately 60,000 miles of blood vessels – thus this is impossible to calculate. </a:t>
            </a:r>
          </a:p>
          <a:p>
            <a:r>
              <a:rPr lang="en-US" sz="2400" dirty="0" smtClean="0"/>
              <a:t>The </a:t>
            </a:r>
            <a:r>
              <a:rPr lang="en-US" sz="2400" b="1" dirty="0" smtClean="0"/>
              <a:t>algebraic formula </a:t>
            </a:r>
            <a:r>
              <a:rPr lang="en-US" sz="2400" dirty="0" smtClean="0"/>
              <a:t>used to calculate MAP is </a:t>
            </a:r>
          </a:p>
          <a:p>
            <a:pPr algn="ctr">
              <a:buNone/>
            </a:pPr>
            <a:r>
              <a:rPr lang="en-US" sz="2400" b="1" dirty="0" smtClean="0"/>
              <a:t>MAP = DBP + 1/3 (SBP – DBP) </a:t>
            </a:r>
          </a:p>
          <a:p>
            <a:pPr algn="ctr">
              <a:buNone/>
            </a:pPr>
            <a:r>
              <a:rPr lang="en-US" sz="2400" dirty="0" smtClean="0"/>
              <a:t>DBP is the Diastolic Blood Pressure, and SBP is the Systolic Blood Pressure</a:t>
            </a:r>
          </a:p>
          <a:p>
            <a:pPr algn="ctr">
              <a:buNone/>
            </a:pPr>
            <a:endParaRPr lang="en-US" sz="2400" dirty="0" smtClean="0"/>
          </a:p>
          <a:p>
            <a:pPr algn="ctr">
              <a:buNone/>
            </a:pPr>
            <a:r>
              <a:rPr lang="en-US" sz="2400" b="1" dirty="0" smtClean="0"/>
              <a:t>SBP – DBP is the Pulse Pressure</a:t>
            </a:r>
            <a:endParaRPr lang="en-US" sz="2400" b="1" dirty="0"/>
          </a:p>
        </p:txBody>
      </p:sp>
    </p:spTree>
    <p:extLst>
      <p:ext uri="{BB962C8B-B14F-4D97-AF65-F5344CB8AC3E}">
        <p14:creationId xmlns:p14="http://schemas.microsoft.com/office/powerpoint/2010/main" val="953856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600" b="1" dirty="0" smtClean="0"/>
              <a:t>MAP = DBP + 1/3 (SBP – DBP) </a:t>
            </a:r>
            <a:r>
              <a:rPr lang="en-US" b="1" dirty="0" smtClean="0"/>
              <a:t/>
            </a:r>
            <a:br>
              <a:rPr lang="en-US" b="1" dirty="0" smtClean="0"/>
            </a:br>
            <a:endParaRPr lang="en-US" dirty="0"/>
          </a:p>
        </p:txBody>
      </p:sp>
      <p:pic>
        <p:nvPicPr>
          <p:cNvPr id="4" name="Content Placeholder 3" descr="Pressure Curve.gif"/>
          <p:cNvPicPr>
            <a:picLocks noGrp="1" noChangeAspect="1"/>
          </p:cNvPicPr>
          <p:nvPr>
            <p:ph idx="1"/>
          </p:nvPr>
        </p:nvPicPr>
        <p:blipFill>
          <a:blip r:embed="rId2" cstate="print"/>
          <a:stretch>
            <a:fillRect/>
          </a:stretch>
        </p:blipFill>
        <p:spPr>
          <a:xfrm>
            <a:off x="822960" y="914401"/>
            <a:ext cx="7627620" cy="3733799"/>
          </a:xfrm>
        </p:spPr>
      </p:pic>
      <p:sp>
        <p:nvSpPr>
          <p:cNvPr id="5" name="TextBox 4"/>
          <p:cNvSpPr txBox="1"/>
          <p:nvPr/>
        </p:nvSpPr>
        <p:spPr>
          <a:xfrm>
            <a:off x="457200" y="533400"/>
            <a:ext cx="9009980" cy="400110"/>
          </a:xfrm>
          <a:prstGeom prst="rect">
            <a:avLst/>
          </a:prstGeom>
          <a:noFill/>
        </p:spPr>
        <p:txBody>
          <a:bodyPr wrap="square" rtlCol="0">
            <a:spAutoFit/>
          </a:bodyPr>
          <a:lstStyle/>
          <a:p>
            <a:r>
              <a:rPr lang="en-US" sz="2000" b="1" dirty="0" smtClean="0"/>
              <a:t>Systolic  Blood Pressure – occurs during Ejection Contraction Time</a:t>
            </a:r>
            <a:endParaRPr lang="en-US" sz="2000" b="1" dirty="0"/>
          </a:p>
        </p:txBody>
      </p:sp>
      <p:cxnSp>
        <p:nvCxnSpPr>
          <p:cNvPr id="7" name="Straight Arrow Connector 6"/>
          <p:cNvCxnSpPr/>
          <p:nvPr/>
        </p:nvCxnSpPr>
        <p:spPr>
          <a:xfrm rot="5400000">
            <a:off x="4000500" y="1333500"/>
            <a:ext cx="6096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rot="5400000">
            <a:off x="3390900" y="2552700"/>
            <a:ext cx="1752600" cy="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rot="5400000">
            <a:off x="3200400" y="2590800"/>
            <a:ext cx="1828800" cy="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Arrow Connector 12"/>
          <p:cNvCxnSpPr/>
          <p:nvPr/>
        </p:nvCxnSpPr>
        <p:spPr>
          <a:xfrm rot="5400000">
            <a:off x="3810794" y="1370806"/>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0" y="4572000"/>
            <a:ext cx="9296400" cy="2308324"/>
          </a:xfrm>
          <a:prstGeom prst="rect">
            <a:avLst/>
          </a:prstGeom>
          <a:noFill/>
        </p:spPr>
        <p:txBody>
          <a:bodyPr wrap="square" rtlCol="0">
            <a:spAutoFit/>
          </a:bodyPr>
          <a:lstStyle/>
          <a:p>
            <a:r>
              <a:rPr lang="en-US" sz="2400" dirty="0" smtClean="0"/>
              <a:t>The Diastolic Blood Pressure has more weight (significance) in this formula – because during one cardiac cycle there is more time spent in diastole in the blood vessels than is systole.  The actual way MAP is calculated by the computer (arterial line) is using differential Calculus.  Differential calculus exactly calculates the area under a curve.</a:t>
            </a:r>
            <a:endParaRPr lang="en-US" sz="2400" dirty="0"/>
          </a:p>
        </p:txBody>
      </p:sp>
    </p:spTree>
    <p:extLst>
      <p:ext uri="{BB962C8B-B14F-4D97-AF65-F5344CB8AC3E}">
        <p14:creationId xmlns:p14="http://schemas.microsoft.com/office/powerpoint/2010/main" val="11283460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Blood Vessel Wall Tension</a:t>
            </a:r>
            <a:endParaRPr lang="en-US" dirty="0"/>
          </a:p>
        </p:txBody>
      </p:sp>
      <p:sp>
        <p:nvSpPr>
          <p:cNvPr id="3" name="Content Placeholder 2"/>
          <p:cNvSpPr>
            <a:spLocks noGrp="1"/>
          </p:cNvSpPr>
          <p:nvPr>
            <p:ph idx="1"/>
          </p:nvPr>
        </p:nvSpPr>
        <p:spPr>
          <a:xfrm>
            <a:off x="228600" y="762000"/>
            <a:ext cx="8763000" cy="6096000"/>
          </a:xfrm>
        </p:spPr>
        <p:txBody>
          <a:bodyPr>
            <a:normAutofit/>
          </a:bodyPr>
          <a:lstStyle/>
          <a:p>
            <a:r>
              <a:rPr lang="en-US" sz="2400" dirty="0" smtClean="0"/>
              <a:t>Tension = Pressure inside vessel x r/ 2</a:t>
            </a:r>
          </a:p>
          <a:p>
            <a:r>
              <a:rPr lang="en-US" sz="2400" dirty="0" smtClean="0"/>
              <a:t>r is radius of the vessel</a:t>
            </a:r>
          </a:p>
          <a:p>
            <a:r>
              <a:rPr lang="en-US" sz="2400" dirty="0" smtClean="0"/>
              <a:t>Interpretation: For a given blood pressure, increasing the radius of the blood vessel leads to a linear increase in tension. This implies that large arteries must have thicker walls than small arteries in order to withstand the level of tension</a:t>
            </a:r>
            <a:r>
              <a:rPr lang="en-US" sz="2400" b="1" dirty="0" smtClean="0"/>
              <a:t>. </a:t>
            </a:r>
          </a:p>
        </p:txBody>
      </p:sp>
      <p:pic>
        <p:nvPicPr>
          <p:cNvPr id="4" name="Picture 3" descr="tensionblood.gif"/>
          <p:cNvPicPr>
            <a:picLocks noChangeAspect="1"/>
          </p:cNvPicPr>
          <p:nvPr/>
        </p:nvPicPr>
        <p:blipFill>
          <a:blip r:embed="rId2" cstate="print"/>
          <a:stretch>
            <a:fillRect/>
          </a:stretch>
        </p:blipFill>
        <p:spPr>
          <a:xfrm>
            <a:off x="2590800" y="3609975"/>
            <a:ext cx="3333750" cy="3248025"/>
          </a:xfrm>
          <a:prstGeom prst="rect">
            <a:avLst/>
          </a:prstGeom>
        </p:spPr>
      </p:pic>
    </p:spTree>
    <p:extLst>
      <p:ext uri="{BB962C8B-B14F-4D97-AF65-F5344CB8AC3E}">
        <p14:creationId xmlns:p14="http://schemas.microsoft.com/office/powerpoint/2010/main" val="40076175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1953</Words>
  <Application>Microsoft Office PowerPoint</Application>
  <PresentationFormat>On-screen Show (4:3)</PresentationFormat>
  <Paragraphs>129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Blood Vessel Formulas</vt:lpstr>
      <vt:lpstr>Mathematical Analysis of the Circulatory System</vt:lpstr>
      <vt:lpstr>Pressure</vt:lpstr>
      <vt:lpstr>Mean Circulatory Filling Pressure</vt:lpstr>
      <vt:lpstr>Stressed and Unstressed Blood Volume</vt:lpstr>
      <vt:lpstr>Adding the Heart</vt:lpstr>
      <vt:lpstr>Formulas of importance </vt:lpstr>
      <vt:lpstr>Rate of Flow versus Velocity of Flow</vt:lpstr>
      <vt:lpstr>Let’s think of it this way</vt:lpstr>
      <vt:lpstr>Formulas of Importance</vt:lpstr>
      <vt:lpstr>Resistance</vt:lpstr>
      <vt:lpstr>Adding up Resistances</vt:lpstr>
      <vt:lpstr>Total Peripheral Resistance (Systemic Vascular Resistance)</vt:lpstr>
      <vt:lpstr>Formulas of Importance</vt:lpstr>
      <vt:lpstr>Formulas of Importance</vt:lpstr>
      <vt:lpstr>PowerPoint Presentation</vt:lpstr>
      <vt:lpstr>PowerPoint Presentation</vt:lpstr>
      <vt:lpstr>Determining if flow is Laminar versus Turbulent</vt:lpstr>
      <vt:lpstr>Mean Arterial Pressure</vt:lpstr>
      <vt:lpstr>MAP (SYSTEMIC) = CO X TPR (SVR)  </vt:lpstr>
      <vt:lpstr>MAP = DBP + 1/3 (SBP – DBP)  </vt:lpstr>
      <vt:lpstr>Blood Vessel Wall Tension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Vessel Formulas</dc:title>
  <dc:creator>User</dc:creator>
  <cp:lastModifiedBy>User</cp:lastModifiedBy>
  <cp:revision>12</cp:revision>
  <dcterms:created xsi:type="dcterms:W3CDTF">2017-10-04T01:21:16Z</dcterms:created>
  <dcterms:modified xsi:type="dcterms:W3CDTF">2017-10-04T02:37:03Z</dcterms:modified>
</cp:coreProperties>
</file>