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8" r:id="rId3"/>
    <p:sldId id="256" r:id="rId4"/>
    <p:sldId id="259" r:id="rId5"/>
    <p:sldId id="266" r:id="rId6"/>
    <p:sldId id="265" r:id="rId7"/>
    <p:sldId id="260" r:id="rId8"/>
    <p:sldId id="267" r:id="rId9"/>
    <p:sldId id="261" r:id="rId10"/>
    <p:sldId id="262" r:id="rId11"/>
    <p:sldId id="263" r:id="rId12"/>
    <p:sldId id="264" r:id="rId13"/>
    <p:sldId id="268" r:id="rId14"/>
    <p:sldId id="274" r:id="rId15"/>
    <p:sldId id="270" r:id="rId16"/>
    <p:sldId id="275" r:id="rId17"/>
    <p:sldId id="276" r:id="rId18"/>
    <p:sldId id="277" r:id="rId19"/>
    <p:sldId id="281" r:id="rId20"/>
    <p:sldId id="285" r:id="rId21"/>
    <p:sldId id="286" r:id="rId22"/>
    <p:sldId id="278" r:id="rId23"/>
    <p:sldId id="284" r:id="rId24"/>
    <p:sldId id="279" r:id="rId25"/>
    <p:sldId id="283" r:id="rId26"/>
    <p:sldId id="280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971600" y="620688"/>
            <a:ext cx="71402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ES" sz="3200" b="1" dirty="0" smtClean="0">
                <a:latin typeface="Calibri" pitchFamily="34" charset="0"/>
              </a:rPr>
              <a:t>PPT </a:t>
            </a:r>
            <a:r>
              <a:rPr lang="es-ES" sz="3200" b="1" dirty="0" err="1" smtClean="0">
                <a:latin typeface="Calibri" pitchFamily="34" charset="0"/>
              </a:rPr>
              <a:t>on</a:t>
            </a:r>
            <a:r>
              <a:rPr lang="es-ES" sz="3200" b="1" dirty="0" smtClean="0">
                <a:latin typeface="Calibri" pitchFamily="34" charset="0"/>
              </a:rPr>
              <a:t> Line, </a:t>
            </a:r>
            <a:r>
              <a:rPr lang="es-ES" sz="3200" b="1" dirty="0" err="1" smtClean="0">
                <a:latin typeface="Calibri" pitchFamily="34" charset="0"/>
              </a:rPr>
              <a:t>Surface</a:t>
            </a:r>
            <a:r>
              <a:rPr lang="es-ES" sz="3200" b="1" dirty="0" smtClean="0">
                <a:latin typeface="Calibri" pitchFamily="34" charset="0"/>
              </a:rPr>
              <a:t> </a:t>
            </a:r>
            <a:r>
              <a:rPr lang="es-ES" sz="3200" b="1" dirty="0" smtClean="0">
                <a:latin typeface="Calibri" pitchFamily="34" charset="0"/>
              </a:rPr>
              <a:t>and </a:t>
            </a:r>
            <a:r>
              <a:rPr lang="es-ES" sz="3200" b="1" dirty="0" err="1" smtClean="0">
                <a:latin typeface="Calibri" pitchFamily="34" charset="0"/>
              </a:rPr>
              <a:t>Volume</a:t>
            </a:r>
            <a:r>
              <a:rPr lang="es-ES" sz="3200" b="1" dirty="0" smtClean="0">
                <a:latin typeface="Calibri" pitchFamily="34" charset="0"/>
              </a:rPr>
              <a:t> Integral</a:t>
            </a:r>
          </a:p>
          <a:p>
            <a:pPr algn="ctr" eaLnBrk="1" hangingPunct="1"/>
            <a:r>
              <a:rPr lang="es-ES" sz="3200" b="1" dirty="0" smtClean="0">
                <a:latin typeface="Calibri" pitchFamily="34" charset="0"/>
              </a:rPr>
              <a:t>(</a:t>
            </a:r>
            <a:r>
              <a:rPr lang="es-ES" sz="3200" b="1" dirty="0" err="1" smtClean="0">
                <a:latin typeface="Calibri" pitchFamily="34" charset="0"/>
              </a:rPr>
              <a:t>For</a:t>
            </a:r>
            <a:r>
              <a:rPr lang="es-ES" sz="3200" b="1" dirty="0" smtClean="0">
                <a:latin typeface="Calibri" pitchFamily="34" charset="0"/>
              </a:rPr>
              <a:t> </a:t>
            </a:r>
            <a:r>
              <a:rPr lang="es-ES" sz="3200" b="1" dirty="0" err="1" smtClean="0">
                <a:latin typeface="Calibri" pitchFamily="34" charset="0"/>
              </a:rPr>
              <a:t>BSc.</a:t>
            </a:r>
            <a:r>
              <a:rPr lang="es-ES" sz="3200" b="1" dirty="0" smtClean="0">
                <a:latin typeface="Calibri" pitchFamily="34" charset="0"/>
              </a:rPr>
              <a:t>-I)</a:t>
            </a:r>
            <a:endParaRPr lang="es-ES" sz="3200" b="1" dirty="0">
              <a:latin typeface="Calibri" pitchFamily="34" charset="0"/>
            </a:endParaRPr>
          </a:p>
        </p:txBody>
      </p:sp>
      <p:sp>
        <p:nvSpPr>
          <p:cNvPr id="2052" name="3 Rectángulo"/>
          <p:cNvSpPr>
            <a:spLocks noChangeArrowheads="1"/>
          </p:cNvSpPr>
          <p:nvPr/>
        </p:nvSpPr>
        <p:spPr bwMode="auto">
          <a:xfrm>
            <a:off x="2123728" y="3068960"/>
            <a:ext cx="45365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5400" b="1" dirty="0" smtClean="0">
                <a:latin typeface="Calibri" pitchFamily="34" charset="0"/>
              </a:rPr>
              <a:t>CHAPTER </a:t>
            </a:r>
            <a:r>
              <a:rPr lang="es-ES" sz="5400" b="1" dirty="0" smtClean="0">
                <a:latin typeface="Calibri" pitchFamily="34" charset="0"/>
              </a:rPr>
              <a:t>5 &amp; 6</a:t>
            </a:r>
            <a:endParaRPr lang="es-ES" sz="5400" b="1" dirty="0">
              <a:latin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755576" y="1844824"/>
            <a:ext cx="78501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3 Rectángulo"/>
          <p:cNvSpPr>
            <a:spLocks noChangeArrowheads="1"/>
          </p:cNvSpPr>
          <p:nvPr/>
        </p:nvSpPr>
        <p:spPr bwMode="auto">
          <a:xfrm>
            <a:off x="5652120" y="6021288"/>
            <a:ext cx="30243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3200" b="1" dirty="0" err="1" smtClean="0">
                <a:latin typeface="Calibri" pitchFamily="34" charset="0"/>
              </a:rPr>
              <a:t>Amarpreet</a:t>
            </a:r>
            <a:r>
              <a:rPr lang="es-ES" sz="3200" b="1" dirty="0" smtClean="0">
                <a:latin typeface="Calibri" pitchFamily="34" charset="0"/>
              </a:rPr>
              <a:t> </a:t>
            </a:r>
            <a:r>
              <a:rPr lang="es-ES" sz="3200" b="1" dirty="0" err="1" smtClean="0">
                <a:latin typeface="Calibri" pitchFamily="34" charset="0"/>
              </a:rPr>
              <a:t>Kaur</a:t>
            </a:r>
            <a:endParaRPr lang="es-ES" sz="3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1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88640"/>
            <a:ext cx="1764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Surface</a:t>
            </a:r>
            <a:r>
              <a:rPr lang="es-ES" b="1" dirty="0" smtClean="0"/>
              <a:t> </a:t>
            </a:r>
            <a:r>
              <a:rPr lang="es-ES" b="1" dirty="0" err="1" smtClean="0"/>
              <a:t>integrals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7" y="764704"/>
            <a:ext cx="87484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The surface </a:t>
            </a:r>
            <a:r>
              <a:rPr lang="en-US" sz="1600" dirty="0"/>
              <a:t>integral is a definite integral taken over a surface. 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It </a:t>
            </a:r>
            <a:r>
              <a:rPr lang="en-US" sz="1600" dirty="0"/>
              <a:t>can be thought of as the double integral analog of the line integral. 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 smtClean="0"/>
              <a:t>Given </a:t>
            </a:r>
            <a:r>
              <a:rPr lang="en-US" sz="1600" dirty="0"/>
              <a:t>a surface, one may integrate over its scalar </a:t>
            </a:r>
            <a:r>
              <a:rPr lang="en-US" sz="1600" dirty="0" smtClean="0"/>
              <a:t>fields, </a:t>
            </a:r>
            <a:r>
              <a:rPr lang="en-US" sz="1600" dirty="0"/>
              <a:t>and vector fields</a:t>
            </a:r>
            <a:endParaRPr lang="es-ES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3120749"/>
            <a:ext cx="58483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218757" y="3086449"/>
            <a:ext cx="292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are </a:t>
            </a:r>
            <a:r>
              <a:rPr lang="es-ES" dirty="0" err="1" smtClean="0"/>
              <a:t>surface</a:t>
            </a:r>
            <a:r>
              <a:rPr lang="es-ES" dirty="0" smtClean="0"/>
              <a:t> </a:t>
            </a:r>
            <a:r>
              <a:rPr lang="es-ES" dirty="0" err="1" smtClean="0"/>
              <a:t>integrals</a:t>
            </a:r>
            <a:r>
              <a:rPr lang="es-ES" dirty="0" smtClean="0"/>
              <a:t> of </a:t>
            </a:r>
            <a:r>
              <a:rPr lang="es-ES" b="1" dirty="0" err="1" smtClean="0"/>
              <a:t>scalar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23528" y="3454124"/>
            <a:ext cx="2611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/>
              <a:t>fields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</a:t>
            </a:r>
            <a:r>
              <a:rPr lang="es-ES" b="1" dirty="0" err="1"/>
              <a:t>plane</a:t>
            </a:r>
            <a:r>
              <a:rPr lang="es-ES" dirty="0"/>
              <a:t> </a:t>
            </a:r>
            <a:r>
              <a:rPr lang="es-ES" dirty="0" err="1"/>
              <a:t>surfaces</a:t>
            </a:r>
            <a:r>
              <a:rPr lang="es-ES" dirty="0"/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7544" y="4200869"/>
            <a:ext cx="45368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Therefore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generalize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concept:</a:t>
            </a:r>
          </a:p>
          <a:p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curved</a:t>
            </a:r>
            <a:r>
              <a:rPr lang="es-ES" dirty="0" smtClean="0"/>
              <a:t> </a:t>
            </a:r>
            <a:r>
              <a:rPr lang="es-ES" dirty="0" err="1" smtClean="0"/>
              <a:t>surfaces</a:t>
            </a:r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err="1" smtClean="0"/>
              <a:t>For</a:t>
            </a:r>
            <a:r>
              <a:rPr lang="es-ES" dirty="0" smtClean="0"/>
              <a:t> vector </a:t>
            </a:r>
            <a:r>
              <a:rPr lang="es-ES" dirty="0" err="1" smtClean="0"/>
              <a:t>fields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4704925"/>
            <a:ext cx="2438405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3170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Curved</a:t>
            </a:r>
            <a:r>
              <a:rPr lang="es-ES" b="1" dirty="0" smtClean="0"/>
              <a:t> </a:t>
            </a:r>
            <a:r>
              <a:rPr lang="es-ES" b="1" dirty="0" err="1" smtClean="0"/>
              <a:t>surfaces</a:t>
            </a:r>
            <a:r>
              <a:rPr lang="es-ES" b="1" dirty="0" smtClean="0"/>
              <a:t>: </a:t>
            </a:r>
            <a:r>
              <a:rPr lang="es-ES" b="1" dirty="0" err="1" smtClean="0"/>
              <a:t>area</a:t>
            </a:r>
            <a:r>
              <a:rPr lang="es-ES" b="1" dirty="0" smtClean="0"/>
              <a:t> </a:t>
            </a:r>
            <a:r>
              <a:rPr lang="es-ES" b="1" dirty="0" err="1" smtClean="0"/>
              <a:t>elements</a:t>
            </a:r>
            <a:endParaRPr lang="es-E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2664296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08436"/>
            <a:ext cx="5760640" cy="22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230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40968"/>
            <a:ext cx="962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onector"/>
          <p:cNvSpPr/>
          <p:nvPr/>
        </p:nvSpPr>
        <p:spPr>
          <a:xfrm>
            <a:off x="179512" y="11062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2760"/>
            <a:ext cx="36766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178" y="1375832"/>
            <a:ext cx="43529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909" y="1641667"/>
            <a:ext cx="46101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5943" y="1635728"/>
            <a:ext cx="10382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onector"/>
          <p:cNvSpPr/>
          <p:nvPr/>
        </p:nvSpPr>
        <p:spPr>
          <a:xfrm>
            <a:off x="186868" y="16029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95912"/>
            <a:ext cx="5124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Conector"/>
          <p:cNvSpPr/>
          <p:nvPr/>
        </p:nvSpPr>
        <p:spPr>
          <a:xfrm>
            <a:off x="205340" y="220486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323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Surface</a:t>
            </a:r>
            <a:r>
              <a:rPr lang="es-ES" b="1" dirty="0" smtClean="0"/>
              <a:t> </a:t>
            </a:r>
            <a:r>
              <a:rPr lang="es-ES" b="1" dirty="0" err="1" smtClean="0"/>
              <a:t>integrals</a:t>
            </a:r>
            <a:r>
              <a:rPr lang="es-ES" b="1" dirty="0" smtClean="0"/>
              <a:t> of vector </a:t>
            </a:r>
            <a:r>
              <a:rPr lang="es-ES" b="1" dirty="0" err="1" smtClean="0"/>
              <a:t>fields</a:t>
            </a:r>
            <a:endParaRPr lang="es-E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980728"/>
            <a:ext cx="9144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8532440" y="1700808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onector"/>
          <p:cNvSpPr/>
          <p:nvPr/>
        </p:nvSpPr>
        <p:spPr>
          <a:xfrm>
            <a:off x="153684" y="112474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3" y="3501008"/>
            <a:ext cx="903649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onector"/>
          <p:cNvSpPr/>
          <p:nvPr/>
        </p:nvSpPr>
        <p:spPr>
          <a:xfrm>
            <a:off x="179512" y="357301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36" y="2420888"/>
            <a:ext cx="909726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3 CuadroTexto"/>
              <p:cNvSpPr txBox="1"/>
              <p:nvPr/>
            </p:nvSpPr>
            <p:spPr>
              <a:xfrm>
                <a:off x="107504" y="5589240"/>
                <a:ext cx="7425302" cy="689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smtClean="0"/>
                  <a:t>( </a:t>
                </a:r>
                <a:r>
                  <a:rPr lang="es-ES" dirty="0" err="1" smtClean="0"/>
                  <a:t>These</a:t>
                </a:r>
                <a:r>
                  <a:rPr lang="es-ES" dirty="0" smtClean="0"/>
                  <a:t> can be </a:t>
                </a:r>
                <a:r>
                  <a:rPr lang="es-ES" dirty="0" err="1" smtClean="0"/>
                  <a:t>thought</a:t>
                </a:r>
                <a:r>
                  <a:rPr lang="es-ES" dirty="0" smtClean="0"/>
                  <a:t> as </a:t>
                </a:r>
                <a:r>
                  <a:rPr lang="es-ES" dirty="0" err="1" smtClean="0"/>
                  <a:t>integration</a:t>
                </a:r>
                <a:r>
                  <a:rPr lang="es-ES" dirty="0" smtClean="0"/>
                  <a:t> of </a:t>
                </a:r>
                <a:r>
                  <a:rPr lang="es-ES" dirty="0" err="1" smtClean="0"/>
                  <a:t>scalar</a:t>
                </a:r>
                <a:r>
                  <a:rPr lang="es-ES" dirty="0" smtClean="0"/>
                  <a:t> </a:t>
                </a:r>
                <a:r>
                  <a:rPr lang="es-ES" dirty="0" err="1" smtClean="0"/>
                  <a:t>field</a:t>
                </a:r>
                <a:r>
                  <a:rPr lang="es-ES" dirty="0" smtClean="0"/>
                  <a:t>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𝑓</m:t>
                    </m:r>
                  </m:oMath>
                </a14:m>
                <a:r>
                  <a:rPr lang="es-ES" dirty="0" smtClean="0"/>
                  <a:t> </a:t>
                </a:r>
                <a:r>
                  <a:rPr lang="es-ES" dirty="0" err="1" smtClean="0"/>
                  <a:t>over</a:t>
                </a:r>
                <a:r>
                  <a:rPr lang="es-ES" dirty="0" smtClean="0"/>
                  <a:t> a </a:t>
                </a:r>
                <a:r>
                  <a:rPr lang="es-ES" dirty="0" err="1" smtClean="0"/>
                  <a:t>surface</a:t>
                </a:r>
                <a:r>
                  <a:rPr lang="es-ES" dirty="0" smtClean="0"/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s-E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b="0" i="1" smtClean="0">
                            <a:latin typeface="Cambria Math"/>
                          </a:rPr>
                          <m:t>𝑓</m:t>
                        </m:r>
                        <m:r>
                          <a:rPr lang="es-ES" b="0" i="1" smtClean="0">
                            <a:latin typeface="Cambria Math"/>
                          </a:rPr>
                          <m:t>|</m:t>
                        </m:r>
                        <m:r>
                          <a:rPr lang="es-ES" b="0" i="1" smtClean="0">
                            <a:latin typeface="Cambria Math"/>
                          </a:rPr>
                          <m:t>𝑑</m:t>
                        </m:r>
                        <m:r>
                          <a:rPr lang="es-ES" b="1" i="1" smtClean="0">
                            <a:latin typeface="Cambria Math"/>
                          </a:rPr>
                          <m:t>𝑺</m:t>
                        </m:r>
                        <m:r>
                          <a:rPr lang="es-ES" b="0" i="1" smtClean="0">
                            <a:latin typeface="Cambria Math"/>
                          </a:rPr>
                          <m:t>|</m:t>
                        </m:r>
                      </m:e>
                    </m:nary>
                  </m:oMath>
                </a14:m>
                <a:r>
                  <a:rPr lang="es-ES" dirty="0" smtClean="0"/>
                  <a:t> )</a:t>
                </a:r>
              </a:p>
              <a:p>
                <a:endParaRPr lang="es-ES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589240"/>
                <a:ext cx="7425302" cy="689163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739" t="-79646" r="-739" b="-7522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3" y="126876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Recall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in general, a </a:t>
            </a:r>
            <a:r>
              <a:rPr lang="es-ES" dirty="0" err="1" smtClean="0"/>
              <a:t>surface</a:t>
            </a:r>
            <a:r>
              <a:rPr lang="es-ES" dirty="0" smtClean="0"/>
              <a:t> can be </a:t>
            </a:r>
            <a:r>
              <a:rPr lang="es-ES" dirty="0" err="1" smtClean="0"/>
              <a:t>described</a:t>
            </a:r>
            <a:r>
              <a:rPr lang="es-ES" dirty="0" smtClean="0"/>
              <a:t> in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285750" indent="-285750"/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therefore</a:t>
            </a:r>
            <a:r>
              <a:rPr lang="es-ES" dirty="0" smtClean="0"/>
              <a:t> 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r>
              <a:rPr lang="es-ES" dirty="0" smtClean="0"/>
              <a:t> of </a:t>
            </a:r>
            <a:r>
              <a:rPr lang="es-ES" dirty="0" err="1" smtClean="0"/>
              <a:t>calculating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surface</a:t>
            </a:r>
            <a:r>
              <a:rPr lang="es-ES" dirty="0" smtClean="0"/>
              <a:t> integral,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description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surface</a:t>
            </a:r>
            <a:endParaRPr lang="es-E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43910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211960" y="1988840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</a:t>
            </a:r>
            <a:r>
              <a:rPr lang="es-ES" dirty="0" err="1" smtClean="0"/>
              <a:t>parametric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122604" y="243936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</a:t>
            </a:r>
            <a:r>
              <a:rPr lang="es-ES" dirty="0" err="1" smtClean="0"/>
              <a:t>explicit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95192" y="2852936"/>
            <a:ext cx="152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</a:t>
            </a:r>
            <a:r>
              <a:rPr lang="es-ES" dirty="0" err="1" smtClean="0"/>
              <a:t>implicit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60648"/>
            <a:ext cx="26860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51520" y="188640"/>
            <a:ext cx="517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Surface</a:t>
            </a:r>
            <a:r>
              <a:rPr lang="es-ES" b="1" dirty="0" smtClean="0"/>
              <a:t> </a:t>
            </a:r>
            <a:r>
              <a:rPr lang="es-ES" b="1" dirty="0" err="1" smtClean="0"/>
              <a:t>integrals</a:t>
            </a:r>
            <a:r>
              <a:rPr lang="es-ES" b="1" dirty="0" smtClean="0"/>
              <a:t> of vector </a:t>
            </a:r>
            <a:r>
              <a:rPr lang="es-ES" b="1" dirty="0" err="1" smtClean="0"/>
              <a:t>fields</a:t>
            </a:r>
            <a:r>
              <a:rPr lang="es-ES" b="1" dirty="0" smtClean="0"/>
              <a:t>: a general </a:t>
            </a:r>
            <a:r>
              <a:rPr lang="es-ES" b="1" dirty="0" err="1" smtClean="0"/>
              <a:t>approach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71903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3386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Surface</a:t>
            </a:r>
            <a:r>
              <a:rPr lang="es-ES" b="1" dirty="0" smtClean="0"/>
              <a:t> </a:t>
            </a:r>
            <a:r>
              <a:rPr lang="es-ES" b="1" dirty="0" err="1" smtClean="0"/>
              <a:t>integrals</a:t>
            </a:r>
            <a:r>
              <a:rPr lang="es-ES" b="1" dirty="0" smtClean="0"/>
              <a:t> of vector </a:t>
            </a:r>
            <a:r>
              <a:rPr lang="es-ES" b="1" dirty="0" err="1" smtClean="0"/>
              <a:t>fields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Surface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described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implicit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form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925" y="476672"/>
            <a:ext cx="23812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9173468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827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178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Volume</a:t>
            </a:r>
            <a:r>
              <a:rPr lang="es-ES" b="1" dirty="0" smtClean="0"/>
              <a:t> </a:t>
            </a:r>
            <a:r>
              <a:rPr lang="es-ES" b="1" dirty="0" err="1" smtClean="0"/>
              <a:t>integrals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52" y="2160564"/>
            <a:ext cx="19716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100" y="2206744"/>
            <a:ext cx="10953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731" y="2664620"/>
            <a:ext cx="18669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93195"/>
            <a:ext cx="2590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4664" y="2548312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7624" y="2269516"/>
            <a:ext cx="685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731" y="5472932"/>
            <a:ext cx="42481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72842"/>
            <a:ext cx="432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750" y="6121004"/>
            <a:ext cx="407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2824" y="6100911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2 CuadroTexto"/>
              <p:cNvSpPr txBox="1"/>
              <p:nvPr/>
            </p:nvSpPr>
            <p:spPr>
              <a:xfrm>
                <a:off x="179513" y="1122652"/>
                <a:ext cx="89644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Ø"/>
                </a:pPr>
                <a:r>
                  <a:rPr lang="es-ES" sz="1600" dirty="0" smtClean="0"/>
                  <a:t>In </a:t>
                </a:r>
                <a:r>
                  <a:rPr lang="es-ES" sz="1600" dirty="0" err="1" smtClean="0"/>
                  <a:t>this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section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we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will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only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consider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integrals</a:t>
                </a:r>
                <a:r>
                  <a:rPr lang="es-ES" sz="1600" dirty="0" smtClean="0"/>
                  <a:t> of </a:t>
                </a:r>
                <a:r>
                  <a:rPr lang="es-ES" sz="1600" b="1" dirty="0" err="1" smtClean="0"/>
                  <a:t>scalar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or</a:t>
                </a:r>
                <a:r>
                  <a:rPr lang="es-ES" sz="1600" dirty="0" smtClean="0"/>
                  <a:t> vector </a:t>
                </a:r>
                <a:r>
                  <a:rPr lang="es-ES" sz="1600" dirty="0" err="1" smtClean="0"/>
                  <a:t>fields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over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volumes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defined</a:t>
                </a:r>
                <a:r>
                  <a:rPr lang="es-ES" sz="1600" dirty="0" smtClean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s-ES" sz="1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ES" sz="1400" dirty="0" smtClean="0"/>
                  <a:t> </a:t>
                </a:r>
                <a:r>
                  <a:rPr lang="es-ES" sz="1600" dirty="0" smtClean="0"/>
                  <a:t>, </a:t>
                </a:r>
                <a:r>
                  <a:rPr lang="es-ES" sz="1600" dirty="0" err="1" smtClean="0"/>
                  <a:t>either</a:t>
                </a:r>
                <a:r>
                  <a:rPr lang="es-ES" sz="1600" dirty="0" smtClean="0"/>
                  <a:t> in </a:t>
                </a:r>
                <a:r>
                  <a:rPr lang="es-ES" sz="1600" dirty="0" err="1" smtClean="0"/>
                  <a:t>cartesian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or</a:t>
                </a:r>
                <a:r>
                  <a:rPr lang="es-ES" sz="1600" dirty="0" smtClean="0"/>
                  <a:t> in </a:t>
                </a:r>
                <a:r>
                  <a:rPr lang="es-ES" sz="1600" dirty="0" err="1" smtClean="0"/>
                  <a:t>generic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curvilinear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coordinates</a:t>
                </a:r>
                <a:r>
                  <a:rPr lang="es-ES" sz="1600" dirty="0" smtClean="0"/>
                  <a:t>.</a:t>
                </a:r>
                <a:r>
                  <a:rPr lang="es-ES" sz="1400" dirty="0" smtClean="0"/>
                  <a:t/>
                </a:r>
                <a:br>
                  <a:rPr lang="es-ES" sz="1400" dirty="0" smtClean="0"/>
                </a:br>
                <a:endParaRPr lang="es-ES" sz="1600" dirty="0"/>
              </a:p>
            </p:txBody>
          </p:sp>
        </mc:Choice>
        <mc:Fallback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122652"/>
                <a:ext cx="8964488" cy="830997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l="-204" t="-220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3 Conector"/>
          <p:cNvSpPr/>
          <p:nvPr/>
        </p:nvSpPr>
        <p:spPr>
          <a:xfrm>
            <a:off x="144448" y="22768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onector"/>
          <p:cNvSpPr/>
          <p:nvPr/>
        </p:nvSpPr>
        <p:spPr>
          <a:xfrm>
            <a:off x="142568" y="278092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onector"/>
          <p:cNvSpPr/>
          <p:nvPr/>
        </p:nvSpPr>
        <p:spPr>
          <a:xfrm>
            <a:off x="144448" y="55892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onector"/>
          <p:cNvSpPr/>
          <p:nvPr/>
        </p:nvSpPr>
        <p:spPr>
          <a:xfrm>
            <a:off x="144448" y="623731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3 CuadroTexto"/>
              <p:cNvSpPr txBox="1"/>
              <p:nvPr/>
            </p:nvSpPr>
            <p:spPr>
              <a:xfrm>
                <a:off x="179512" y="3212976"/>
                <a:ext cx="6897401" cy="1629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600" dirty="0" smtClean="0"/>
                  <a:t>Where </a:t>
                </a:r>
                <a:r>
                  <a:rPr lang="es-ES" sz="1600" dirty="0" err="1" smtClean="0"/>
                  <a:t>we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recall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that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the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volument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element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for</a:t>
                </a:r>
                <a:r>
                  <a:rPr lang="es-ES" sz="1600" dirty="0" smtClean="0"/>
                  <a:t> canonical </a:t>
                </a:r>
                <a:r>
                  <a:rPr lang="es-ES" sz="1600" dirty="0" err="1" smtClean="0"/>
                  <a:t>curvilinear</a:t>
                </a:r>
                <a:r>
                  <a:rPr lang="es-ES" sz="1600" dirty="0" smtClean="0"/>
                  <a:t> </a:t>
                </a:r>
                <a:r>
                  <a:rPr lang="es-ES" sz="1600" dirty="0" err="1" smtClean="0"/>
                  <a:t>coordinates</a:t>
                </a:r>
                <a:endParaRPr lang="es-ES" sz="1600" dirty="0" smtClean="0"/>
              </a:p>
              <a:p>
                <a:endParaRPr lang="es-ES" sz="1600" dirty="0"/>
              </a:p>
              <a:p>
                <a:r>
                  <a:rPr lang="es-ES" sz="1600" dirty="0" smtClean="0"/>
                  <a:t>CYLINDRICAL </a:t>
                </a:r>
                <a14:m>
                  <m:oMath xmlns:m="http://schemas.openxmlformats.org/officeDocument/2006/math">
                    <m:r>
                      <a:rPr lang="es-ES" sz="1600" b="0" i="0" smtClean="0">
                        <a:latin typeface="Cambria Math"/>
                      </a:rPr>
                      <m:t>  </m:t>
                    </m:r>
                    <m:r>
                      <a:rPr lang="es-ES" sz="1600" b="0" i="1" smtClean="0">
                        <a:latin typeface="Cambria Math"/>
                      </a:rPr>
                      <m:t>𝑑𝑉</m:t>
                    </m:r>
                    <m:r>
                      <a:rPr lang="es-ES" sz="1600" b="0" i="1" smtClean="0">
                        <a:latin typeface="Cambria Math"/>
                      </a:rPr>
                      <m:t>=</m:t>
                    </m:r>
                    <m:r>
                      <a:rPr lang="es-ES" sz="1600" b="0" i="1" smtClean="0">
                        <a:latin typeface="Cambria Math"/>
                      </a:rPr>
                      <m:t>𝑟𝑑𝑟𝑑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𝑑𝑧</m:t>
                    </m:r>
                  </m:oMath>
                </a14:m>
                <a:r>
                  <a:rPr lang="es-ES" sz="1600" dirty="0" smtClean="0"/>
                  <a:t/>
                </a:r>
                <a:br>
                  <a:rPr lang="es-ES" sz="1600" dirty="0" smtClean="0"/>
                </a:br>
                <a:endParaRPr lang="es-ES" sz="1600" dirty="0" smtClean="0"/>
              </a:p>
              <a:p>
                <a:r>
                  <a:rPr lang="es-ES" sz="1600" dirty="0" smtClean="0"/>
                  <a:t>SPHERICAL      </a:t>
                </a:r>
                <a14:m>
                  <m:oMath xmlns:m="http://schemas.openxmlformats.org/officeDocument/2006/math">
                    <m:r>
                      <a:rPr lang="es-ES" sz="1600" b="0" i="1" smtClean="0">
                        <a:latin typeface="Cambria Math"/>
                      </a:rPr>
                      <m:t>𝑑𝑉</m:t>
                    </m:r>
                    <m:r>
                      <a:rPr lang="es-ES" sz="16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s-E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S" sz="16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s-ES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S" sz="1600" b="0" i="1" smtClean="0">
                        <a:latin typeface="Cambria Math"/>
                      </a:rPr>
                      <m:t>𝑠𝑖𝑛</m:t>
                    </m:r>
                    <m:r>
                      <m:rPr>
                        <m:sty m:val="p"/>
                      </m:rPr>
                      <a:rPr lang="el-GR" sz="1600" b="0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𝑑𝑟𝑑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𝑑</m:t>
                    </m:r>
                    <m:r>
                      <a:rPr lang="es-ES" sz="1600" b="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s-ES" sz="1600" dirty="0" smtClean="0"/>
                  <a:t/>
                </a:r>
                <a:br>
                  <a:rPr lang="es-ES" sz="1600" dirty="0" smtClean="0"/>
                </a:br>
                <a:endParaRPr lang="es-ES" sz="1600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12976"/>
                <a:ext cx="6897401" cy="162910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l="-442" t="-11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9800" y="3610731"/>
            <a:ext cx="1295648" cy="118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56411"/>
            <a:ext cx="1399065" cy="121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9030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71800" y="2483604"/>
            <a:ext cx="2959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INTEGRAL THEOREMS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103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620688"/>
            <a:ext cx="8820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preceding</a:t>
            </a:r>
            <a:r>
              <a:rPr lang="es-ES" dirty="0" smtClean="0"/>
              <a:t> </a:t>
            </a:r>
            <a:r>
              <a:rPr lang="es-ES" dirty="0" err="1" smtClean="0"/>
              <a:t>sections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studied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calculate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integrals</a:t>
            </a:r>
            <a:r>
              <a:rPr lang="es-ES" dirty="0" smtClean="0"/>
              <a:t> of vector </a:t>
            </a:r>
            <a:r>
              <a:rPr lang="es-ES" dirty="0" err="1" smtClean="0"/>
              <a:t>fields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curves (line </a:t>
            </a:r>
            <a:r>
              <a:rPr lang="es-ES" dirty="0" err="1" smtClean="0"/>
              <a:t>integrals</a:t>
            </a:r>
            <a:r>
              <a:rPr lang="es-ES" dirty="0" smtClean="0"/>
              <a:t>), </a:t>
            </a:r>
            <a:r>
              <a:rPr lang="es-ES" dirty="0" err="1" smtClean="0"/>
              <a:t>surfaces</a:t>
            </a:r>
            <a:r>
              <a:rPr lang="es-ES" dirty="0" smtClean="0"/>
              <a:t>, and </a:t>
            </a:r>
            <a:r>
              <a:rPr lang="es-ES" dirty="0" err="1" smtClean="0"/>
              <a:t>volumes</a:t>
            </a:r>
            <a:r>
              <a:rPr lang="es-ES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turns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 </a:t>
            </a:r>
            <a:r>
              <a:rPr lang="es-ES" dirty="0" err="1" smtClean="0"/>
              <a:t>relations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integrals</a:t>
            </a:r>
            <a:r>
              <a:rPr lang="es-ES" dirty="0" smtClean="0"/>
              <a:t> in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circumstances</a:t>
            </a:r>
            <a:r>
              <a:rPr lang="es-ES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relations</a:t>
            </a:r>
            <a:r>
              <a:rPr lang="es-ES" dirty="0" smtClean="0"/>
              <a:t> are </a:t>
            </a:r>
            <a:r>
              <a:rPr lang="es-ES" dirty="0" err="1" smtClean="0"/>
              <a:t>generically</a:t>
            </a:r>
            <a:r>
              <a:rPr lang="es-ES" dirty="0" smtClean="0"/>
              <a:t> </a:t>
            </a:r>
            <a:r>
              <a:rPr lang="es-ES" dirty="0" err="1" smtClean="0"/>
              <a:t>gathered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label</a:t>
            </a:r>
            <a:r>
              <a:rPr lang="es-ES" dirty="0" smtClean="0"/>
              <a:t> </a:t>
            </a:r>
            <a:r>
              <a:rPr lang="es-ES" b="1" dirty="0" smtClean="0"/>
              <a:t>integral </a:t>
            </a:r>
            <a:r>
              <a:rPr lang="es-ES" b="1" dirty="0" err="1" smtClean="0"/>
              <a:t>theorems</a:t>
            </a:r>
            <a:r>
              <a:rPr lang="es-ES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41052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250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divergence</a:t>
            </a:r>
            <a:r>
              <a:rPr lang="es-ES" b="1" dirty="0" smtClean="0"/>
              <a:t> </a:t>
            </a:r>
            <a:r>
              <a:rPr lang="es-ES" b="1" dirty="0" err="1" smtClean="0"/>
              <a:t>theorem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84976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8861" y="1124744"/>
            <a:ext cx="139679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Statement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28384" y="1814165"/>
            <a:ext cx="720080" cy="534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8861" y="980728"/>
            <a:ext cx="8741611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51521" y="3068960"/>
            <a:ext cx="8892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This</a:t>
            </a:r>
            <a:r>
              <a:rPr lang="es-ES" sz="1600" dirty="0" smtClean="0"/>
              <a:t> </a:t>
            </a:r>
            <a:r>
              <a:rPr lang="es-ES" sz="1600" dirty="0" err="1" smtClean="0"/>
              <a:t>theorem</a:t>
            </a:r>
            <a:r>
              <a:rPr lang="es-ES" sz="1600" dirty="0" smtClean="0"/>
              <a:t> relates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b="1" dirty="0" err="1" smtClean="0"/>
              <a:t>surface</a:t>
            </a:r>
            <a:r>
              <a:rPr lang="es-ES" sz="1600" b="1" dirty="0" smtClean="0"/>
              <a:t> integral </a:t>
            </a:r>
            <a:r>
              <a:rPr lang="es-ES" sz="1600" dirty="0" smtClean="0"/>
              <a:t>of a vector </a:t>
            </a:r>
            <a:r>
              <a:rPr lang="es-ES" sz="1600" dirty="0" err="1" smtClean="0"/>
              <a:t>field</a:t>
            </a:r>
            <a:r>
              <a:rPr lang="es-ES" sz="1600" dirty="0" smtClean="0"/>
              <a:t>        </a:t>
            </a:r>
            <a:r>
              <a:rPr lang="es-ES" sz="1600" dirty="0" err="1" smtClean="0"/>
              <a:t>with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b="1" dirty="0" err="1" smtClean="0"/>
              <a:t>volume</a:t>
            </a:r>
            <a:r>
              <a:rPr lang="es-ES" sz="1600" b="1" dirty="0" smtClean="0"/>
              <a:t> integral </a:t>
            </a:r>
            <a:r>
              <a:rPr lang="es-ES" sz="1600" dirty="0" smtClean="0"/>
              <a:t>of a </a:t>
            </a:r>
            <a:r>
              <a:rPr lang="es-ES" sz="1600" dirty="0" err="1" smtClean="0"/>
              <a:t>scalar</a:t>
            </a:r>
            <a:r>
              <a:rPr lang="es-ES" sz="1600" dirty="0" smtClean="0"/>
              <a:t> </a:t>
            </a:r>
            <a:r>
              <a:rPr lang="es-ES" sz="1600" dirty="0" err="1" smtClean="0"/>
              <a:t>field</a:t>
            </a:r>
            <a:r>
              <a:rPr lang="es-ES" sz="1600" dirty="0" smtClean="0"/>
              <a:t> </a:t>
            </a:r>
            <a:r>
              <a:rPr lang="es-ES" sz="1600" dirty="0" err="1" smtClean="0"/>
              <a:t>constructed</a:t>
            </a:r>
            <a:r>
              <a:rPr lang="es-ES" sz="1600" dirty="0" smtClean="0"/>
              <a:t> as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divergence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vector </a:t>
            </a:r>
            <a:r>
              <a:rPr lang="es-ES" sz="1600" dirty="0" err="1" smtClean="0"/>
              <a:t>field</a:t>
            </a:r>
            <a:r>
              <a:rPr lang="es-ES" sz="1600" dirty="0" smtClean="0"/>
              <a:t>:    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surface</a:t>
            </a:r>
            <a:r>
              <a:rPr lang="es-ES" sz="1600" dirty="0" smtClean="0"/>
              <a:t> S </a:t>
            </a:r>
            <a:r>
              <a:rPr lang="es-ES" sz="1600" dirty="0" err="1" smtClean="0"/>
              <a:t>over</a:t>
            </a:r>
            <a:r>
              <a:rPr lang="es-ES" sz="1600" dirty="0" smtClean="0"/>
              <a:t> </a:t>
            </a:r>
            <a:r>
              <a:rPr lang="es-ES" sz="1600" dirty="0" err="1" smtClean="0"/>
              <a:t>which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integration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performed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indeed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boundary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volume</a:t>
            </a:r>
            <a:r>
              <a:rPr lang="es-ES" sz="1600" dirty="0" smtClean="0"/>
              <a:t> V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Intuitively, it states that the sum of all sources minus the sum of all sinks gives the net flow out of a region</a:t>
            </a:r>
            <a:r>
              <a:rPr lang="en-US" sz="16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2766" y="3097241"/>
            <a:ext cx="190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4857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7111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250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divergence</a:t>
            </a:r>
            <a:r>
              <a:rPr lang="es-ES" b="1" dirty="0" smtClean="0"/>
              <a:t> </a:t>
            </a:r>
            <a:r>
              <a:rPr lang="es-ES" b="1" dirty="0" err="1" smtClean="0"/>
              <a:t>theorem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84976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8861" y="1124744"/>
            <a:ext cx="139679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Statement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28384" y="1814165"/>
            <a:ext cx="720080" cy="534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8861" y="980728"/>
            <a:ext cx="8741611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95536" y="256490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1600" dirty="0" err="1">
                <a:solidFill>
                  <a:prstClr val="black"/>
                </a:solidFill>
              </a:rPr>
              <a:t>This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theorem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also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requires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some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mathematical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conditions</a:t>
            </a:r>
            <a:r>
              <a:rPr lang="es-ES" sz="1600" dirty="0">
                <a:solidFill>
                  <a:prstClr val="black"/>
                </a:solidFill>
              </a:rPr>
              <a:t>: </a:t>
            </a:r>
            <a:br>
              <a:rPr lang="es-ES" sz="1600" dirty="0">
                <a:solidFill>
                  <a:prstClr val="black"/>
                </a:solidFill>
              </a:rPr>
            </a:br>
            <a:r>
              <a:rPr lang="es-ES" sz="1600" dirty="0">
                <a:solidFill>
                  <a:prstClr val="black"/>
                </a:solidFill>
              </a:rPr>
              <a:t>- </a:t>
            </a:r>
            <a:r>
              <a:rPr lang="es-ES" sz="1600" dirty="0" err="1">
                <a:solidFill>
                  <a:prstClr val="black"/>
                </a:solidFill>
              </a:rPr>
              <a:t>the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volume</a:t>
            </a:r>
            <a:r>
              <a:rPr lang="es-ES" sz="1600" dirty="0">
                <a:solidFill>
                  <a:prstClr val="black"/>
                </a:solidFill>
              </a:rPr>
              <a:t> V </a:t>
            </a:r>
            <a:r>
              <a:rPr lang="es-ES" sz="1600" dirty="0" err="1">
                <a:solidFill>
                  <a:prstClr val="black"/>
                </a:solidFill>
              </a:rPr>
              <a:t>must</a:t>
            </a:r>
            <a:r>
              <a:rPr lang="es-ES" sz="1600" dirty="0">
                <a:solidFill>
                  <a:prstClr val="black"/>
                </a:solidFill>
              </a:rPr>
              <a:t> be compact and </a:t>
            </a:r>
            <a:r>
              <a:rPr lang="es-ES" sz="1600" dirty="0" err="1">
                <a:solidFill>
                  <a:prstClr val="black"/>
                </a:solidFill>
              </a:rPr>
              <a:t>its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boundary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surface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must</a:t>
            </a:r>
            <a:r>
              <a:rPr lang="es-ES" sz="1600" dirty="0">
                <a:solidFill>
                  <a:prstClr val="black"/>
                </a:solidFill>
              </a:rPr>
              <a:t> be </a:t>
            </a:r>
            <a:r>
              <a:rPr lang="es-ES" sz="1600" dirty="0" err="1">
                <a:solidFill>
                  <a:prstClr val="black"/>
                </a:solidFill>
              </a:rPr>
              <a:t>piecewise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 smtClean="0">
                <a:solidFill>
                  <a:prstClr val="black"/>
                </a:solidFill>
              </a:rPr>
              <a:t>smooth</a:t>
            </a:r>
            <a:r>
              <a:rPr lang="es-ES" sz="1600" dirty="0">
                <a:solidFill>
                  <a:prstClr val="black"/>
                </a:solidFill>
              </a:rPr>
              <a:t/>
            </a:r>
            <a:br>
              <a:rPr lang="es-ES" sz="1600" dirty="0">
                <a:solidFill>
                  <a:prstClr val="black"/>
                </a:solidFill>
              </a:rPr>
            </a:br>
            <a:r>
              <a:rPr lang="es-ES" sz="1600" dirty="0">
                <a:solidFill>
                  <a:prstClr val="black"/>
                </a:solidFill>
              </a:rPr>
              <a:t>- </a:t>
            </a:r>
            <a:r>
              <a:rPr lang="es-ES" sz="1600" dirty="0" err="1">
                <a:solidFill>
                  <a:prstClr val="black"/>
                </a:solidFill>
              </a:rPr>
              <a:t>the</a:t>
            </a:r>
            <a:r>
              <a:rPr lang="es-ES" sz="1600" dirty="0">
                <a:solidFill>
                  <a:prstClr val="black"/>
                </a:solidFill>
              </a:rPr>
              <a:t> vector </a:t>
            </a:r>
            <a:r>
              <a:rPr lang="es-ES" sz="1600" dirty="0" err="1">
                <a:solidFill>
                  <a:prstClr val="black"/>
                </a:solidFill>
              </a:rPr>
              <a:t>field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b="1" dirty="0">
                <a:solidFill>
                  <a:prstClr val="black"/>
                </a:solidFill>
              </a:rPr>
              <a:t>F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must</a:t>
            </a:r>
            <a:r>
              <a:rPr lang="es-ES" sz="1600" dirty="0">
                <a:solidFill>
                  <a:prstClr val="black"/>
                </a:solidFill>
              </a:rPr>
              <a:t> be </a:t>
            </a:r>
            <a:r>
              <a:rPr lang="es-ES" sz="1600" dirty="0" err="1">
                <a:solidFill>
                  <a:prstClr val="black"/>
                </a:solidFill>
              </a:rPr>
              <a:t>continuously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differentiable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on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the</a:t>
            </a:r>
            <a:r>
              <a:rPr lang="es-ES" sz="1600" dirty="0">
                <a:solidFill>
                  <a:prstClr val="black"/>
                </a:solidFill>
              </a:rPr>
              <a:t> </a:t>
            </a:r>
            <a:r>
              <a:rPr lang="es-ES" sz="1600" dirty="0" err="1">
                <a:solidFill>
                  <a:prstClr val="black"/>
                </a:solidFill>
              </a:rPr>
              <a:t>neighborhood</a:t>
            </a:r>
            <a:r>
              <a:rPr lang="es-ES" sz="1600" dirty="0">
                <a:solidFill>
                  <a:prstClr val="black"/>
                </a:solidFill>
              </a:rPr>
              <a:t> of </a:t>
            </a:r>
            <a:r>
              <a:rPr lang="es-ES" sz="1600" dirty="0" smtClean="0">
                <a:solidFill>
                  <a:prstClr val="black"/>
                </a:solidFill>
              </a:rPr>
              <a:t>V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7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548680"/>
            <a:ext cx="748883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400" dirty="0" smtClean="0">
                <a:latin typeface="Calibri" pitchFamily="34" charset="0"/>
              </a:rPr>
              <a:t/>
            </a:r>
            <a:br>
              <a:rPr lang="es-ES" sz="2400" dirty="0" smtClean="0">
                <a:latin typeface="Calibri" pitchFamily="34" charset="0"/>
              </a:rPr>
            </a:br>
            <a:r>
              <a:rPr lang="es-ES" sz="2400" dirty="0" smtClean="0">
                <a:latin typeface="Calibri" pitchFamily="34" charset="0"/>
              </a:rPr>
              <a:t/>
            </a:r>
            <a:br>
              <a:rPr lang="es-ES" sz="2400" dirty="0" smtClean="0">
                <a:latin typeface="Calibri" pitchFamily="34" charset="0"/>
              </a:rPr>
            </a:br>
            <a:r>
              <a:rPr lang="es-ES" sz="2400" b="1" dirty="0" smtClean="0">
                <a:latin typeface="Calibri" pitchFamily="34" charset="0"/>
              </a:rPr>
              <a:t>Vector </a:t>
            </a:r>
            <a:r>
              <a:rPr lang="es-ES" sz="2400" b="1" dirty="0" err="1" smtClean="0">
                <a:latin typeface="Calibri" pitchFamily="34" charset="0"/>
              </a:rPr>
              <a:t>integrals</a:t>
            </a:r>
            <a:endParaRPr lang="es-ES" sz="2400" b="1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smtClean="0">
                <a:latin typeface="Calibri" pitchFamily="34" charset="0"/>
              </a:rPr>
              <a:t>Line </a:t>
            </a:r>
            <a:r>
              <a:rPr lang="es-ES" sz="2400" dirty="0" err="1" smtClean="0">
                <a:latin typeface="Calibri" pitchFamily="34" charset="0"/>
              </a:rPr>
              <a:t>integrals</a:t>
            </a:r>
            <a:endParaRPr lang="es-ES" sz="2400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err="1" smtClean="0">
                <a:latin typeface="Calibri" pitchFamily="34" charset="0"/>
              </a:rPr>
              <a:t>Surface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integrals</a:t>
            </a:r>
            <a:endParaRPr lang="es-ES" sz="2400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err="1" smtClean="0">
                <a:latin typeface="Calibri" pitchFamily="34" charset="0"/>
              </a:rPr>
              <a:t>Volume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integrals</a:t>
            </a:r>
            <a:r>
              <a:rPr lang="es-ES" sz="2400" dirty="0" smtClean="0">
                <a:latin typeface="Calibri" pitchFamily="34" charset="0"/>
              </a:rPr>
              <a:t/>
            </a:r>
            <a:br>
              <a:rPr lang="es-ES" sz="2400" dirty="0" smtClean="0">
                <a:latin typeface="Calibri" pitchFamily="34" charset="0"/>
              </a:rPr>
            </a:br>
            <a:endParaRPr lang="es-ES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es-ES" sz="2400" b="1" dirty="0" smtClean="0">
                <a:latin typeface="Calibri" pitchFamily="34" charset="0"/>
              </a:rPr>
              <a:t>Integral </a:t>
            </a:r>
            <a:r>
              <a:rPr lang="es-ES" sz="2400" b="1" dirty="0" err="1" smtClean="0">
                <a:latin typeface="Calibri" pitchFamily="34" charset="0"/>
              </a:rPr>
              <a:t>theorems</a:t>
            </a:r>
            <a:endParaRPr lang="es-ES" sz="2400" b="1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err="1" smtClean="0">
                <a:latin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gauss </a:t>
            </a:r>
            <a:r>
              <a:rPr lang="es-ES" sz="2400" dirty="0" err="1" smtClean="0">
                <a:latin typeface="Calibri" pitchFamily="34" charset="0"/>
              </a:rPr>
              <a:t>divergence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theorem</a:t>
            </a:r>
            <a:endParaRPr lang="es-ES" sz="2400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err="1" smtClean="0">
                <a:latin typeface="Calibri" pitchFamily="34" charset="0"/>
              </a:rPr>
              <a:t>Green’s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theorem</a:t>
            </a:r>
            <a:r>
              <a:rPr lang="es-ES" sz="2400" dirty="0" smtClean="0">
                <a:latin typeface="Calibri" pitchFamily="34" charset="0"/>
              </a:rPr>
              <a:t> in </a:t>
            </a:r>
            <a:r>
              <a:rPr lang="es-ES" sz="2400" dirty="0" err="1" smtClean="0">
                <a:latin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plane</a:t>
            </a:r>
            <a:endParaRPr lang="es-ES" sz="2400" dirty="0" smtClean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2400" dirty="0" err="1" smtClean="0">
                <a:latin typeface="Calibri" pitchFamily="34" charset="0"/>
              </a:rPr>
              <a:t>Stoke’s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</a:rPr>
              <a:t>theorem</a:t>
            </a:r>
            <a:endParaRPr lang="es-ES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1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03649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712969" cy="16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5" y="2852936"/>
            <a:ext cx="90010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331640" y="404664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259632" y="284492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250866" y="3981062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48771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250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divergence</a:t>
            </a:r>
            <a:r>
              <a:rPr lang="es-ES" b="1" dirty="0" smtClean="0"/>
              <a:t> </a:t>
            </a:r>
            <a:r>
              <a:rPr lang="es-ES" b="1" dirty="0" err="1" smtClean="0"/>
              <a:t>theorem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84976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8861" y="1124744"/>
            <a:ext cx="139679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Statement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28384" y="1814165"/>
            <a:ext cx="720080" cy="534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8861" y="980728"/>
            <a:ext cx="8741611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7 Rectángulo"/>
              <p:cNvSpPr/>
              <p:nvPr/>
            </p:nvSpPr>
            <p:spPr>
              <a:xfrm>
                <a:off x="395536" y="2564904"/>
                <a:ext cx="8568952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lang="es-ES" sz="16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s-ES" sz="1600" dirty="0" err="1" smtClean="0">
                    <a:solidFill>
                      <a:prstClr val="black"/>
                    </a:solidFill>
                  </a:rPr>
                  <a:t>This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theorem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is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stated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s-ES" sz="16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s-ES" sz="1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ES" sz="1600" dirty="0" smtClean="0">
                    <a:solidFill>
                      <a:prstClr val="black"/>
                    </a:solidFill>
                  </a:rPr>
                  <a:t>.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It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has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other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versions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in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lower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dimensions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:</a:t>
                </a:r>
              </a:p>
              <a:p>
                <a:pPr lvl="0"/>
                <a:endParaRPr lang="es-ES" sz="16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es-ES" sz="1600" dirty="0" smtClean="0">
                    <a:solidFill>
                      <a:prstClr val="black"/>
                    </a:solidFill>
                  </a:rPr>
                  <a:t/>
                </a:r>
                <a:br>
                  <a:rPr lang="es-ES" sz="1600" dirty="0" smtClean="0">
                    <a:solidFill>
                      <a:prstClr val="black"/>
                    </a:solidFill>
                  </a:rPr>
                </a:br>
                <a14:m>
                  <m:oMath xmlns:m="http://schemas.openxmlformats.org/officeDocument/2006/math">
                    <m:r>
                      <a:rPr lang="es-ES" sz="1600" i="1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s-ES" sz="1600" dirty="0" smtClean="0">
                    <a:solidFill>
                      <a:prstClr val="black"/>
                    </a:solidFill>
                  </a:rPr>
                  <a:t> :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1-dimensional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version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reduces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to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b="1" dirty="0" smtClean="0">
                    <a:solidFill>
                      <a:prstClr val="black"/>
                    </a:solidFill>
                  </a:rPr>
                  <a:t>fundamental </a:t>
                </a:r>
                <a:r>
                  <a:rPr lang="es-ES" sz="1600" b="1" dirty="0" err="1" smtClean="0">
                    <a:solidFill>
                      <a:prstClr val="black"/>
                    </a:solidFill>
                  </a:rPr>
                  <a:t>theorem</a:t>
                </a:r>
                <a:r>
                  <a:rPr lang="es-ES" sz="1600" b="1" dirty="0" smtClean="0">
                    <a:solidFill>
                      <a:prstClr val="black"/>
                    </a:solidFill>
                  </a:rPr>
                  <a:t> of </a:t>
                </a:r>
                <a:r>
                  <a:rPr lang="es-ES" sz="1600" b="1" dirty="0" err="1" smtClean="0">
                    <a:solidFill>
                      <a:prstClr val="black"/>
                    </a:solidFill>
                  </a:rPr>
                  <a:t>calculus</a:t>
                </a:r>
                <a:r>
                  <a:rPr lang="es-ES" sz="1600" b="1" dirty="0" smtClean="0">
                    <a:solidFill>
                      <a:prstClr val="black"/>
                    </a:solidFill>
                  </a:rPr>
                  <a:t>,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that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links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concepts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of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derivative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and integral of a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scalar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field</a:t>
                </a:r>
                <a:endParaRPr lang="es-ES" sz="1600" b="1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es-ES" sz="1600" b="1" dirty="0" smtClean="0">
                    <a:solidFill>
                      <a:prstClr val="black"/>
                    </a:solidFill>
                  </a:rPr>
                  <a:t/>
                </a:r>
                <a:br>
                  <a:rPr lang="es-ES" sz="1600" b="1" dirty="0" smtClean="0">
                    <a:solidFill>
                      <a:prstClr val="black"/>
                    </a:solidFill>
                  </a:rPr>
                </a:br>
                <a:endParaRPr lang="es-ES" sz="16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564904"/>
                <a:ext cx="8568952" cy="20621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2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6 Rectángulo"/>
              <p:cNvSpPr/>
              <p:nvPr/>
            </p:nvSpPr>
            <p:spPr>
              <a:xfrm>
                <a:off x="395536" y="5250686"/>
                <a:ext cx="741329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s-E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sz="1600" dirty="0">
                    <a:solidFill>
                      <a:prstClr val="black"/>
                    </a:solidFill>
                  </a:rPr>
                  <a:t>: </a:t>
                </a:r>
                <a:r>
                  <a:rPr lang="es-ES" sz="1600" dirty="0" err="1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>
                    <a:solidFill>
                      <a:prstClr val="black"/>
                    </a:solidFill>
                  </a:rPr>
                  <a:t> 2-dimensional </a:t>
                </a:r>
                <a:r>
                  <a:rPr lang="es-ES" sz="1600" dirty="0" err="1">
                    <a:solidFill>
                      <a:prstClr val="black"/>
                    </a:solidFill>
                  </a:rPr>
                  <a:t>version</a:t>
                </a:r>
                <a:r>
                  <a:rPr lang="es-ES" sz="1600" dirty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>
                    <a:solidFill>
                      <a:prstClr val="black"/>
                    </a:solidFill>
                  </a:rPr>
                  <a:t>is</a:t>
                </a:r>
                <a:r>
                  <a:rPr lang="es-ES" sz="1600" dirty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>
                    <a:solidFill>
                      <a:prstClr val="black"/>
                    </a:solidFill>
                  </a:rPr>
                  <a:t>called</a:t>
                </a:r>
                <a:r>
                  <a:rPr lang="es-ES" sz="1600" dirty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>
                    <a:solidFill>
                      <a:prstClr val="black"/>
                    </a:solidFill>
                  </a:rPr>
                  <a:t> </a:t>
                </a:r>
                <a:r>
                  <a:rPr lang="es-ES" sz="1600" b="1" dirty="0" err="1">
                    <a:solidFill>
                      <a:prstClr val="black"/>
                    </a:solidFill>
                  </a:rPr>
                  <a:t>Green’s</a:t>
                </a:r>
                <a:r>
                  <a:rPr lang="es-ES" sz="1600" b="1" dirty="0">
                    <a:solidFill>
                      <a:prstClr val="black"/>
                    </a:solidFill>
                  </a:rPr>
                  <a:t> </a:t>
                </a:r>
                <a:r>
                  <a:rPr lang="es-ES" sz="1600" b="1" dirty="0" err="1" smtClean="0">
                    <a:solidFill>
                      <a:prstClr val="black"/>
                    </a:solidFill>
                  </a:rPr>
                  <a:t>theorem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,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that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links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line integral of a vector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field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over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a curve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with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surface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integral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over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a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plane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region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. </a:t>
                </a:r>
                <a:r>
                  <a:rPr lang="es-ES" sz="1600" dirty="0">
                    <a:solidFill>
                      <a:prstClr val="black"/>
                    </a:solidFill>
                  </a:rPr>
                  <a:t/>
                </a:r>
                <a:br>
                  <a:rPr lang="es-ES" sz="1600" dirty="0">
                    <a:solidFill>
                      <a:prstClr val="black"/>
                    </a:solidFill>
                  </a:rPr>
                </a:br>
                <a:r>
                  <a:rPr lang="es-ES" sz="1600" dirty="0" err="1" smtClean="0">
                    <a:solidFill>
                      <a:prstClr val="black"/>
                    </a:solidFill>
                  </a:rPr>
                  <a:t>Let’s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see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this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theorem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 in more </a:t>
                </a:r>
                <a:r>
                  <a:rPr lang="es-ES" sz="1600" dirty="0" err="1" smtClean="0">
                    <a:solidFill>
                      <a:prstClr val="black"/>
                    </a:solidFill>
                  </a:rPr>
                  <a:t>detail</a:t>
                </a:r>
                <a:r>
                  <a:rPr lang="es-ES" sz="1600" dirty="0" smtClean="0">
                    <a:solidFill>
                      <a:prstClr val="black"/>
                    </a:solidFill>
                  </a:rPr>
                  <a:t>.</a:t>
                </a:r>
                <a:endParaRPr lang="es-ES" sz="16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7" name="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250686"/>
                <a:ext cx="7413290" cy="83099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93" t="-2190" b="-802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441269"/>
            <a:ext cx="1447800" cy="371475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0553" y="4509120"/>
            <a:ext cx="1038225" cy="209550"/>
          </a:xfrm>
          <a:prstGeom prst="rect">
            <a:avLst/>
          </a:prstGeom>
        </p:spPr>
      </p:pic>
      <p:cxnSp>
        <p:nvCxnSpPr>
          <p:cNvPr id="12" name="11 Conector recto de flecha"/>
          <p:cNvCxnSpPr/>
          <p:nvPr/>
        </p:nvCxnSpPr>
        <p:spPr>
          <a:xfrm>
            <a:off x="2757078" y="4627007"/>
            <a:ext cx="102283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9593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9144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520" y="404664"/>
            <a:ext cx="178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Green’s</a:t>
            </a:r>
            <a:r>
              <a:rPr lang="es-ES" b="1" dirty="0" smtClean="0"/>
              <a:t> </a:t>
            </a:r>
            <a:r>
              <a:rPr lang="es-ES" b="1" dirty="0" err="1" smtClean="0"/>
              <a:t>theorem</a:t>
            </a:r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1" y="1052736"/>
            <a:ext cx="125963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35496" y="1052736"/>
            <a:ext cx="8928992" cy="2008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51520" y="38610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/>
              <a:t>Green's theorem is </a:t>
            </a:r>
            <a:r>
              <a:rPr lang="en-US" sz="1600" dirty="0" smtClean="0"/>
              <a:t>also </a:t>
            </a:r>
            <a:r>
              <a:rPr lang="en-US" sz="1600" dirty="0"/>
              <a:t>special case of the </a:t>
            </a:r>
            <a:r>
              <a:rPr lang="en-US" sz="1600" dirty="0" smtClean="0"/>
              <a:t>Stokes theorem that we will explain in the next section, </a:t>
            </a:r>
            <a:r>
              <a:rPr lang="en-US" sz="1600" dirty="0"/>
              <a:t>when applied to a region in the </a:t>
            </a:r>
            <a:r>
              <a:rPr lang="en-US" sz="1600" dirty="0" err="1" smtClean="0"/>
              <a:t>xy</a:t>
            </a:r>
            <a:r>
              <a:rPr lang="en-US" sz="1600" dirty="0" smtClean="0"/>
              <a:t>-plane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507111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32656"/>
            <a:ext cx="867645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187624" y="5486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56746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404664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Stoke’s</a:t>
            </a:r>
            <a:r>
              <a:rPr lang="es-ES" b="1" dirty="0" smtClean="0"/>
              <a:t> </a:t>
            </a:r>
            <a:r>
              <a:rPr lang="es-ES" b="1" dirty="0" err="1" smtClean="0"/>
              <a:t>theorem</a:t>
            </a:r>
            <a:endParaRPr lang="es-E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" y="1484784"/>
            <a:ext cx="9144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6512" y="1556792"/>
            <a:ext cx="11511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6512" y="1556792"/>
            <a:ext cx="8999984" cy="1975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8316416" y="2348880"/>
            <a:ext cx="6480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51520" y="4221088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This</a:t>
            </a:r>
            <a:r>
              <a:rPr lang="es-ES" sz="1600" dirty="0" smtClean="0"/>
              <a:t> </a:t>
            </a:r>
            <a:r>
              <a:rPr lang="es-ES" sz="1600" dirty="0" err="1" smtClean="0"/>
              <a:t>theorem</a:t>
            </a:r>
            <a:r>
              <a:rPr lang="es-ES" sz="1600" dirty="0" smtClean="0"/>
              <a:t> relates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b="1" dirty="0" smtClean="0"/>
              <a:t>line integral </a:t>
            </a:r>
            <a:r>
              <a:rPr lang="es-ES" sz="1600" dirty="0" smtClean="0"/>
              <a:t>of a vector </a:t>
            </a:r>
            <a:r>
              <a:rPr lang="es-ES" sz="1600" dirty="0" err="1" smtClean="0"/>
              <a:t>field</a:t>
            </a:r>
            <a:r>
              <a:rPr lang="es-ES" sz="1600" dirty="0" smtClean="0"/>
              <a:t>        </a:t>
            </a:r>
            <a:r>
              <a:rPr lang="es-ES" sz="1600" dirty="0" err="1" smtClean="0"/>
              <a:t>with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b="1" dirty="0" err="1" smtClean="0"/>
              <a:t>surface</a:t>
            </a:r>
            <a:r>
              <a:rPr lang="es-ES" sz="1600" b="1" dirty="0" smtClean="0"/>
              <a:t> integral </a:t>
            </a:r>
            <a:r>
              <a:rPr lang="es-ES" sz="1600" dirty="0" smtClean="0"/>
              <a:t>of </a:t>
            </a:r>
            <a:r>
              <a:rPr lang="es-ES" sz="1600" dirty="0" err="1" smtClean="0"/>
              <a:t>another</a:t>
            </a:r>
            <a:r>
              <a:rPr lang="es-ES" sz="1600" dirty="0" smtClean="0"/>
              <a:t> vector </a:t>
            </a:r>
            <a:r>
              <a:rPr lang="es-ES" sz="1600" dirty="0" err="1" smtClean="0"/>
              <a:t>field</a:t>
            </a:r>
            <a:r>
              <a:rPr lang="es-ES" sz="1600" dirty="0" smtClean="0"/>
              <a:t>, </a:t>
            </a:r>
            <a:r>
              <a:rPr lang="es-ES" sz="1600" dirty="0" err="1" smtClean="0"/>
              <a:t>constructed</a:t>
            </a:r>
            <a:r>
              <a:rPr lang="es-ES" sz="1600" dirty="0" smtClean="0"/>
              <a:t> as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curl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former</a:t>
            </a:r>
            <a:r>
              <a:rPr lang="es-ES" sz="1600" dirty="0" smtClean="0"/>
              <a:t>:</a:t>
            </a:r>
            <a:endParaRPr lang="es-ES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61470"/>
            <a:ext cx="180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5971" y="4559223"/>
            <a:ext cx="5143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7111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896448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331640" y="476672"/>
            <a:ext cx="42281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57930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260648"/>
            <a:ext cx="708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Some</a:t>
            </a:r>
            <a:r>
              <a:rPr lang="es-ES" b="1" dirty="0" smtClean="0"/>
              <a:t> </a:t>
            </a:r>
            <a:r>
              <a:rPr lang="es-ES" b="1" dirty="0" err="1" smtClean="0"/>
              <a:t>important</a:t>
            </a:r>
            <a:r>
              <a:rPr lang="es-ES" b="1" dirty="0" smtClean="0"/>
              <a:t> </a:t>
            </a:r>
            <a:r>
              <a:rPr lang="es-ES" b="1" dirty="0" err="1" smtClean="0"/>
              <a:t>applications</a:t>
            </a:r>
            <a:r>
              <a:rPr lang="es-ES" b="1" dirty="0" smtClean="0"/>
              <a:t> of </a:t>
            </a:r>
            <a:r>
              <a:rPr lang="es-ES" b="1" dirty="0" err="1" smtClean="0"/>
              <a:t>divergence</a:t>
            </a:r>
            <a:r>
              <a:rPr lang="es-ES" b="1" dirty="0" smtClean="0"/>
              <a:t>, Green and </a:t>
            </a:r>
            <a:r>
              <a:rPr lang="es-ES" b="1" dirty="0" err="1" smtClean="0"/>
              <a:t>Stoke’s</a:t>
            </a:r>
            <a:r>
              <a:rPr lang="es-ES" b="1" dirty="0" smtClean="0"/>
              <a:t> </a:t>
            </a:r>
            <a:r>
              <a:rPr lang="es-ES" b="1" dirty="0" err="1" smtClean="0"/>
              <a:t>theorems</a:t>
            </a:r>
            <a:endParaRPr lang="es-ES" b="1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388" y="1268760"/>
            <a:ext cx="8945224" cy="198147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980728"/>
            <a:ext cx="325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Electromagnetism</a:t>
            </a:r>
            <a:r>
              <a:rPr lang="es-ES" dirty="0" smtClean="0"/>
              <a:t>: Maxwell </a:t>
            </a:r>
            <a:r>
              <a:rPr lang="es-ES" dirty="0" err="1" smtClean="0"/>
              <a:t>laws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0711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808" y="2483604"/>
            <a:ext cx="2685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VECTOR INTEGRALS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xmlns="" val="9320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1356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Line integral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969690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Also</a:t>
            </a:r>
            <a:r>
              <a:rPr lang="es-ES" sz="1600" dirty="0" smtClean="0"/>
              <a:t> </a:t>
            </a:r>
            <a:r>
              <a:rPr lang="es-ES" sz="1600" dirty="0" err="1" smtClean="0"/>
              <a:t>called</a:t>
            </a:r>
            <a:r>
              <a:rPr lang="es-ES" sz="1600" dirty="0" smtClean="0"/>
              <a:t> </a:t>
            </a:r>
            <a:r>
              <a:rPr lang="es-ES" sz="1600" dirty="0" err="1" smtClean="0"/>
              <a:t>path</a:t>
            </a:r>
            <a:r>
              <a:rPr lang="es-ES" sz="1600" dirty="0" smtClean="0"/>
              <a:t> </a:t>
            </a:r>
            <a:r>
              <a:rPr lang="es-ES" sz="1600" dirty="0" smtClean="0"/>
              <a:t>integral, </a:t>
            </a:r>
            <a:r>
              <a:rPr lang="es-ES" sz="1600" dirty="0" smtClean="0"/>
              <a:t>curve integral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an</a:t>
            </a:r>
            <a:r>
              <a:rPr lang="es-ES" sz="1600" dirty="0" smtClean="0"/>
              <a:t> integral </a:t>
            </a:r>
            <a:r>
              <a:rPr lang="es-ES" sz="1600" dirty="0" err="1" smtClean="0"/>
              <a:t>where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function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integrated</a:t>
            </a:r>
            <a:r>
              <a:rPr lang="es-ES" sz="1600" dirty="0" smtClean="0"/>
              <a:t> </a:t>
            </a:r>
            <a:r>
              <a:rPr lang="es-ES" sz="1600" dirty="0" err="1" smtClean="0"/>
              <a:t>along</a:t>
            </a:r>
            <a:r>
              <a:rPr lang="es-ES" sz="1600" dirty="0" smtClean="0"/>
              <a:t> a curve </a:t>
            </a:r>
            <a:r>
              <a:rPr lang="es-ES" sz="1600" b="1" dirty="0" smtClean="0"/>
              <a:t>r(t)</a:t>
            </a:r>
            <a:r>
              <a:rPr lang="es-ES" sz="1600" dirty="0" smtClean="0"/>
              <a:t> </a:t>
            </a:r>
            <a:r>
              <a:rPr lang="es-ES" sz="1600" dirty="0" err="1" smtClean="0"/>
              <a:t>instead</a:t>
            </a:r>
            <a:r>
              <a:rPr lang="es-ES" sz="1600" dirty="0" smtClean="0"/>
              <a:t> of </a:t>
            </a:r>
            <a:r>
              <a:rPr lang="es-ES" sz="1600" dirty="0" err="1" smtClean="0"/>
              <a:t>along</a:t>
            </a:r>
            <a:r>
              <a:rPr lang="es-ES" sz="1600" dirty="0" smtClean="0"/>
              <a:t> a </a:t>
            </a:r>
            <a:r>
              <a:rPr lang="es-ES" sz="1600" dirty="0" err="1" smtClean="0"/>
              <a:t>straight</a:t>
            </a:r>
            <a:r>
              <a:rPr lang="es-ES" sz="1600" dirty="0" smtClean="0"/>
              <a:t> </a:t>
            </a:r>
            <a:r>
              <a:rPr lang="es-ES" sz="1600" dirty="0" smtClean="0"/>
              <a:t>line.</a:t>
            </a:r>
            <a:endParaRPr lang="es-E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function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be </a:t>
            </a:r>
            <a:r>
              <a:rPr lang="es-ES" sz="1600" dirty="0" err="1" smtClean="0"/>
              <a:t>integrated</a:t>
            </a:r>
            <a:r>
              <a:rPr lang="es-ES" sz="1600" dirty="0" smtClean="0"/>
              <a:t> can be </a:t>
            </a:r>
            <a:r>
              <a:rPr lang="es-ES" sz="1600" dirty="0" err="1" smtClean="0"/>
              <a:t>either</a:t>
            </a:r>
            <a:r>
              <a:rPr lang="es-ES" sz="1600" dirty="0" smtClean="0"/>
              <a:t> a </a:t>
            </a:r>
            <a:r>
              <a:rPr lang="es-ES" sz="1600" b="1" dirty="0" err="1" smtClean="0"/>
              <a:t>scalar</a:t>
            </a:r>
            <a:r>
              <a:rPr lang="es-ES" sz="1600" dirty="0" smtClean="0"/>
              <a:t> of a </a:t>
            </a:r>
            <a:r>
              <a:rPr lang="es-ES" sz="1600" b="1" dirty="0" smtClean="0"/>
              <a:t>vector</a:t>
            </a:r>
            <a:r>
              <a:rPr lang="es-ES" sz="1600" dirty="0" smtClean="0"/>
              <a:t> </a:t>
            </a:r>
            <a:r>
              <a:rPr lang="es-ES" sz="1600" dirty="0" err="1" smtClean="0"/>
              <a:t>field</a:t>
            </a:r>
            <a:endParaRPr lang="es-E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es-ES" sz="1600" dirty="0"/>
          </a:p>
          <a:p>
            <a:endParaRPr lang="es-ES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sz="1600" dirty="0" err="1" smtClean="0"/>
              <a:t>If</a:t>
            </a:r>
            <a:r>
              <a:rPr lang="es-ES" sz="1600" dirty="0" smtClean="0"/>
              <a:t> </a:t>
            </a:r>
            <a:r>
              <a:rPr lang="es-ES" sz="1600" dirty="0" err="1" smtClean="0"/>
              <a:t>we</a:t>
            </a:r>
            <a:r>
              <a:rPr lang="es-ES" sz="1600" dirty="0" smtClean="0"/>
              <a:t> </a:t>
            </a:r>
            <a:r>
              <a:rPr lang="es-ES" sz="1600" dirty="0" err="1" smtClean="0"/>
              <a:t>want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integrate</a:t>
            </a:r>
            <a:r>
              <a:rPr lang="es-ES" sz="1600" dirty="0" smtClean="0"/>
              <a:t> a </a:t>
            </a:r>
            <a:r>
              <a:rPr lang="es-ES" sz="1600" b="1" dirty="0" err="1" smtClean="0"/>
              <a:t>scalar</a:t>
            </a:r>
            <a:r>
              <a:rPr lang="es-ES" sz="1600" dirty="0" smtClean="0"/>
              <a:t> </a:t>
            </a:r>
            <a:r>
              <a:rPr lang="es-ES" sz="1600" dirty="0" err="1" smtClean="0"/>
              <a:t>field</a:t>
            </a:r>
            <a:r>
              <a:rPr lang="es-ES" sz="1600" dirty="0" smtClean="0"/>
              <a:t> </a:t>
            </a:r>
            <a:r>
              <a:rPr lang="en-US" sz="1600" i="1" dirty="0"/>
              <a:t>f</a:t>
            </a:r>
            <a:r>
              <a:rPr lang="es-ES" sz="1600" dirty="0" smtClean="0"/>
              <a:t> </a:t>
            </a:r>
            <a:r>
              <a:rPr lang="es-ES" sz="1600" dirty="0" err="1" smtClean="0"/>
              <a:t>along</a:t>
            </a:r>
            <a:r>
              <a:rPr lang="es-ES" sz="1600" dirty="0" smtClean="0"/>
              <a:t> a curve r(t), </a:t>
            </a:r>
            <a:r>
              <a:rPr lang="es-ES" sz="1600" dirty="0" err="1" smtClean="0"/>
              <a:t>the</a:t>
            </a:r>
            <a:r>
              <a:rPr lang="es-ES" sz="1600" dirty="0" smtClean="0"/>
              <a:t> line integral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simply</a:t>
            </a:r>
            <a:endParaRPr lang="es-ES" sz="1600" dirty="0" smtClean="0"/>
          </a:p>
          <a:p>
            <a:pPr marL="285750" indent="-285750"/>
            <a:endParaRPr lang="es-E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65834"/>
            <a:ext cx="5943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onector"/>
          <p:cNvSpPr/>
          <p:nvPr/>
        </p:nvSpPr>
        <p:spPr>
          <a:xfrm>
            <a:off x="395537" y="2481858"/>
            <a:ext cx="72007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91538"/>
            <a:ext cx="717719" cy="3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" y="620688"/>
            <a:ext cx="9036496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79512" y="188640"/>
            <a:ext cx="571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Line integral of vector </a:t>
            </a:r>
            <a:r>
              <a:rPr lang="es-ES" b="1" dirty="0" err="1" smtClean="0"/>
              <a:t>fields</a:t>
            </a:r>
            <a:r>
              <a:rPr lang="es-ES" b="1" dirty="0" smtClean="0"/>
              <a:t>: Simple </a:t>
            </a:r>
            <a:r>
              <a:rPr lang="es-ES" b="1" dirty="0" err="1" smtClean="0"/>
              <a:t>integration</a:t>
            </a:r>
            <a:r>
              <a:rPr lang="es-ES" b="1" dirty="0" smtClean="0"/>
              <a:t> of a vector</a:t>
            </a:r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8244408" y="1682725"/>
            <a:ext cx="720080" cy="1062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10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290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Line integral of a vector </a:t>
            </a:r>
            <a:r>
              <a:rPr lang="es-ES" b="1" dirty="0" err="1" smtClean="0"/>
              <a:t>field</a:t>
            </a:r>
            <a:endParaRPr lang="es-E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074" y="1418481"/>
            <a:ext cx="61531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onector"/>
          <p:cNvSpPr/>
          <p:nvPr/>
        </p:nvSpPr>
        <p:spPr>
          <a:xfrm>
            <a:off x="179512" y="1562497"/>
            <a:ext cx="72007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onector"/>
          <p:cNvSpPr/>
          <p:nvPr/>
        </p:nvSpPr>
        <p:spPr>
          <a:xfrm>
            <a:off x="179512" y="2066553"/>
            <a:ext cx="72007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08" y="1929755"/>
            <a:ext cx="8662492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76829"/>
            <a:ext cx="1076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7681" y="3124572"/>
            <a:ext cx="609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22737"/>
            <a:ext cx="5143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652120" y="3866753"/>
            <a:ext cx="2606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Line integral of a vector </a:t>
            </a:r>
            <a:r>
              <a:rPr lang="es-ES" sz="1600" b="1" dirty="0" err="1" smtClean="0"/>
              <a:t>field</a:t>
            </a:r>
            <a:endParaRPr lang="es-ES" sz="16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3722737"/>
            <a:ext cx="8007404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63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876" y="836712"/>
            <a:ext cx="6229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5525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6822" y="1218084"/>
            <a:ext cx="15430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24460"/>
            <a:ext cx="3876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3780" y="1874539"/>
            <a:ext cx="1628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48136"/>
            <a:ext cx="3086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33725"/>
            <a:ext cx="6276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57153"/>
            <a:ext cx="52197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8070"/>
            <a:ext cx="50673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>
            <a:off x="2555776" y="215552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708720" y="2322215"/>
            <a:ext cx="0" cy="225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3528" y="1700808"/>
            <a:ext cx="74888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5 Conector"/>
          <p:cNvSpPr/>
          <p:nvPr/>
        </p:nvSpPr>
        <p:spPr>
          <a:xfrm>
            <a:off x="107504" y="209779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onector"/>
          <p:cNvSpPr/>
          <p:nvPr/>
        </p:nvSpPr>
        <p:spPr>
          <a:xfrm>
            <a:off x="107504" y="321297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onector"/>
          <p:cNvSpPr/>
          <p:nvPr/>
        </p:nvSpPr>
        <p:spPr>
          <a:xfrm>
            <a:off x="107504" y="378904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611560" y="1916832"/>
            <a:ext cx="1656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2000" dirty="0" err="1" smtClean="0">
                <a:latin typeface="Calibri" pitchFamily="34" charset="0"/>
              </a:rPr>
              <a:t>The</a:t>
            </a:r>
            <a:r>
              <a:rPr lang="es-ES" sz="2000" dirty="0" smtClean="0">
                <a:latin typeface="Calibri" pitchFamily="34" charset="0"/>
              </a:rPr>
              <a:t> curve r(t)</a:t>
            </a:r>
            <a:endParaRPr lang="es-E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876" y="836712"/>
            <a:ext cx="6229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8 Conector recto"/>
          <p:cNvCxnSpPr/>
          <p:nvPr/>
        </p:nvCxnSpPr>
        <p:spPr>
          <a:xfrm>
            <a:off x="323528" y="1700808"/>
            <a:ext cx="74888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2400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0684" y="1287232"/>
            <a:ext cx="16002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onector"/>
          <p:cNvSpPr/>
          <p:nvPr/>
        </p:nvSpPr>
        <p:spPr>
          <a:xfrm>
            <a:off x="323528" y="213285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29222"/>
            <a:ext cx="1752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3761" y="2038169"/>
            <a:ext cx="53625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Flecha derecha"/>
          <p:cNvSpPr/>
          <p:nvPr/>
        </p:nvSpPr>
        <p:spPr>
          <a:xfrm>
            <a:off x="395536" y="2492896"/>
            <a:ext cx="31318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2486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619" y="3140968"/>
            <a:ext cx="875589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24 Conector"/>
          <p:cNvSpPr/>
          <p:nvPr/>
        </p:nvSpPr>
        <p:spPr>
          <a:xfrm>
            <a:off x="323528" y="326651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942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577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Interpretation</a:t>
            </a:r>
            <a:r>
              <a:rPr lang="es-ES" b="1" dirty="0" smtClean="0"/>
              <a:t> of line </a:t>
            </a:r>
            <a:r>
              <a:rPr lang="es-ES" b="1" dirty="0" err="1" smtClean="0"/>
              <a:t>integrals</a:t>
            </a:r>
            <a:r>
              <a:rPr lang="es-ES" b="1" dirty="0" smtClean="0"/>
              <a:t> of vector </a:t>
            </a:r>
            <a:r>
              <a:rPr lang="es-ES" b="1" dirty="0" err="1" smtClean="0"/>
              <a:t>fields</a:t>
            </a:r>
            <a:r>
              <a:rPr lang="es-ES" b="1" dirty="0" smtClean="0"/>
              <a:t>: </a:t>
            </a:r>
            <a:r>
              <a:rPr lang="es-ES" b="1" dirty="0" err="1" smtClean="0"/>
              <a:t>work</a:t>
            </a:r>
            <a:r>
              <a:rPr lang="es-ES" b="1" dirty="0" smtClean="0"/>
              <a:t> / </a:t>
            </a:r>
            <a:r>
              <a:rPr lang="es-ES" b="1" dirty="0" err="1" smtClean="0"/>
              <a:t>flow</a:t>
            </a:r>
            <a:endParaRPr lang="es-E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655" y="836712"/>
            <a:ext cx="5802521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358" y="1988840"/>
            <a:ext cx="873564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95536" y="249289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In general </a:t>
            </a:r>
            <a:r>
              <a:rPr lang="es-ES" sz="1600" dirty="0" err="1"/>
              <a:t>t</a:t>
            </a:r>
            <a:r>
              <a:rPr lang="es-ES" sz="1600" dirty="0" err="1" smtClean="0"/>
              <a:t>he</a:t>
            </a:r>
            <a:r>
              <a:rPr lang="es-ES" sz="1600" dirty="0" smtClean="0"/>
              <a:t> </a:t>
            </a:r>
            <a:r>
              <a:rPr lang="es-ES" sz="1600" b="1" dirty="0" err="1" smtClean="0"/>
              <a:t>work</a:t>
            </a:r>
            <a:r>
              <a:rPr lang="es-ES" sz="1600" dirty="0" smtClean="0"/>
              <a:t>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said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be ‘</a:t>
            </a:r>
            <a:r>
              <a:rPr lang="es-ES" sz="1600" dirty="0" err="1" smtClean="0"/>
              <a:t>path</a:t>
            </a:r>
            <a:r>
              <a:rPr lang="es-ES" sz="1600" dirty="0" smtClean="0"/>
              <a:t> </a:t>
            </a:r>
            <a:r>
              <a:rPr lang="es-ES" sz="1600" dirty="0" err="1" smtClean="0"/>
              <a:t>dependent</a:t>
            </a:r>
            <a:r>
              <a:rPr lang="es-ES" sz="1600" dirty="0" smtClean="0"/>
              <a:t>’ </a:t>
            </a:r>
            <a:r>
              <a:rPr lang="es-ES" sz="1600" dirty="0" err="1" smtClean="0"/>
              <a:t>because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result</a:t>
            </a:r>
            <a:r>
              <a:rPr lang="es-ES" sz="1600" dirty="0" smtClean="0"/>
              <a:t> of </a:t>
            </a:r>
            <a:r>
              <a:rPr lang="es-ES" sz="1600" dirty="0" err="1" smtClean="0"/>
              <a:t>the</a:t>
            </a:r>
            <a:r>
              <a:rPr lang="es-ES" sz="1600" dirty="0" smtClean="0"/>
              <a:t> integral </a:t>
            </a:r>
            <a:r>
              <a:rPr lang="es-ES" sz="1600" dirty="0" err="1" smtClean="0"/>
              <a:t>depends</a:t>
            </a:r>
            <a:r>
              <a:rPr lang="es-ES" sz="1600" dirty="0" smtClean="0"/>
              <a:t> 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shape</a:t>
            </a:r>
            <a:r>
              <a:rPr lang="es-ES" sz="1600" dirty="0" smtClean="0"/>
              <a:t> </a:t>
            </a:r>
            <a:r>
              <a:rPr lang="es-ES" sz="1600" dirty="0" smtClean="0"/>
              <a:t>of </a:t>
            </a:r>
            <a:r>
              <a:rPr lang="es-ES" sz="1600" b="1" dirty="0" smtClean="0"/>
              <a:t>r</a:t>
            </a:r>
            <a:r>
              <a:rPr lang="es-ES" sz="1600" dirty="0" smtClean="0"/>
              <a:t>.</a:t>
            </a:r>
          </a:p>
          <a:p>
            <a:endParaRPr lang="es-ES" sz="1600" dirty="0"/>
          </a:p>
        </p:txBody>
      </p:sp>
      <p:sp>
        <p:nvSpPr>
          <p:cNvPr id="6" name="5 Conector"/>
          <p:cNvSpPr/>
          <p:nvPr/>
        </p:nvSpPr>
        <p:spPr>
          <a:xfrm>
            <a:off x="251520" y="105273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onector"/>
          <p:cNvSpPr/>
          <p:nvPr/>
        </p:nvSpPr>
        <p:spPr>
          <a:xfrm>
            <a:off x="251520" y="263691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38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503</Words>
  <Application>Microsoft Office PowerPoint</Application>
  <PresentationFormat>On-screen Show (4:3)</PresentationFormat>
  <Paragraphs>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kulwantnagi</cp:lastModifiedBy>
  <cp:revision>72</cp:revision>
  <dcterms:created xsi:type="dcterms:W3CDTF">2013-08-05T16:28:41Z</dcterms:created>
  <dcterms:modified xsi:type="dcterms:W3CDTF">2020-03-31T14:42:41Z</dcterms:modified>
</cp:coreProperties>
</file>